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media/image16.jpg" ContentType="image/png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drawings/drawing1.xml" ContentType="application/vnd.openxmlformats-officedocument.drawingml.chartshapes+xml"/>
  <Override PartName="/ppt/charts/chart2.xml" ContentType="application/vnd.openxmlformats-officedocument.drawingml.chart+xml"/>
  <Override PartName="/ppt/drawings/drawing2.xml" ContentType="application/vnd.openxmlformats-officedocument.drawingml.chartshapes+xml"/>
  <Override PartName="/ppt/charts/chart3.xml" ContentType="application/vnd.openxmlformats-officedocument.drawingml.chart+xml"/>
  <Override PartName="/ppt/drawings/drawing3.xml" ContentType="application/vnd.openxmlformats-officedocument.drawingml.chartshapes+xml"/>
  <Override PartName="/ppt/charts/chart4.xml" ContentType="application/vnd.openxmlformats-officedocument.drawingml.chart+xml"/>
  <Override PartName="/ppt/drawings/drawing4.xml" ContentType="application/vnd.openxmlformats-officedocument.drawingml.chartshapes+xml"/>
  <Override PartName="/ppt/charts/chart5.xml" ContentType="application/vnd.openxmlformats-officedocument.drawingml.chart+xml"/>
  <Override PartName="/ppt/drawings/drawing5.xml" ContentType="application/vnd.openxmlformats-officedocument.drawingml.chartshapes+xml"/>
  <Override PartName="/ppt/charts/chart6.xml" ContentType="application/vnd.openxmlformats-officedocument.drawingml.chart+xml"/>
  <Override PartName="/ppt/drawings/drawing6.xml" ContentType="application/vnd.openxmlformats-officedocument.drawingml.chartshape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7.xml" ContentType="application/vnd.openxmlformats-officedocument.drawingml.chart+xml"/>
  <Override PartName="/ppt/drawings/drawing7.xml" ContentType="application/vnd.openxmlformats-officedocument.drawingml.chartshapes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drawings/drawing8.xml" ContentType="application/vnd.openxmlformats-officedocument.drawingml.chartshapes+xml"/>
  <Override PartName="/ppt/charts/chart10.xml" ContentType="application/vnd.openxmlformats-officedocument.drawingml.chart+xml"/>
  <Override PartName="/ppt/drawings/drawing9.xml" ContentType="application/vnd.openxmlformats-officedocument.drawingml.chartshapes+xml"/>
  <Override PartName="/ppt/charts/chart11.xml" ContentType="application/vnd.openxmlformats-officedocument.drawingml.chart+xml"/>
  <Override PartName="/ppt/drawings/drawing10.xml" ContentType="application/vnd.openxmlformats-officedocument.drawingml.chartshapes+xml"/>
  <Override PartName="/ppt/charts/chart12.xml" ContentType="application/vnd.openxmlformats-officedocument.drawingml.chart+xml"/>
  <Override PartName="/ppt/drawings/drawing11.xml" ContentType="application/vnd.openxmlformats-officedocument.drawingml.chartshape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1" r:id="rId1"/>
  </p:sldMasterIdLst>
  <p:notesMasterIdLst>
    <p:notesMasterId r:id="rId87"/>
  </p:notesMasterIdLst>
  <p:handoutMasterIdLst>
    <p:handoutMasterId r:id="rId88"/>
  </p:handoutMasterIdLst>
  <p:sldIdLst>
    <p:sldId id="429" r:id="rId2"/>
    <p:sldId id="321" r:id="rId3"/>
    <p:sldId id="399" r:id="rId4"/>
    <p:sldId id="418" r:id="rId5"/>
    <p:sldId id="367" r:id="rId6"/>
    <p:sldId id="407" r:id="rId7"/>
    <p:sldId id="408" r:id="rId8"/>
    <p:sldId id="411" r:id="rId9"/>
    <p:sldId id="432" r:id="rId10"/>
    <p:sldId id="438" r:id="rId11"/>
    <p:sldId id="414" r:id="rId12"/>
    <p:sldId id="366" r:id="rId13"/>
    <p:sldId id="376" r:id="rId14"/>
    <p:sldId id="443" r:id="rId15"/>
    <p:sldId id="332" r:id="rId16"/>
    <p:sldId id="374" r:id="rId17"/>
    <p:sldId id="364" r:id="rId18"/>
    <p:sldId id="365" r:id="rId19"/>
    <p:sldId id="448" r:id="rId20"/>
    <p:sldId id="415" r:id="rId21"/>
    <p:sldId id="444" r:id="rId22"/>
    <p:sldId id="384" r:id="rId23"/>
    <p:sldId id="335" r:id="rId24"/>
    <p:sldId id="338" r:id="rId25"/>
    <p:sldId id="339" r:id="rId26"/>
    <p:sldId id="340" r:id="rId27"/>
    <p:sldId id="341" r:id="rId28"/>
    <p:sldId id="342" r:id="rId29"/>
    <p:sldId id="445" r:id="rId30"/>
    <p:sldId id="343" r:id="rId31"/>
    <p:sldId id="344" r:id="rId32"/>
    <p:sldId id="345" r:id="rId33"/>
    <p:sldId id="346" r:id="rId34"/>
    <p:sldId id="347" r:id="rId35"/>
    <p:sldId id="348" r:id="rId36"/>
    <p:sldId id="349" r:id="rId37"/>
    <p:sldId id="447" r:id="rId38"/>
    <p:sldId id="423" r:id="rId39"/>
    <p:sldId id="416" r:id="rId40"/>
    <p:sldId id="387" r:id="rId41"/>
    <p:sldId id="392" r:id="rId42"/>
    <p:sldId id="450" r:id="rId43"/>
    <p:sldId id="362" r:id="rId44"/>
    <p:sldId id="422" r:id="rId45"/>
    <p:sldId id="417" r:id="rId46"/>
    <p:sldId id="451" r:id="rId47"/>
    <p:sldId id="320" r:id="rId48"/>
    <p:sldId id="323" r:id="rId49"/>
    <p:sldId id="259" r:id="rId50"/>
    <p:sldId id="437" r:id="rId51"/>
    <p:sldId id="309" r:id="rId52"/>
    <p:sldId id="322" r:id="rId53"/>
    <p:sldId id="311" r:id="rId54"/>
    <p:sldId id="319" r:id="rId55"/>
    <p:sldId id="336" r:id="rId56"/>
    <p:sldId id="333" r:id="rId57"/>
    <p:sldId id="337" r:id="rId58"/>
    <p:sldId id="377" r:id="rId59"/>
    <p:sldId id="378" r:id="rId60"/>
    <p:sldId id="379" r:id="rId61"/>
    <p:sldId id="380" r:id="rId62"/>
    <p:sldId id="388" r:id="rId63"/>
    <p:sldId id="389" r:id="rId64"/>
    <p:sldId id="390" r:id="rId65"/>
    <p:sldId id="391" r:id="rId66"/>
    <p:sldId id="412" r:id="rId67"/>
    <p:sldId id="395" r:id="rId68"/>
    <p:sldId id="393" r:id="rId69"/>
    <p:sldId id="394" r:id="rId70"/>
    <p:sldId id="396" r:id="rId71"/>
    <p:sldId id="398" r:id="rId72"/>
    <p:sldId id="409" r:id="rId73"/>
    <p:sldId id="410" r:id="rId74"/>
    <p:sldId id="413" r:id="rId75"/>
    <p:sldId id="426" r:id="rId76"/>
    <p:sldId id="427" r:id="rId77"/>
    <p:sldId id="430" r:id="rId78"/>
    <p:sldId id="431" r:id="rId79"/>
    <p:sldId id="308" r:id="rId80"/>
    <p:sldId id="434" r:id="rId81"/>
    <p:sldId id="439" r:id="rId82"/>
    <p:sldId id="440" r:id="rId83"/>
    <p:sldId id="435" r:id="rId84"/>
    <p:sldId id="442" r:id="rId85"/>
    <p:sldId id="441" r:id="rId86"/>
  </p:sldIdLst>
  <p:sldSz cx="9144000" cy="6858000" type="screen4x3"/>
  <p:notesSz cx="6731000" cy="9867900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Frutiger LT Com 55 Roman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Frutiger LT Com 55 Roman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Frutiger LT Com 55 Roman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Frutiger LT Com 55 Roman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Frutiger LT Com 55 Roman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Frutiger LT Com 55 Roman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Frutiger LT Com 55 Roman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Frutiger LT Com 55 Roman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Frutiger LT Com 55 Roman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793">
          <p15:clr>
            <a:srgbClr val="A4A3A4"/>
          </p15:clr>
        </p15:guide>
        <p15:guide id="2" orient="horz" pos="255">
          <p15:clr>
            <a:srgbClr val="A4A3A4"/>
          </p15:clr>
        </p15:guide>
        <p15:guide id="3" orient="horz" pos="1706">
          <p15:clr>
            <a:srgbClr val="A4A3A4"/>
          </p15:clr>
        </p15:guide>
        <p15:guide id="4" pos="5466">
          <p15:clr>
            <a:srgbClr val="A4A3A4"/>
          </p15:clr>
        </p15:guide>
        <p15:guide id="5" pos="29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86">
          <p15:clr>
            <a:srgbClr val="A4A3A4"/>
          </p15:clr>
        </p15:guide>
        <p15:guide id="2" orient="horz" pos="5830">
          <p15:clr>
            <a:srgbClr val="A4A3A4"/>
          </p15:clr>
        </p15:guide>
        <p15:guide id="3" orient="horz" pos="2201">
          <p15:clr>
            <a:srgbClr val="A4A3A4"/>
          </p15:clr>
        </p15:guide>
        <p15:guide id="4" orient="horz" pos="2065">
          <p15:clr>
            <a:srgbClr val="A4A3A4"/>
          </p15:clr>
        </p15:guide>
        <p15:guide id="5" pos="306">
          <p15:clr>
            <a:srgbClr val="A4A3A4"/>
          </p15:clr>
        </p15:guide>
        <p15:guide id="6" pos="3934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azem ibrahim" initials="hi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06F"/>
    <a:srgbClr val="941100"/>
    <a:srgbClr val="006E92"/>
    <a:srgbClr val="0F416E"/>
    <a:srgbClr val="D4E6F4"/>
    <a:srgbClr val="4C99B2"/>
    <a:srgbClr val="B2D3DE"/>
    <a:srgbClr val="A2D7CB"/>
    <a:srgbClr val="5CBAA4"/>
    <a:srgbClr val="99C5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FD0F851-EC5A-4D38-B0AD-8093EC10F338}" styleName="Helle Formatvorlage 1 - Akz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8B1032C-EA38-4F05-BA0D-38AFFFC7BED3}" styleName="Helle Formatvorlage 3 - Akz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A488322-F2BA-4B5B-9748-0D474271808F}" styleName="Mittlere Formatvorlage 3 - Akz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8FB837D-C827-4EFA-A057-4D05807E0F7C}" styleName="Designformatvorlage 1 - Akz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588" autoAdjust="0"/>
    <p:restoredTop sz="95369" autoAdjust="0"/>
  </p:normalViewPr>
  <p:slideViewPr>
    <p:cSldViewPr>
      <p:cViewPr varScale="1">
        <p:scale>
          <a:sx n="95" d="100"/>
          <a:sy n="95" d="100"/>
        </p:scale>
        <p:origin x="1328" y="184"/>
      </p:cViewPr>
      <p:guideLst>
        <p:guide orient="horz" pos="3793"/>
        <p:guide orient="horz" pos="255"/>
        <p:guide orient="horz" pos="1706"/>
        <p:guide pos="5466"/>
        <p:guide pos="29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>
        <p:scale>
          <a:sx n="82" d="100"/>
          <a:sy n="82" d="100"/>
        </p:scale>
        <p:origin x="-3930" y="-390"/>
      </p:cViewPr>
      <p:guideLst>
        <p:guide orient="horz" pos="386"/>
        <p:guide orient="horz" pos="5830"/>
        <p:guide orient="horz" pos="2201"/>
        <p:guide orient="horz" pos="2065"/>
        <p:guide pos="306"/>
        <p:guide pos="393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commentAuthors" Target="commentAuthor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handoutMaster" Target="handoutMasters/handoutMaster1.xml"/><Relationship Id="rId9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heme" Target="theme/theme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.xml"/><Relationship Id="rId1" Type="http://schemas.openxmlformats.org/officeDocument/2006/relationships/package" Target="../embeddings/Microsoft_Excel_Worksheet.xlsx"/></Relationships>
</file>

<file path=ppt/charts/_rels/chart10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9.xml"/><Relationship Id="rId1" Type="http://schemas.openxmlformats.org/officeDocument/2006/relationships/package" Target="../embeddings/Microsoft_Excel_Worksheet9.xlsx"/></Relationships>
</file>

<file path=ppt/charts/_rels/chart11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0.xml"/><Relationship Id="rId1" Type="http://schemas.openxmlformats.org/officeDocument/2006/relationships/package" Target="../embeddings/Microsoft_Excel_Worksheet10.xlsx"/></Relationships>
</file>

<file path=ppt/charts/_rels/chart12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1.xml"/><Relationship Id="rId1" Type="http://schemas.openxmlformats.org/officeDocument/2006/relationships/package" Target="../embeddings/Microsoft_Excel_Worksheet11.xlsx"/></Relationships>
</file>

<file path=ppt/charts/_rels/chart2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2.xml"/><Relationship Id="rId1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3.xml"/><Relationship Id="rId1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4.xml"/><Relationship Id="rId1" Type="http://schemas.openxmlformats.org/officeDocument/2006/relationships/package" Target="../embeddings/Microsoft_Excel_Worksheet3.xlsx"/></Relationships>
</file>

<file path=ppt/charts/_rels/chart5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5.xml"/><Relationship Id="rId1" Type="http://schemas.openxmlformats.org/officeDocument/2006/relationships/package" Target="../embeddings/Microsoft_Excel_Worksheet4.xlsx"/></Relationships>
</file>

<file path=ppt/charts/_rels/chart6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6.xml"/><Relationship Id="rId1" Type="http://schemas.openxmlformats.org/officeDocument/2006/relationships/package" Target="../embeddings/Microsoft_Excel_Worksheet5.xlsx"/></Relationships>
</file>

<file path=ppt/charts/_rels/chart7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7.xml"/><Relationship Id="rId1" Type="http://schemas.openxmlformats.org/officeDocument/2006/relationships/package" Target="../embeddings/Microsoft_Excel_Worksheet6.xlsx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7.xlsx"/></Relationships>
</file>

<file path=ppt/charts/_rels/chart9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8.xml"/><Relationship Id="rId1" Type="http://schemas.openxmlformats.org/officeDocument/2006/relationships/package" Target="../embeddings/Microsoft_Excel_Worksheet8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 algn="l">
              <a:defRPr sz="1399">
                <a:latin typeface="+mj-lt"/>
              </a:defRPr>
            </a:pPr>
            <a:r>
              <a:rPr lang="de-DE" sz="1399">
                <a:latin typeface="+mj-lt"/>
              </a:rPr>
              <a:t>Balkendiagramm</a:t>
            </a:r>
          </a:p>
        </c:rich>
      </c:tx>
      <c:layout>
        <c:manualLayout>
          <c:xMode val="edge"/>
          <c:yMode val="edge"/>
          <c:x val="2.1974231638311401E-2"/>
          <c:y val="2.3003858042100037E-2"/>
        </c:manualLayout>
      </c:layout>
      <c:overlay val="0"/>
    </c:title>
    <c:autoTitleDeleted val="0"/>
    <c:plotArea>
      <c:layout>
        <c:manualLayout>
          <c:layoutTarget val="inner"/>
          <c:xMode val="edge"/>
          <c:yMode val="edge"/>
          <c:x val="0.14735712087392161"/>
          <c:y val="0.34655474631719146"/>
          <c:w val="0.84447782331609555"/>
          <c:h val="0.46075125404227879"/>
        </c:manualLayout>
      </c:layout>
      <c:barChart>
        <c:barDir val="col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80"/>
        <c:overlap val="100"/>
        <c:axId val="40038400"/>
        <c:axId val="40039936"/>
      </c:barChart>
      <c:catAx>
        <c:axId val="400384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ln>
            <a:solidFill>
              <a:schemeClr val="tx1"/>
            </a:solidFill>
          </a:ln>
        </c:spPr>
        <c:txPr>
          <a:bodyPr rot="0" vert="horz"/>
          <a:lstStyle/>
          <a:p>
            <a:pPr>
              <a:defRPr/>
            </a:pPr>
            <a:endParaRPr lang="de-DE"/>
          </a:p>
        </c:txPr>
        <c:crossAx val="40039936"/>
        <c:crosses val="autoZero"/>
        <c:auto val="1"/>
        <c:lblAlgn val="ctr"/>
        <c:lblOffset val="0"/>
        <c:noMultiLvlLbl val="0"/>
      </c:catAx>
      <c:valAx>
        <c:axId val="40039936"/>
        <c:scaling>
          <c:orientation val="minMax"/>
          <c:max val="12"/>
        </c:scaling>
        <c:delete val="1"/>
        <c:axPos val="l"/>
        <c:numFmt formatCode="General" sourceLinked="1"/>
        <c:majorTickMark val="none"/>
        <c:minorTickMark val="none"/>
        <c:tickLblPos val="nextTo"/>
        <c:crossAx val="40038400"/>
        <c:crosses val="autoZero"/>
        <c:crossBetween val="between"/>
      </c:valAx>
      <c:spPr>
        <a:noFill/>
        <a:ln w="25400">
          <a:noFill/>
        </a:ln>
      </c:spPr>
    </c:plotArea>
    <c:legend>
      <c:legendPos val="r"/>
      <c:layout>
        <c:manualLayout>
          <c:xMode val="edge"/>
          <c:yMode val="edge"/>
          <c:x val="0.10289519565450002"/>
          <c:y val="0.73959825222420272"/>
          <c:w val="0.13570220988563481"/>
          <c:h val="0.23093232257142637"/>
        </c:manualLayout>
      </c:layout>
      <c:overlay val="0"/>
    </c:legend>
    <c:plotVisOnly val="1"/>
    <c:dispBlanksAs val="gap"/>
    <c:showDLblsOverMax val="0"/>
  </c:chart>
  <c:spPr>
    <a:solidFill>
      <a:srgbClr val="E1E3E3"/>
    </a:solidFill>
  </c:spPr>
  <c:txPr>
    <a:bodyPr/>
    <a:lstStyle/>
    <a:p>
      <a:pPr>
        <a:defRPr sz="1399" baseline="0">
          <a:latin typeface="+mn-lt"/>
        </a:defRPr>
      </a:pPr>
      <a:endParaRPr lang="de-DE"/>
    </a:p>
  </c:txPr>
  <c:externalData r:id="rId1">
    <c:autoUpdate val="0"/>
  </c:externalData>
  <c:userShapes r:id="rId2"/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 algn="l">
              <a:defRPr sz="1400">
                <a:latin typeface="+mj-lt"/>
              </a:defRPr>
            </a:pPr>
            <a:r>
              <a:rPr lang="de-DE" sz="1400">
                <a:latin typeface="+mj-lt"/>
              </a:rPr>
              <a:t>Tortendiagramm</a:t>
            </a:r>
          </a:p>
        </c:rich>
      </c:tx>
      <c:layout>
        <c:manualLayout>
          <c:xMode val="edge"/>
          <c:yMode val="edge"/>
          <c:x val="1.7907067172159036E-2"/>
          <c:y val="2.3003858042100037E-2"/>
        </c:manualLayout>
      </c:layout>
      <c:overlay val="0"/>
    </c:title>
    <c:autoTitleDeleted val="0"/>
    <c:plotArea>
      <c:layout>
        <c:manualLayout>
          <c:layoutTarget val="inner"/>
          <c:xMode val="edge"/>
          <c:yMode val="edge"/>
          <c:x val="0.24582007295491778"/>
          <c:y val="0.22264020277205529"/>
          <c:w val="0.52674205747483416"/>
          <c:h val="0.6528087045145522"/>
        </c:manualLayout>
      </c:layout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 w="25402">
          <a:noFill/>
        </a:ln>
      </c:spPr>
    </c:plotArea>
    <c:plotVisOnly val="1"/>
    <c:dispBlanksAs val="gap"/>
    <c:showDLblsOverMax val="0"/>
  </c:chart>
  <c:spPr>
    <a:solidFill>
      <a:schemeClr val="bg1">
        <a:lumMod val="85000"/>
      </a:schemeClr>
    </a:solidFill>
  </c:spPr>
  <c:txPr>
    <a:bodyPr/>
    <a:lstStyle/>
    <a:p>
      <a:pPr>
        <a:defRPr sz="1200" baseline="0">
          <a:latin typeface="+mn-lt"/>
        </a:defRPr>
      </a:pPr>
      <a:endParaRPr lang="de-DE"/>
    </a:p>
  </c:txPr>
  <c:externalData r:id="rId1">
    <c:autoUpdate val="0"/>
  </c:externalData>
  <c:userShapes r:id="rId2"/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 algn="l">
              <a:defRPr sz="1399">
                <a:latin typeface="+mj-lt"/>
              </a:defRPr>
            </a:pPr>
            <a:r>
              <a:rPr lang="de-DE" sz="1399">
                <a:latin typeface="+mj-lt"/>
              </a:rPr>
              <a:t>Balkendiagramm</a:t>
            </a:r>
          </a:p>
        </c:rich>
      </c:tx>
      <c:layout>
        <c:manualLayout>
          <c:xMode val="edge"/>
          <c:yMode val="edge"/>
          <c:x val="2.1974231638311401E-2"/>
          <c:y val="2.3003858042100037E-2"/>
        </c:manualLayout>
      </c:layout>
      <c:overlay val="0"/>
    </c:title>
    <c:autoTitleDeleted val="0"/>
    <c:plotArea>
      <c:layout>
        <c:manualLayout>
          <c:layoutTarget val="inner"/>
          <c:xMode val="edge"/>
          <c:yMode val="edge"/>
          <c:x val="0.14735712087392161"/>
          <c:y val="0.34655474631719146"/>
          <c:w val="0.84447782331609555"/>
          <c:h val="0.46075125404227879"/>
        </c:manualLayout>
      </c:layout>
      <c:barChart>
        <c:barDir val="col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80"/>
        <c:overlap val="100"/>
        <c:axId val="40038400"/>
        <c:axId val="40039936"/>
      </c:barChart>
      <c:catAx>
        <c:axId val="400384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ln>
            <a:solidFill>
              <a:schemeClr val="tx1"/>
            </a:solidFill>
          </a:ln>
        </c:spPr>
        <c:txPr>
          <a:bodyPr rot="0" vert="horz"/>
          <a:lstStyle/>
          <a:p>
            <a:pPr>
              <a:defRPr/>
            </a:pPr>
            <a:endParaRPr lang="de-DE"/>
          </a:p>
        </c:txPr>
        <c:crossAx val="40039936"/>
        <c:crosses val="autoZero"/>
        <c:auto val="1"/>
        <c:lblAlgn val="ctr"/>
        <c:lblOffset val="0"/>
        <c:noMultiLvlLbl val="0"/>
      </c:catAx>
      <c:valAx>
        <c:axId val="40039936"/>
        <c:scaling>
          <c:orientation val="minMax"/>
          <c:max val="12"/>
        </c:scaling>
        <c:delete val="1"/>
        <c:axPos val="l"/>
        <c:numFmt formatCode="General" sourceLinked="1"/>
        <c:majorTickMark val="none"/>
        <c:minorTickMark val="none"/>
        <c:tickLblPos val="nextTo"/>
        <c:crossAx val="40038400"/>
        <c:crosses val="autoZero"/>
        <c:crossBetween val="between"/>
      </c:valAx>
      <c:spPr>
        <a:noFill/>
        <a:ln w="25400">
          <a:noFill/>
        </a:ln>
      </c:spPr>
    </c:plotArea>
    <c:legend>
      <c:legendPos val="r"/>
      <c:layout>
        <c:manualLayout>
          <c:xMode val="edge"/>
          <c:yMode val="edge"/>
          <c:x val="0.10289519565450002"/>
          <c:y val="0.73959825222420272"/>
          <c:w val="0.13570220988563481"/>
          <c:h val="0.23093232257142637"/>
        </c:manualLayout>
      </c:layout>
      <c:overlay val="0"/>
    </c:legend>
    <c:plotVisOnly val="1"/>
    <c:dispBlanksAs val="gap"/>
    <c:showDLblsOverMax val="0"/>
  </c:chart>
  <c:spPr>
    <a:solidFill>
      <a:srgbClr val="E1E3E3"/>
    </a:solidFill>
  </c:spPr>
  <c:txPr>
    <a:bodyPr/>
    <a:lstStyle/>
    <a:p>
      <a:pPr>
        <a:defRPr sz="1399" baseline="0">
          <a:latin typeface="+mn-lt"/>
        </a:defRPr>
      </a:pPr>
      <a:endParaRPr lang="de-DE"/>
    </a:p>
  </c:txPr>
  <c:externalData r:id="rId1">
    <c:autoUpdate val="0"/>
  </c:externalData>
  <c:userShapes r:id="rId2"/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 algn="l">
              <a:defRPr sz="1400">
                <a:latin typeface="+mj-lt"/>
              </a:defRPr>
            </a:pPr>
            <a:r>
              <a:rPr lang="de-DE" sz="1400">
                <a:latin typeface="+mj-lt"/>
              </a:rPr>
              <a:t>Tortendiagramm</a:t>
            </a:r>
          </a:p>
        </c:rich>
      </c:tx>
      <c:layout>
        <c:manualLayout>
          <c:xMode val="edge"/>
          <c:yMode val="edge"/>
          <c:x val="1.7907067172159036E-2"/>
          <c:y val="2.3003858042100037E-2"/>
        </c:manualLayout>
      </c:layout>
      <c:overlay val="0"/>
    </c:title>
    <c:autoTitleDeleted val="0"/>
    <c:plotArea>
      <c:layout>
        <c:manualLayout>
          <c:layoutTarget val="inner"/>
          <c:xMode val="edge"/>
          <c:yMode val="edge"/>
          <c:x val="0.24582007295491778"/>
          <c:y val="0.22264020277205529"/>
          <c:w val="0.52674205747483416"/>
          <c:h val="0.6528087045145522"/>
        </c:manualLayout>
      </c:layout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 w="25402">
          <a:noFill/>
        </a:ln>
      </c:spPr>
    </c:plotArea>
    <c:plotVisOnly val="1"/>
    <c:dispBlanksAs val="gap"/>
    <c:showDLblsOverMax val="0"/>
  </c:chart>
  <c:spPr>
    <a:solidFill>
      <a:schemeClr val="bg1">
        <a:lumMod val="85000"/>
      </a:schemeClr>
    </a:solidFill>
  </c:spPr>
  <c:txPr>
    <a:bodyPr/>
    <a:lstStyle/>
    <a:p>
      <a:pPr>
        <a:defRPr sz="1200" baseline="0">
          <a:latin typeface="+mn-lt"/>
        </a:defRPr>
      </a:pPr>
      <a:endParaRPr lang="de-DE"/>
    </a:p>
  </c:txPr>
  <c:externalData r:id="rId1">
    <c:autoUpdate val="0"/>
  </c:externalData>
  <c:userShapes r:id="rId2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 algn="l">
              <a:defRPr sz="1400">
                <a:latin typeface="+mj-lt"/>
              </a:defRPr>
            </a:pPr>
            <a:r>
              <a:rPr lang="de-DE" sz="1400">
                <a:latin typeface="+mj-lt"/>
              </a:rPr>
              <a:t>Tortendiagramm</a:t>
            </a:r>
          </a:p>
        </c:rich>
      </c:tx>
      <c:layout>
        <c:manualLayout>
          <c:xMode val="edge"/>
          <c:yMode val="edge"/>
          <c:x val="1.7907067172159036E-2"/>
          <c:y val="2.3003858042100037E-2"/>
        </c:manualLayout>
      </c:layout>
      <c:overlay val="0"/>
    </c:title>
    <c:autoTitleDeleted val="0"/>
    <c:plotArea>
      <c:layout>
        <c:manualLayout>
          <c:layoutTarget val="inner"/>
          <c:xMode val="edge"/>
          <c:yMode val="edge"/>
          <c:x val="0.24582007295491778"/>
          <c:y val="0.22264020277205529"/>
          <c:w val="0.52674205747483416"/>
          <c:h val="0.6528087045145522"/>
        </c:manualLayout>
      </c:layout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 w="25402">
          <a:noFill/>
        </a:ln>
      </c:spPr>
    </c:plotArea>
    <c:plotVisOnly val="1"/>
    <c:dispBlanksAs val="gap"/>
    <c:showDLblsOverMax val="0"/>
  </c:chart>
  <c:spPr>
    <a:solidFill>
      <a:schemeClr val="bg1">
        <a:lumMod val="85000"/>
      </a:schemeClr>
    </a:solidFill>
  </c:spPr>
  <c:txPr>
    <a:bodyPr/>
    <a:lstStyle/>
    <a:p>
      <a:pPr>
        <a:defRPr sz="1200" baseline="0">
          <a:latin typeface="+mn-lt"/>
        </a:defRPr>
      </a:pPr>
      <a:endParaRPr lang="de-DE"/>
    </a:p>
  </c:txPr>
  <c:externalData r:id="rId1">
    <c:autoUpdate val="0"/>
  </c:externalData>
  <c:userShapes r:id="rId2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 algn="l">
              <a:defRPr sz="1399">
                <a:latin typeface="+mj-lt"/>
              </a:defRPr>
            </a:pPr>
            <a:r>
              <a:rPr lang="de-DE" sz="1399">
                <a:latin typeface="+mj-lt"/>
              </a:rPr>
              <a:t>Balkendiagramm</a:t>
            </a:r>
          </a:p>
        </c:rich>
      </c:tx>
      <c:layout>
        <c:manualLayout>
          <c:xMode val="edge"/>
          <c:yMode val="edge"/>
          <c:x val="2.1974231638311401E-2"/>
          <c:y val="2.3003858042100037E-2"/>
        </c:manualLayout>
      </c:layout>
      <c:overlay val="0"/>
    </c:title>
    <c:autoTitleDeleted val="0"/>
    <c:plotArea>
      <c:layout>
        <c:manualLayout>
          <c:layoutTarget val="inner"/>
          <c:xMode val="edge"/>
          <c:yMode val="edge"/>
          <c:x val="0.14735712087392161"/>
          <c:y val="0.34655474631719146"/>
          <c:w val="0.84447782331609555"/>
          <c:h val="0.46075125404227879"/>
        </c:manualLayout>
      </c:layout>
      <c:barChart>
        <c:barDir val="col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80"/>
        <c:overlap val="100"/>
        <c:axId val="40038400"/>
        <c:axId val="40039936"/>
      </c:barChart>
      <c:catAx>
        <c:axId val="400384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ln>
            <a:solidFill>
              <a:schemeClr val="tx1"/>
            </a:solidFill>
          </a:ln>
        </c:spPr>
        <c:txPr>
          <a:bodyPr rot="0" vert="horz"/>
          <a:lstStyle/>
          <a:p>
            <a:pPr>
              <a:defRPr/>
            </a:pPr>
            <a:endParaRPr lang="de-DE"/>
          </a:p>
        </c:txPr>
        <c:crossAx val="40039936"/>
        <c:crosses val="autoZero"/>
        <c:auto val="1"/>
        <c:lblAlgn val="ctr"/>
        <c:lblOffset val="0"/>
        <c:noMultiLvlLbl val="0"/>
      </c:catAx>
      <c:valAx>
        <c:axId val="40039936"/>
        <c:scaling>
          <c:orientation val="minMax"/>
          <c:max val="12"/>
        </c:scaling>
        <c:delete val="1"/>
        <c:axPos val="l"/>
        <c:numFmt formatCode="General" sourceLinked="1"/>
        <c:majorTickMark val="none"/>
        <c:minorTickMark val="none"/>
        <c:tickLblPos val="nextTo"/>
        <c:crossAx val="40038400"/>
        <c:crosses val="autoZero"/>
        <c:crossBetween val="between"/>
      </c:valAx>
      <c:spPr>
        <a:noFill/>
        <a:ln w="25400">
          <a:noFill/>
        </a:ln>
      </c:spPr>
    </c:plotArea>
    <c:legend>
      <c:legendPos val="r"/>
      <c:layout>
        <c:manualLayout>
          <c:xMode val="edge"/>
          <c:yMode val="edge"/>
          <c:x val="0.10289519565450002"/>
          <c:y val="0.73959825222420272"/>
          <c:w val="0.13570220988563481"/>
          <c:h val="0.23093232257142637"/>
        </c:manualLayout>
      </c:layout>
      <c:overlay val="0"/>
    </c:legend>
    <c:plotVisOnly val="1"/>
    <c:dispBlanksAs val="gap"/>
    <c:showDLblsOverMax val="0"/>
  </c:chart>
  <c:spPr>
    <a:solidFill>
      <a:srgbClr val="E1E3E3"/>
    </a:solidFill>
  </c:spPr>
  <c:txPr>
    <a:bodyPr/>
    <a:lstStyle/>
    <a:p>
      <a:pPr>
        <a:defRPr sz="1399" baseline="0">
          <a:latin typeface="+mn-lt"/>
        </a:defRPr>
      </a:pPr>
      <a:endParaRPr lang="de-DE"/>
    </a:p>
  </c:txPr>
  <c:externalData r:id="rId1">
    <c:autoUpdate val="0"/>
  </c:externalData>
  <c:userShapes r:id="rId2"/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 algn="l">
              <a:defRPr sz="1400">
                <a:latin typeface="+mj-lt"/>
              </a:defRPr>
            </a:pPr>
            <a:r>
              <a:rPr lang="de-DE" sz="1400">
                <a:latin typeface="+mj-lt"/>
              </a:rPr>
              <a:t>Tortendiagramm</a:t>
            </a:r>
          </a:p>
        </c:rich>
      </c:tx>
      <c:layout>
        <c:manualLayout>
          <c:xMode val="edge"/>
          <c:yMode val="edge"/>
          <c:x val="1.7907067172159036E-2"/>
          <c:y val="2.3003858042100037E-2"/>
        </c:manualLayout>
      </c:layout>
      <c:overlay val="0"/>
    </c:title>
    <c:autoTitleDeleted val="0"/>
    <c:plotArea>
      <c:layout>
        <c:manualLayout>
          <c:layoutTarget val="inner"/>
          <c:xMode val="edge"/>
          <c:yMode val="edge"/>
          <c:x val="0.24582007295491778"/>
          <c:y val="0.22264020277205529"/>
          <c:w val="0.52674205747483416"/>
          <c:h val="0.6528087045145522"/>
        </c:manualLayout>
      </c:layout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 w="25402">
          <a:noFill/>
        </a:ln>
      </c:spPr>
    </c:plotArea>
    <c:plotVisOnly val="1"/>
    <c:dispBlanksAs val="gap"/>
    <c:showDLblsOverMax val="0"/>
  </c:chart>
  <c:spPr>
    <a:solidFill>
      <a:schemeClr val="bg1">
        <a:lumMod val="85000"/>
      </a:schemeClr>
    </a:solidFill>
  </c:spPr>
  <c:txPr>
    <a:bodyPr/>
    <a:lstStyle/>
    <a:p>
      <a:pPr>
        <a:defRPr sz="1200" baseline="0">
          <a:latin typeface="+mn-lt"/>
        </a:defRPr>
      </a:pPr>
      <a:endParaRPr lang="de-DE"/>
    </a:p>
  </c:txPr>
  <c:externalData r:id="rId1">
    <c:autoUpdate val="0"/>
  </c:externalData>
  <c:userShapes r:id="rId2"/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 algn="l">
              <a:defRPr sz="1399">
                <a:latin typeface="+mj-lt"/>
              </a:defRPr>
            </a:pPr>
            <a:r>
              <a:rPr lang="de-DE" sz="1399">
                <a:latin typeface="+mj-lt"/>
              </a:rPr>
              <a:t>Balkendiagramm</a:t>
            </a:r>
          </a:p>
        </c:rich>
      </c:tx>
      <c:layout>
        <c:manualLayout>
          <c:xMode val="edge"/>
          <c:yMode val="edge"/>
          <c:x val="2.1974231638311401E-2"/>
          <c:y val="2.3003858042100037E-2"/>
        </c:manualLayout>
      </c:layout>
      <c:overlay val="0"/>
    </c:title>
    <c:autoTitleDeleted val="0"/>
    <c:plotArea>
      <c:layout>
        <c:manualLayout>
          <c:layoutTarget val="inner"/>
          <c:xMode val="edge"/>
          <c:yMode val="edge"/>
          <c:x val="0.14735712087392161"/>
          <c:y val="0.34655474631719146"/>
          <c:w val="0.84447782331609555"/>
          <c:h val="0.46075125404227879"/>
        </c:manualLayout>
      </c:layout>
      <c:barChart>
        <c:barDir val="col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80"/>
        <c:overlap val="100"/>
        <c:axId val="40038400"/>
        <c:axId val="40039936"/>
      </c:barChart>
      <c:catAx>
        <c:axId val="400384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ln>
            <a:solidFill>
              <a:schemeClr val="tx1"/>
            </a:solidFill>
          </a:ln>
        </c:spPr>
        <c:txPr>
          <a:bodyPr rot="0" vert="horz"/>
          <a:lstStyle/>
          <a:p>
            <a:pPr>
              <a:defRPr/>
            </a:pPr>
            <a:endParaRPr lang="de-DE"/>
          </a:p>
        </c:txPr>
        <c:crossAx val="40039936"/>
        <c:crosses val="autoZero"/>
        <c:auto val="1"/>
        <c:lblAlgn val="ctr"/>
        <c:lblOffset val="0"/>
        <c:noMultiLvlLbl val="0"/>
      </c:catAx>
      <c:valAx>
        <c:axId val="40039936"/>
        <c:scaling>
          <c:orientation val="minMax"/>
          <c:max val="12"/>
        </c:scaling>
        <c:delete val="1"/>
        <c:axPos val="l"/>
        <c:numFmt formatCode="General" sourceLinked="1"/>
        <c:majorTickMark val="none"/>
        <c:minorTickMark val="none"/>
        <c:tickLblPos val="nextTo"/>
        <c:crossAx val="40038400"/>
        <c:crosses val="autoZero"/>
        <c:crossBetween val="between"/>
      </c:valAx>
      <c:spPr>
        <a:noFill/>
        <a:ln w="25400">
          <a:noFill/>
        </a:ln>
      </c:spPr>
    </c:plotArea>
    <c:legend>
      <c:legendPos val="r"/>
      <c:layout>
        <c:manualLayout>
          <c:xMode val="edge"/>
          <c:yMode val="edge"/>
          <c:x val="0.10289519565450002"/>
          <c:y val="0.73959825222420272"/>
          <c:w val="0.13570220988563481"/>
          <c:h val="0.23093232257142637"/>
        </c:manualLayout>
      </c:layout>
      <c:overlay val="0"/>
    </c:legend>
    <c:plotVisOnly val="1"/>
    <c:dispBlanksAs val="gap"/>
    <c:showDLblsOverMax val="0"/>
  </c:chart>
  <c:spPr>
    <a:solidFill>
      <a:srgbClr val="E1E3E3"/>
    </a:solidFill>
  </c:spPr>
  <c:txPr>
    <a:bodyPr/>
    <a:lstStyle/>
    <a:p>
      <a:pPr>
        <a:defRPr sz="1399" baseline="0">
          <a:latin typeface="+mn-lt"/>
        </a:defRPr>
      </a:pPr>
      <a:endParaRPr lang="de-DE"/>
    </a:p>
  </c:txPr>
  <c:externalData r:id="rId1">
    <c:autoUpdate val="0"/>
  </c:externalData>
  <c:userShapes r:id="rId2"/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 algn="l">
              <a:defRPr sz="1400">
                <a:latin typeface="+mj-lt"/>
              </a:defRPr>
            </a:pPr>
            <a:r>
              <a:rPr lang="de-DE" sz="1400">
                <a:latin typeface="+mj-lt"/>
              </a:rPr>
              <a:t>Tortendiagramm</a:t>
            </a:r>
          </a:p>
        </c:rich>
      </c:tx>
      <c:layout>
        <c:manualLayout>
          <c:xMode val="edge"/>
          <c:yMode val="edge"/>
          <c:x val="1.7907067172159036E-2"/>
          <c:y val="2.3003858042100037E-2"/>
        </c:manualLayout>
      </c:layout>
      <c:overlay val="0"/>
    </c:title>
    <c:autoTitleDeleted val="0"/>
    <c:plotArea>
      <c:layout>
        <c:manualLayout>
          <c:layoutTarget val="inner"/>
          <c:xMode val="edge"/>
          <c:yMode val="edge"/>
          <c:x val="0.24582007295491778"/>
          <c:y val="0.22264020277205529"/>
          <c:w val="0.52674205747483416"/>
          <c:h val="0.6528087045145522"/>
        </c:manualLayout>
      </c:layout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 w="25402">
          <a:noFill/>
        </a:ln>
      </c:spPr>
    </c:plotArea>
    <c:plotVisOnly val="1"/>
    <c:dispBlanksAs val="gap"/>
    <c:showDLblsOverMax val="0"/>
  </c:chart>
  <c:spPr>
    <a:solidFill>
      <a:schemeClr val="bg1">
        <a:lumMod val="85000"/>
      </a:schemeClr>
    </a:solidFill>
  </c:spPr>
  <c:txPr>
    <a:bodyPr/>
    <a:lstStyle/>
    <a:p>
      <a:pPr>
        <a:defRPr sz="1200" baseline="0">
          <a:latin typeface="+mn-lt"/>
        </a:defRPr>
      </a:pPr>
      <a:endParaRPr lang="de-DE"/>
    </a:p>
  </c:txPr>
  <c:externalData r:id="rId1">
    <c:autoUpdate val="0"/>
  </c:externalData>
  <c:userShapes r:id="rId2"/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 algn="l">
              <a:defRPr sz="1399">
                <a:latin typeface="+mj-lt"/>
              </a:defRPr>
            </a:pPr>
            <a:r>
              <a:rPr lang="de-DE" sz="1399">
                <a:latin typeface="+mj-lt"/>
              </a:rPr>
              <a:t>Balkendiagramm</a:t>
            </a:r>
          </a:p>
        </c:rich>
      </c:tx>
      <c:layout>
        <c:manualLayout>
          <c:xMode val="edge"/>
          <c:yMode val="edge"/>
          <c:x val="2.1974231638311401E-2"/>
          <c:y val="2.3003858042100037E-2"/>
        </c:manualLayout>
      </c:layout>
      <c:overlay val="0"/>
    </c:title>
    <c:autoTitleDeleted val="0"/>
    <c:plotArea>
      <c:layout>
        <c:manualLayout>
          <c:layoutTarget val="inner"/>
          <c:xMode val="edge"/>
          <c:yMode val="edge"/>
          <c:x val="0.11849931398003917"/>
          <c:y val="0.14741638309331234"/>
          <c:w val="0.84447782331609555"/>
          <c:h val="0.46075125404227879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ccc</c:v>
                </c:pt>
              </c:strCache>
            </c:strRef>
          </c:tx>
          <c:spPr>
            <a:solidFill>
              <a:srgbClr val="006E92"/>
            </a:solidFill>
          </c:spPr>
          <c:invertIfNegative val="0"/>
          <c:cat>
            <c:strRef>
              <c:f>Tabelle1!$A$2:$A$9</c:f>
              <c:strCache>
                <c:ptCount val="8"/>
                <c:pt idx="0">
                  <c:v>x</c:v>
                </c:pt>
                <c:pt idx="1">
                  <c:v>x</c:v>
                </c:pt>
                <c:pt idx="2">
                  <c:v>x</c:v>
                </c:pt>
                <c:pt idx="3">
                  <c:v>x</c:v>
                </c:pt>
                <c:pt idx="4">
                  <c:v>x</c:v>
                </c:pt>
                <c:pt idx="5">
                  <c:v>x</c:v>
                </c:pt>
                <c:pt idx="6">
                  <c:v>x</c:v>
                </c:pt>
                <c:pt idx="7">
                  <c:v>x</c:v>
                </c:pt>
              </c:strCache>
            </c:strRef>
          </c:cat>
          <c:val>
            <c:numRef>
              <c:f>Tabelle1!$B$2:$B$9</c:f>
              <c:numCache>
                <c:formatCode>General</c:formatCode>
                <c:ptCount val="8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4.3</c:v>
                </c:pt>
                <c:pt idx="4">
                  <c:v>2.5</c:v>
                </c:pt>
                <c:pt idx="5">
                  <c:v>3</c:v>
                </c:pt>
                <c:pt idx="6">
                  <c:v>4.5</c:v>
                </c:pt>
                <c:pt idx="7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5AA-F145-9DE1-5B6F8D00A0FA}"/>
            </c:ext>
          </c:extLst>
        </c:ser>
        <c:ser>
          <c:idx val="1"/>
          <c:order val="1"/>
          <c:tx>
            <c:strRef>
              <c:f>Tabelle1!$C$1</c:f>
              <c:strCache>
                <c:ptCount val="1"/>
                <c:pt idx="0">
                  <c:v>bbb</c:v>
                </c:pt>
              </c:strCache>
            </c:strRef>
          </c:tx>
          <c:spPr>
            <a:solidFill>
              <a:srgbClr val="4C99B2"/>
            </a:solidFill>
          </c:spPr>
          <c:invertIfNegative val="0"/>
          <c:cat>
            <c:strRef>
              <c:f>Tabelle1!$A$2:$A$9</c:f>
              <c:strCache>
                <c:ptCount val="8"/>
                <c:pt idx="0">
                  <c:v>x</c:v>
                </c:pt>
                <c:pt idx="1">
                  <c:v>x</c:v>
                </c:pt>
                <c:pt idx="2">
                  <c:v>x</c:v>
                </c:pt>
                <c:pt idx="3">
                  <c:v>x</c:v>
                </c:pt>
                <c:pt idx="4">
                  <c:v>x</c:v>
                </c:pt>
                <c:pt idx="5">
                  <c:v>x</c:v>
                </c:pt>
                <c:pt idx="6">
                  <c:v>x</c:v>
                </c:pt>
                <c:pt idx="7">
                  <c:v>x</c:v>
                </c:pt>
              </c:strCache>
            </c:strRef>
          </c:cat>
          <c:val>
            <c:numRef>
              <c:f>Tabelle1!$C$2:$C$9</c:f>
              <c:numCache>
                <c:formatCode>General</c:formatCode>
                <c:ptCount val="8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2.4</c:v>
                </c:pt>
                <c:pt idx="4">
                  <c:v>4.4000000000000004</c:v>
                </c:pt>
                <c:pt idx="5">
                  <c:v>3</c:v>
                </c:pt>
                <c:pt idx="6">
                  <c:v>2.8</c:v>
                </c:pt>
                <c:pt idx="7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5AA-F145-9DE1-5B6F8D00A0FA}"/>
            </c:ext>
          </c:extLst>
        </c:ser>
        <c:ser>
          <c:idx val="2"/>
          <c:order val="2"/>
          <c:tx>
            <c:strRef>
              <c:f>Tabelle1!$D$1</c:f>
              <c:strCache>
                <c:ptCount val="1"/>
                <c:pt idx="0">
                  <c:v>aaa</c:v>
                </c:pt>
              </c:strCache>
            </c:strRef>
          </c:tx>
          <c:spPr>
            <a:solidFill>
              <a:srgbClr val="99C5D3"/>
            </a:solidFill>
          </c:spPr>
          <c:invertIfNegative val="0"/>
          <c:cat>
            <c:strRef>
              <c:f>Tabelle1!$A$2:$A$9</c:f>
              <c:strCache>
                <c:ptCount val="8"/>
                <c:pt idx="0">
                  <c:v>x</c:v>
                </c:pt>
                <c:pt idx="1">
                  <c:v>x</c:v>
                </c:pt>
                <c:pt idx="2">
                  <c:v>x</c:v>
                </c:pt>
                <c:pt idx="3">
                  <c:v>x</c:v>
                </c:pt>
                <c:pt idx="4">
                  <c:v>x</c:v>
                </c:pt>
                <c:pt idx="5">
                  <c:v>x</c:v>
                </c:pt>
                <c:pt idx="6">
                  <c:v>x</c:v>
                </c:pt>
                <c:pt idx="7">
                  <c:v>x</c:v>
                </c:pt>
              </c:strCache>
            </c:strRef>
          </c:cat>
          <c:val>
            <c:numRef>
              <c:f>Tabelle1!$D$2:$D$9</c:f>
              <c:numCache>
                <c:formatCode>General</c:formatCode>
                <c:ptCount val="8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2</c:v>
                </c:pt>
                <c:pt idx="4">
                  <c:v>2</c:v>
                </c:pt>
                <c:pt idx="5">
                  <c:v>3</c:v>
                </c:pt>
                <c:pt idx="6">
                  <c:v>5</c:v>
                </c:pt>
                <c:pt idx="7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5AA-F145-9DE1-5B6F8D00A0F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0"/>
        <c:overlap val="100"/>
        <c:axId val="40038400"/>
        <c:axId val="40039936"/>
      </c:barChart>
      <c:catAx>
        <c:axId val="400384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ln>
            <a:solidFill>
              <a:schemeClr val="tx1"/>
            </a:solidFill>
          </a:ln>
        </c:spPr>
        <c:txPr>
          <a:bodyPr rot="0" vert="horz"/>
          <a:lstStyle/>
          <a:p>
            <a:pPr>
              <a:defRPr/>
            </a:pPr>
            <a:endParaRPr lang="de-DE"/>
          </a:p>
        </c:txPr>
        <c:crossAx val="40039936"/>
        <c:crosses val="autoZero"/>
        <c:auto val="1"/>
        <c:lblAlgn val="ctr"/>
        <c:lblOffset val="0"/>
        <c:noMultiLvlLbl val="0"/>
      </c:catAx>
      <c:valAx>
        <c:axId val="40039936"/>
        <c:scaling>
          <c:orientation val="minMax"/>
          <c:max val="12"/>
        </c:scaling>
        <c:delete val="0"/>
        <c:axPos val="l"/>
        <c:majorGridlines>
          <c:spPr>
            <a:ln>
              <a:solidFill>
                <a:schemeClr val="tx1"/>
              </a:solidFill>
              <a:prstDash val="dash"/>
            </a:ln>
          </c:spPr>
        </c:majorGridlines>
        <c:numFmt formatCode="General" sourceLinked="1"/>
        <c:majorTickMark val="none"/>
        <c:minorTickMark val="none"/>
        <c:tickLblPos val="nextTo"/>
        <c:spPr>
          <a:ln w="9516">
            <a:noFill/>
          </a:ln>
        </c:spPr>
        <c:crossAx val="40038400"/>
        <c:crosses val="autoZero"/>
        <c:crossBetween val="between"/>
      </c:valAx>
      <c:spPr>
        <a:noFill/>
        <a:ln w="25375">
          <a:noFill/>
        </a:ln>
      </c:spPr>
    </c:plotArea>
    <c:legend>
      <c:legendPos val="r"/>
      <c:layout>
        <c:manualLayout>
          <c:xMode val="edge"/>
          <c:yMode val="edge"/>
          <c:x val="0.10289519565450002"/>
          <c:y val="0.73959825222420272"/>
          <c:w val="0.13570220988563481"/>
          <c:h val="0.23093232257142637"/>
        </c:manualLayout>
      </c:layout>
      <c:overlay val="0"/>
    </c:legend>
    <c:plotVisOnly val="1"/>
    <c:dispBlanksAs val="gap"/>
    <c:showDLblsOverMax val="0"/>
  </c:chart>
  <c:spPr>
    <a:solidFill>
      <a:srgbClr val="E1E3E3"/>
    </a:solidFill>
  </c:spPr>
  <c:txPr>
    <a:bodyPr/>
    <a:lstStyle/>
    <a:p>
      <a:pPr>
        <a:defRPr sz="1399" baseline="0">
          <a:latin typeface="+mn-lt"/>
        </a:defRPr>
      </a:pPr>
      <a:endParaRPr lang="de-DE"/>
    </a:p>
  </c:txPr>
  <c:externalData r:id="rId1">
    <c:autoUpdate val="0"/>
  </c:externalData>
  <c:userShapes r:id="rId2"/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 algn="l">
              <a:defRPr sz="1400">
                <a:latin typeface="+mj-lt"/>
              </a:defRPr>
            </a:pPr>
            <a:r>
              <a:rPr lang="de-DE" sz="1400">
                <a:latin typeface="+mj-lt"/>
              </a:rPr>
              <a:t>Tortendiagramm</a:t>
            </a:r>
          </a:p>
        </c:rich>
      </c:tx>
      <c:layout>
        <c:manualLayout>
          <c:xMode val="edge"/>
          <c:yMode val="edge"/>
          <c:x val="1.7907067172159036E-2"/>
          <c:y val="2.3003858042100037E-2"/>
        </c:manualLayout>
      </c:layout>
      <c:overlay val="0"/>
    </c:title>
    <c:autoTitleDeleted val="0"/>
    <c:plotArea>
      <c:layout>
        <c:manualLayout>
          <c:layoutTarget val="inner"/>
          <c:xMode val="edge"/>
          <c:yMode val="edge"/>
          <c:x val="0.24582007295491778"/>
          <c:y val="0.22264020277205529"/>
          <c:w val="0.52674205747483416"/>
          <c:h val="0.6528087045145522"/>
        </c:manualLayout>
      </c:layout>
      <c:pieChart>
        <c:varyColors val="1"/>
        <c:ser>
          <c:idx val="0"/>
          <c:order val="0"/>
          <c:tx>
            <c:strRef>
              <c:f>Tabelle1!$B$1</c:f>
              <c:strCache>
                <c:ptCount val="1"/>
                <c:pt idx="0">
                  <c:v>xxx</c:v>
                </c:pt>
              </c:strCache>
            </c:strRef>
          </c:tx>
          <c:spPr>
            <a:ln w="19051"/>
          </c:spPr>
          <c:dPt>
            <c:idx val="0"/>
            <c:bubble3D val="0"/>
            <c:spPr>
              <a:solidFill>
                <a:schemeClr val="accent4">
                  <a:lumMod val="75000"/>
                </a:schemeClr>
              </a:solidFill>
              <a:ln w="19051"/>
            </c:spPr>
            <c:extLst>
              <c:ext xmlns:c16="http://schemas.microsoft.com/office/drawing/2014/chart" uri="{C3380CC4-5D6E-409C-BE32-E72D297353CC}">
                <c16:uniqueId val="{00000001-FA33-8041-9795-C0F52013C334}"/>
              </c:ext>
            </c:extLst>
          </c:dPt>
          <c:dPt>
            <c:idx val="1"/>
            <c:bubble3D val="0"/>
            <c:spPr>
              <a:solidFill>
                <a:schemeClr val="accent4">
                  <a:lumMod val="40000"/>
                  <a:lumOff val="60000"/>
                </a:schemeClr>
              </a:solidFill>
              <a:ln w="19051"/>
            </c:spPr>
            <c:extLst>
              <c:ext xmlns:c16="http://schemas.microsoft.com/office/drawing/2014/chart" uri="{C3380CC4-5D6E-409C-BE32-E72D297353CC}">
                <c16:uniqueId val="{00000003-FA33-8041-9795-C0F52013C334}"/>
              </c:ext>
            </c:extLst>
          </c:dPt>
          <c:dPt>
            <c:idx val="2"/>
            <c:bubble3D val="0"/>
            <c:spPr>
              <a:solidFill>
                <a:schemeClr val="accent4"/>
              </a:solidFill>
              <a:ln w="19051"/>
            </c:spPr>
            <c:extLst>
              <c:ext xmlns:c16="http://schemas.microsoft.com/office/drawing/2014/chart" uri="{C3380CC4-5D6E-409C-BE32-E72D297353CC}">
                <c16:uniqueId val="{00000005-FA33-8041-9795-C0F52013C334}"/>
              </c:ext>
            </c:extLst>
          </c:dPt>
          <c:dLbls>
            <c:dLbl>
              <c:idx val="0"/>
              <c:layout>
                <c:manualLayout>
                  <c:x val="1.8690130072523181E-2"/>
                  <c:y val="-3.8339761532721023E-3"/>
                </c:manualLayout>
              </c:layout>
              <c:tx>
                <c:rich>
                  <a:bodyPr/>
                  <a:lstStyle/>
                  <a:p>
                    <a:r>
                      <a:rPr lang="en-US" sz="1400">
                        <a:latin typeface="+mn-lt"/>
                      </a:rPr>
                      <a:t>a: 50%</a:t>
                    </a:r>
                    <a:endParaRPr lang="en-US">
                      <a:latin typeface="Frutiger LT Com 55 Roman" pitchFamily="34" charset="0"/>
                    </a:endParaRPr>
                  </a:p>
                </c:rich>
              </c:tx>
              <c:dLblPos val="bestFi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FA33-8041-9795-C0F52013C334}"/>
                </c:ext>
              </c:extLst>
            </c:dLbl>
            <c:dLbl>
              <c:idx val="1"/>
              <c:layout>
                <c:manualLayout>
                  <c:x val="-3.993072055174593E-2"/>
                  <c:y val="5.7509642299081537E-2"/>
                </c:manualLayout>
              </c:layout>
              <c:tx>
                <c:rich>
                  <a:bodyPr/>
                  <a:lstStyle/>
                  <a:p>
                    <a:r>
                      <a:rPr lang="en-US" sz="1400"/>
                      <a:t>b: 40%</a:t>
                    </a:r>
                    <a:endParaRPr lang="en-US"/>
                  </a:p>
                </c:rich>
              </c:tx>
              <c:dLblPos val="bestFi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FA33-8041-9795-C0F52013C334}"/>
                </c:ext>
              </c:extLst>
            </c:dLbl>
            <c:dLbl>
              <c:idx val="2"/>
              <c:layout>
                <c:manualLayout>
                  <c:x val="-4.8987358876741299E-2"/>
                  <c:y val="-1.9169880766360513E-2"/>
                </c:manualLayout>
              </c:layout>
              <c:tx>
                <c:rich>
                  <a:bodyPr/>
                  <a:lstStyle/>
                  <a:p>
                    <a:r>
                      <a:rPr lang="en-US" sz="1400">
                        <a:latin typeface="+mn-lt"/>
                      </a:rPr>
                      <a:t>c: 10%</a:t>
                    </a:r>
                    <a:endParaRPr lang="en-US">
                      <a:latin typeface="Frutiger LT Com 55 Roman" pitchFamily="34" charset="0"/>
                    </a:endParaRPr>
                  </a:p>
                </c:rich>
              </c:tx>
              <c:dLblPos val="bestFi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FA33-8041-9795-C0F52013C33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400"/>
                </a:pPr>
                <a:endParaRPr lang="de-DE"/>
              </a:p>
            </c:tx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eparator> </c:separator>
            <c:showLeaderLines val="1"/>
            <c:extLst>
              <c:ext xmlns:c15="http://schemas.microsoft.com/office/drawing/2012/chart" uri="{CE6537A1-D6FC-4f65-9D91-7224C49458BB}"/>
            </c:extLst>
          </c:dLbls>
          <c:cat>
            <c:strRef>
              <c:f>Tabelle1!$A$2:$A$4</c:f>
              <c:strCache>
                <c:ptCount val="3"/>
                <c:pt idx="0">
                  <c:v>a:</c:v>
                </c:pt>
                <c:pt idx="1">
                  <c:v>b:</c:v>
                </c:pt>
                <c:pt idx="2">
                  <c:v>c:</c:v>
                </c:pt>
              </c:strCache>
            </c:strRef>
          </c:cat>
          <c:val>
            <c:numRef>
              <c:f>Tabelle1!$B$2:$B$4</c:f>
              <c:numCache>
                <c:formatCode>General</c:formatCode>
                <c:ptCount val="3"/>
                <c:pt idx="0">
                  <c:v>50</c:v>
                </c:pt>
                <c:pt idx="1">
                  <c:v>40</c:v>
                </c:pt>
                <c:pt idx="2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FA33-8041-9795-C0F52013C33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 w="25402">
          <a:noFill/>
        </a:ln>
      </c:spPr>
    </c:plotArea>
    <c:plotVisOnly val="1"/>
    <c:dispBlanksAs val="gap"/>
    <c:showDLblsOverMax val="0"/>
  </c:chart>
  <c:spPr>
    <a:solidFill>
      <a:schemeClr val="bg1">
        <a:lumMod val="85000"/>
      </a:schemeClr>
    </a:solidFill>
  </c:spPr>
  <c:txPr>
    <a:bodyPr/>
    <a:lstStyle/>
    <a:p>
      <a:pPr>
        <a:defRPr sz="1200" baseline="0">
          <a:latin typeface="+mn-lt"/>
        </a:defRPr>
      </a:pPr>
      <a:endParaRPr lang="de-DE"/>
    </a:p>
  </c:tx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 algn="l">
              <a:defRPr sz="1399">
                <a:latin typeface="+mj-lt"/>
              </a:defRPr>
            </a:pPr>
            <a:r>
              <a:rPr lang="de-DE" sz="1399">
                <a:latin typeface="+mj-lt"/>
              </a:rPr>
              <a:t>Balkendiagramm</a:t>
            </a:r>
          </a:p>
        </c:rich>
      </c:tx>
      <c:layout>
        <c:manualLayout>
          <c:xMode val="edge"/>
          <c:yMode val="edge"/>
          <c:x val="2.1974231638311401E-2"/>
          <c:y val="2.3003858042100037E-2"/>
        </c:manualLayout>
      </c:layout>
      <c:overlay val="0"/>
    </c:title>
    <c:autoTitleDeleted val="0"/>
    <c:plotArea>
      <c:layout>
        <c:manualLayout>
          <c:layoutTarget val="inner"/>
          <c:xMode val="edge"/>
          <c:yMode val="edge"/>
          <c:x val="0.14735712087392161"/>
          <c:y val="0.34655474631719146"/>
          <c:w val="0.84447782331609555"/>
          <c:h val="0.46075125404227879"/>
        </c:manualLayout>
      </c:layout>
      <c:barChart>
        <c:barDir val="col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80"/>
        <c:overlap val="100"/>
        <c:axId val="40038400"/>
        <c:axId val="40039936"/>
      </c:barChart>
      <c:catAx>
        <c:axId val="400384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ln>
            <a:solidFill>
              <a:schemeClr val="tx1"/>
            </a:solidFill>
          </a:ln>
        </c:spPr>
        <c:txPr>
          <a:bodyPr rot="0" vert="horz"/>
          <a:lstStyle/>
          <a:p>
            <a:pPr>
              <a:defRPr/>
            </a:pPr>
            <a:endParaRPr lang="de-DE"/>
          </a:p>
        </c:txPr>
        <c:crossAx val="40039936"/>
        <c:crosses val="autoZero"/>
        <c:auto val="1"/>
        <c:lblAlgn val="ctr"/>
        <c:lblOffset val="0"/>
        <c:noMultiLvlLbl val="0"/>
      </c:catAx>
      <c:valAx>
        <c:axId val="40039936"/>
        <c:scaling>
          <c:orientation val="minMax"/>
          <c:max val="12"/>
        </c:scaling>
        <c:delete val="1"/>
        <c:axPos val="l"/>
        <c:numFmt formatCode="General" sourceLinked="1"/>
        <c:majorTickMark val="none"/>
        <c:minorTickMark val="none"/>
        <c:tickLblPos val="nextTo"/>
        <c:crossAx val="40038400"/>
        <c:crosses val="autoZero"/>
        <c:crossBetween val="between"/>
      </c:valAx>
      <c:spPr>
        <a:noFill/>
        <a:ln w="25400">
          <a:noFill/>
        </a:ln>
      </c:spPr>
    </c:plotArea>
    <c:legend>
      <c:legendPos val="r"/>
      <c:layout>
        <c:manualLayout>
          <c:xMode val="edge"/>
          <c:yMode val="edge"/>
          <c:x val="0.10289519565450002"/>
          <c:y val="0.73959825222420272"/>
          <c:w val="0.13570220988563481"/>
          <c:h val="0.23093232257142637"/>
        </c:manualLayout>
      </c:layout>
      <c:overlay val="0"/>
    </c:legend>
    <c:plotVisOnly val="1"/>
    <c:dispBlanksAs val="gap"/>
    <c:showDLblsOverMax val="0"/>
  </c:chart>
  <c:spPr>
    <a:solidFill>
      <a:srgbClr val="E1E3E3"/>
    </a:solidFill>
  </c:spPr>
  <c:txPr>
    <a:bodyPr/>
    <a:lstStyle/>
    <a:p>
      <a:pPr>
        <a:defRPr sz="1399" baseline="0">
          <a:latin typeface="+mn-lt"/>
        </a:defRPr>
      </a:pPr>
      <a:endParaRPr lang="de-DE"/>
    </a:p>
  </c:txPr>
  <c:externalData r:id="rId1">
    <c:autoUpdate val="0"/>
  </c:externalData>
  <c:userShapes r:id="rId2"/>
</c:chartSpac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0.15571</cdr:x>
      <cdr:y>0</cdr:y>
    </cdr:from>
    <cdr:to>
      <cdr:x>0.84356</cdr:x>
      <cdr:y>0.08723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E023942B-AC3F-0A49-95D7-6992A6D26B33}"/>
            </a:ext>
          </a:extLst>
        </cdr:cNvPr>
        <cdr:cNvSpPr txBox="1"/>
      </cdr:nvSpPr>
      <cdr:spPr>
        <a:xfrm xmlns:a="http://schemas.openxmlformats.org/drawingml/2006/main">
          <a:off x="611572" y="-27384"/>
          <a:ext cx="2701625" cy="307782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vertOverflow="clip" wrap="square" rtlCol="0">
          <a:spAutoFit/>
        </a:bodyPr>
        <a:lstStyle xmlns:a="http://schemas.openxmlformats.org/drawingml/2006/main"/>
        <a:p xmlns:a="http://schemas.openxmlformats.org/drawingml/2006/main">
          <a:pPr algn="ctr"/>
          <a:r>
            <a:rPr lang="en-US" sz="1400" kern="1200">
              <a:solidFill>
                <a:schemeClr val="tx1"/>
              </a:solidFill>
            </a:rPr>
            <a:t>Non-quantized frame length</a:t>
          </a:r>
        </a:p>
      </cdr:txBody>
    </cdr:sp>
  </cdr:relSizeAnchor>
</c:userShapes>
</file>

<file path=ppt/drawings/drawing10.xml><?xml version="1.0" encoding="utf-8"?>
<c:userShapes xmlns:c="http://schemas.openxmlformats.org/drawingml/2006/chart">
  <cdr:relSizeAnchor xmlns:cdr="http://schemas.openxmlformats.org/drawingml/2006/chartDrawing">
    <cdr:from>
      <cdr:x>0.41238</cdr:x>
      <cdr:y>0</cdr:y>
    </cdr:from>
    <cdr:to>
      <cdr:x>0.59572</cdr:x>
      <cdr:y>0.09219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E023942B-AC3F-0A49-95D7-6992A6D26B33}"/>
            </a:ext>
          </a:extLst>
        </cdr:cNvPr>
        <cdr:cNvSpPr txBox="1"/>
      </cdr:nvSpPr>
      <cdr:spPr>
        <a:xfrm xmlns:a="http://schemas.openxmlformats.org/drawingml/2006/main">
          <a:off x="1619672" y="0"/>
          <a:ext cx="720080" cy="338554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vertOverflow="clip" wrap="square" rtlCol="0">
          <a:spAutoFit/>
        </a:bodyPr>
        <a:lstStyle xmlns:a="http://schemas.openxmlformats.org/drawingml/2006/main"/>
        <a:p xmlns:a="http://schemas.openxmlformats.org/drawingml/2006/main">
          <a:r>
            <a:rPr lang="en-US" sz="1600" b="0" i="0">
              <a:latin typeface="Cambria Math" panose="02040503050406030204" pitchFamily="18" charset="0"/>
              <a:ea typeface="Cambria Math" panose="02040503050406030204" pitchFamily="18" charset="0"/>
            </a:rPr>
            <a:t>𝛼</a:t>
          </a:r>
          <a:r>
            <a:rPr lang="de-DE" sz="1600" b="0" i="0">
              <a:latin typeface="Cambria Math" panose="02040503050406030204" pitchFamily="18" charset="0"/>
              <a:ea typeface="Cambria Math" panose="02040503050406030204" pitchFamily="18" charset="0"/>
            </a:rPr>
            <a:t>=0</a:t>
          </a:r>
          <a:endParaRPr lang="en-US" sz="1600" b="0">
            <a:latin typeface="+mj-lt"/>
          </a:endParaRPr>
        </a:p>
      </cdr:txBody>
    </cdr:sp>
  </cdr:relSizeAnchor>
</c:userShapes>
</file>

<file path=ppt/drawings/drawing11.xml><?xml version="1.0" encoding="utf-8"?>
<c:userShapes xmlns:c="http://schemas.openxmlformats.org/drawingml/2006/chart">
  <cdr:relSizeAnchor xmlns:cdr="http://schemas.openxmlformats.org/drawingml/2006/chartDrawing">
    <cdr:from>
      <cdr:x>0.37699</cdr:x>
      <cdr:y>0</cdr:y>
    </cdr:from>
    <cdr:to>
      <cdr:x>0.60445</cdr:x>
      <cdr:y>0.09219</cdr:y>
    </cdr:to>
    <cdr:sp macro="" textlink="">
      <cdr:nvSpPr>
        <cdr:cNvPr id="3" name="TextBox 1">
          <a:extLst xmlns:a="http://schemas.openxmlformats.org/drawingml/2006/main">
            <a:ext uri="{FF2B5EF4-FFF2-40B4-BE49-F238E27FC236}">
              <a16:creationId xmlns:a16="http://schemas.microsoft.com/office/drawing/2014/main" id="{ABE0AFDF-A085-814E-85DB-F9D4B5BF85B5}"/>
            </a:ext>
          </a:extLst>
        </cdr:cNvPr>
        <cdr:cNvSpPr txBox="1"/>
      </cdr:nvSpPr>
      <cdr:spPr>
        <a:xfrm xmlns:a="http://schemas.openxmlformats.org/drawingml/2006/main">
          <a:off x="1547664" y="0"/>
          <a:ext cx="933785" cy="338554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600" b="0" i="0">
              <a:latin typeface="Cambria Math" panose="02040503050406030204" pitchFamily="18" charset="0"/>
              <a:ea typeface="Cambria Math" panose="02040503050406030204" pitchFamily="18" charset="0"/>
            </a:rPr>
            <a:t>𝛼</a:t>
          </a:r>
          <a:r>
            <a:rPr lang="de-DE" sz="1600" b="0" i="0">
              <a:latin typeface="Cambria Math" panose="02040503050406030204" pitchFamily="18" charset="0"/>
              <a:ea typeface="Cambria Math" panose="02040503050406030204" pitchFamily="18" charset="0"/>
            </a:rPr>
            <a:t>=0.7</a:t>
          </a:r>
          <a:endParaRPr lang="en-US" sz="1600" b="0">
            <a:latin typeface="+mj-lt"/>
          </a:endParaRPr>
        </a:p>
      </cdr:txBody>
    </cdr:sp>
  </cdr:relSizeAnchor>
  <cdr:relSizeAnchor xmlns:cdr="http://schemas.openxmlformats.org/drawingml/2006/chartDrawing">
    <cdr:from>
      <cdr:x>0</cdr:x>
      <cdr:y>0.83657</cdr:y>
    </cdr:from>
    <cdr:to>
      <cdr:x>0.49242</cdr:x>
      <cdr:y>1</cdr:y>
    </cdr:to>
    <cdr:sp macro="" textlink="">
      <cdr:nvSpPr>
        <cdr:cNvPr id="5" name="TextBox 21">
          <a:extLst xmlns:a="http://schemas.openxmlformats.org/drawingml/2006/main">
            <a:ext uri="{FF2B5EF4-FFF2-40B4-BE49-F238E27FC236}">
              <a16:creationId xmlns:a16="http://schemas.microsoft.com/office/drawing/2014/main" id="{F1089588-4BAC-9E42-AAEA-873E8B98796C}"/>
            </a:ext>
          </a:extLst>
        </cdr:cNvPr>
        <cdr:cNvSpPr txBox="1"/>
      </cdr:nvSpPr>
      <cdr:spPr>
        <a:xfrm xmlns:a="http://schemas.openxmlformats.org/drawingml/2006/main">
          <a:off x="0" y="3072226"/>
          <a:ext cx="2021520" cy="600181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none" rtlCol="0">
          <a:spAutoFit/>
        </a:bodyPr>
        <a:lstStyle xmlns:a="http://schemas.openxmlformats.org/drawingml/2006/main">
          <a:defPPr>
            <a:defRPr lang="de-DE"/>
          </a:defPPr>
          <a:lvl1pPr algn="l" rtl="0" fontAlgn="base">
            <a:spcBef>
              <a:spcPct val="0"/>
            </a:spcBef>
            <a:spcAft>
              <a:spcPct val="0"/>
            </a:spcAft>
            <a:defRPr kern="1200">
              <a:solidFill>
                <a:schemeClr val="tx1"/>
              </a:solidFill>
              <a:latin typeface="Frutiger LT Com 55 Roman" pitchFamily="34" charset="0"/>
              <a:ea typeface="+mn-ea"/>
              <a:cs typeface="+mn-cs"/>
            </a:defRPr>
          </a:lvl1pPr>
          <a:lvl2pPr marL="457200" algn="l" rtl="0" fontAlgn="base">
            <a:spcBef>
              <a:spcPct val="0"/>
            </a:spcBef>
            <a:spcAft>
              <a:spcPct val="0"/>
            </a:spcAft>
            <a:defRPr kern="1200">
              <a:solidFill>
                <a:schemeClr val="tx1"/>
              </a:solidFill>
              <a:latin typeface="Frutiger LT Com 55 Roman" pitchFamily="34" charset="0"/>
              <a:ea typeface="+mn-ea"/>
              <a:cs typeface="+mn-cs"/>
            </a:defRPr>
          </a:lvl2pPr>
          <a:lvl3pPr marL="914400" algn="l" rtl="0" fontAlgn="base">
            <a:spcBef>
              <a:spcPct val="0"/>
            </a:spcBef>
            <a:spcAft>
              <a:spcPct val="0"/>
            </a:spcAft>
            <a:defRPr kern="1200">
              <a:solidFill>
                <a:schemeClr val="tx1"/>
              </a:solidFill>
              <a:latin typeface="Frutiger LT Com 55 Roman" pitchFamily="34" charset="0"/>
              <a:ea typeface="+mn-ea"/>
              <a:cs typeface="+mn-cs"/>
            </a:defRPr>
          </a:lvl3pPr>
          <a:lvl4pPr marL="1371600" algn="l" rtl="0" fontAlgn="base">
            <a:spcBef>
              <a:spcPct val="0"/>
            </a:spcBef>
            <a:spcAft>
              <a:spcPct val="0"/>
            </a:spcAft>
            <a:defRPr kern="1200">
              <a:solidFill>
                <a:schemeClr val="tx1"/>
              </a:solidFill>
              <a:latin typeface="Frutiger LT Com 55 Roman" pitchFamily="34" charset="0"/>
              <a:ea typeface="+mn-ea"/>
              <a:cs typeface="+mn-cs"/>
            </a:defRPr>
          </a:lvl4pPr>
          <a:lvl5pPr marL="1828800" algn="l" rtl="0" fontAlgn="base">
            <a:spcBef>
              <a:spcPct val="0"/>
            </a:spcBef>
            <a:spcAft>
              <a:spcPct val="0"/>
            </a:spcAft>
            <a:defRPr kern="1200">
              <a:solidFill>
                <a:schemeClr val="tx1"/>
              </a:solidFill>
              <a:latin typeface="Frutiger LT Com 55 Roman" pitchFamily="34" charset="0"/>
              <a:ea typeface="+mn-ea"/>
              <a:cs typeface="+mn-cs"/>
            </a:defRPr>
          </a:lvl5pPr>
          <a:lvl6pPr marL="2286000" algn="l" defTabSz="914400" rtl="0" eaLnBrk="1" latinLnBrk="0" hangingPunct="1">
            <a:defRPr kern="1200">
              <a:solidFill>
                <a:schemeClr val="tx1"/>
              </a:solidFill>
              <a:latin typeface="Frutiger LT Com 55 Roman" pitchFamily="34" charset="0"/>
              <a:ea typeface="+mn-ea"/>
              <a:cs typeface="+mn-cs"/>
            </a:defRPr>
          </a:lvl6pPr>
          <a:lvl7pPr marL="2743200" algn="l" defTabSz="914400" rtl="0" eaLnBrk="1" latinLnBrk="0" hangingPunct="1">
            <a:defRPr kern="1200">
              <a:solidFill>
                <a:schemeClr val="tx1"/>
              </a:solidFill>
              <a:latin typeface="Frutiger LT Com 55 Roman" pitchFamily="34" charset="0"/>
              <a:ea typeface="+mn-ea"/>
              <a:cs typeface="+mn-cs"/>
            </a:defRPr>
          </a:lvl7pPr>
          <a:lvl8pPr marL="3200400" algn="l" defTabSz="914400" rtl="0" eaLnBrk="1" latinLnBrk="0" hangingPunct="1">
            <a:defRPr kern="1200">
              <a:solidFill>
                <a:schemeClr val="tx1"/>
              </a:solidFill>
              <a:latin typeface="Frutiger LT Com 55 Roman" pitchFamily="34" charset="0"/>
              <a:ea typeface="+mn-ea"/>
              <a:cs typeface="+mn-cs"/>
            </a:defRPr>
          </a:lvl8pPr>
          <a:lvl9pPr marL="3657600" algn="l" defTabSz="914400" rtl="0" eaLnBrk="1" latinLnBrk="0" hangingPunct="1">
            <a:defRPr kern="1200">
              <a:solidFill>
                <a:schemeClr val="tx1"/>
              </a:solidFill>
              <a:latin typeface="Frutiger LT Com 55 Roman" pitchFamily="34" charset="0"/>
              <a:ea typeface="+mn-ea"/>
              <a:cs typeface="+mn-cs"/>
            </a:defRPr>
          </a:lvl9pPr>
        </a:lstStyle>
        <a:p xmlns:a="http://schemas.openxmlformats.org/drawingml/2006/main">
          <a:pPr marL="171450" indent="-171450">
            <a:buFont typeface="Wingdings" pitchFamily="2" charset="2"/>
            <a:buChar char="§"/>
          </a:pPr>
          <a:r>
            <a:rPr lang="en-US" sz="1100" i="0">
              <a:latin typeface="Cambria Math" panose="02040503050406030204" pitchFamily="18" charset="0"/>
              <a:ea typeface="Cambria Math" panose="02040503050406030204" pitchFamily="18" charset="0"/>
            </a:rPr>
            <a:t>𝜏</a:t>
          </a:r>
          <a:r>
            <a:rPr lang="en-US" sz="1100">
              <a:latin typeface="+mj-lt"/>
            </a:rPr>
            <a:t>: Mean identification time</a:t>
          </a:r>
        </a:p>
        <a:p xmlns:a="http://schemas.openxmlformats.org/drawingml/2006/main">
          <a:pPr marL="171450" indent="-171450">
            <a:buFont typeface="Wingdings" pitchFamily="2" charset="2"/>
            <a:buChar char="§"/>
          </a:pPr>
          <a:r>
            <a:rPr lang="en-US" sz="1100" i="0">
              <a:latin typeface="Cambria Math" panose="02040503050406030204" pitchFamily="18" charset="0"/>
            </a:rPr>
            <a:t>𝑛</a:t>
          </a:r>
          <a:r>
            <a:rPr lang="en-US" sz="1100">
              <a:latin typeface="+mj-lt"/>
            </a:rPr>
            <a:t>: Actual number of tags</a:t>
          </a:r>
        </a:p>
        <a:p xmlns:a="http://schemas.openxmlformats.org/drawingml/2006/main">
          <a:pPr marL="171450" indent="-171450">
            <a:buFont typeface="Wingdings" pitchFamily="2" charset="2"/>
            <a:buChar char="§"/>
          </a:pPr>
          <a:r>
            <a:rPr lang="en-US" sz="1100" i="0">
              <a:latin typeface="Cambria Math" panose="02040503050406030204" pitchFamily="18" charset="0"/>
            </a:rPr>
            <a:t>𝐿</a:t>
          </a:r>
          <a:r>
            <a:rPr lang="en-US" sz="1100">
              <a:latin typeface="+mj-lt"/>
            </a:rPr>
            <a:t>: current frame length </a:t>
          </a:r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0.2406</cdr:x>
      <cdr:y>0</cdr:y>
    </cdr:from>
    <cdr:to>
      <cdr:x>0.76681</cdr:x>
      <cdr:y>0.08723</cdr:y>
    </cdr:to>
    <cdr:sp macro="" textlink="">
      <cdr:nvSpPr>
        <cdr:cNvPr id="4" name="TextBox 1">
          <a:extLst xmlns:a="http://schemas.openxmlformats.org/drawingml/2006/main">
            <a:ext uri="{FF2B5EF4-FFF2-40B4-BE49-F238E27FC236}">
              <a16:creationId xmlns:a16="http://schemas.microsoft.com/office/drawing/2014/main" id="{7AAA00E6-E5F2-DB42-9FAF-3EB508450799}"/>
            </a:ext>
          </a:extLst>
        </cdr:cNvPr>
        <cdr:cNvSpPr txBox="1"/>
      </cdr:nvSpPr>
      <cdr:spPr>
        <a:xfrm xmlns:a="http://schemas.openxmlformats.org/drawingml/2006/main">
          <a:off x="987729" y="-27384"/>
          <a:ext cx="2160237" cy="307781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sz="1400" b="0">
              <a:latin typeface="+mj-lt"/>
            </a:rPr>
            <a:t>Quantized frame length</a:t>
          </a:r>
        </a:p>
      </cdr:txBody>
    </cdr:sp>
  </cdr:relSizeAnchor>
</c:userShapes>
</file>

<file path=ppt/drawings/drawing3.xml><?xml version="1.0" encoding="utf-8"?>
<c:userShapes xmlns:c="http://schemas.openxmlformats.org/drawingml/2006/chart">
  <cdr:relSizeAnchor xmlns:cdr="http://schemas.openxmlformats.org/drawingml/2006/chartDrawing">
    <cdr:from>
      <cdr:x>0.15571</cdr:x>
      <cdr:y>0</cdr:y>
    </cdr:from>
    <cdr:to>
      <cdr:x>0.84356</cdr:x>
      <cdr:y>0.08723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E023942B-AC3F-0A49-95D7-6992A6D26B33}"/>
            </a:ext>
          </a:extLst>
        </cdr:cNvPr>
        <cdr:cNvSpPr txBox="1"/>
      </cdr:nvSpPr>
      <cdr:spPr>
        <a:xfrm xmlns:a="http://schemas.openxmlformats.org/drawingml/2006/main">
          <a:off x="611572" y="-27384"/>
          <a:ext cx="2701625" cy="282656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vertOverflow="clip" wrap="square" rtlCol="0">
          <a:spAutoFit/>
        </a:bodyPr>
        <a:lstStyle xmlns:a="http://schemas.openxmlformats.org/drawingml/2006/main"/>
        <a:p xmlns:a="http://schemas.openxmlformats.org/drawingml/2006/main">
          <a:pPr algn="ctr"/>
          <a:r>
            <a:rPr lang="en-US" sz="1400" kern="1200">
              <a:solidFill>
                <a:schemeClr val="tx1"/>
              </a:solidFill>
            </a:rPr>
            <a:t>Non-quantized frame length</a:t>
          </a:r>
        </a:p>
      </cdr:txBody>
    </cdr:sp>
  </cdr:relSizeAnchor>
</c:userShapes>
</file>

<file path=ppt/drawings/drawing4.xml><?xml version="1.0" encoding="utf-8"?>
<c:userShapes xmlns:c="http://schemas.openxmlformats.org/drawingml/2006/chart">
  <cdr:relSizeAnchor xmlns:cdr="http://schemas.openxmlformats.org/drawingml/2006/chartDrawing">
    <cdr:from>
      <cdr:x>0.2406</cdr:x>
      <cdr:y>0</cdr:y>
    </cdr:from>
    <cdr:to>
      <cdr:x>0.76681</cdr:x>
      <cdr:y>0.08723</cdr:y>
    </cdr:to>
    <cdr:sp macro="" textlink="">
      <cdr:nvSpPr>
        <cdr:cNvPr id="4" name="TextBox 1">
          <a:extLst xmlns:a="http://schemas.openxmlformats.org/drawingml/2006/main">
            <a:ext uri="{FF2B5EF4-FFF2-40B4-BE49-F238E27FC236}">
              <a16:creationId xmlns:a16="http://schemas.microsoft.com/office/drawing/2014/main" id="{7AAA00E6-E5F2-DB42-9FAF-3EB508450799}"/>
            </a:ext>
          </a:extLst>
        </cdr:cNvPr>
        <cdr:cNvSpPr txBox="1"/>
      </cdr:nvSpPr>
      <cdr:spPr>
        <a:xfrm xmlns:a="http://schemas.openxmlformats.org/drawingml/2006/main">
          <a:off x="987729" y="-27384"/>
          <a:ext cx="2160237" cy="282657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sz="1400" b="0">
              <a:latin typeface="+mj-lt"/>
            </a:rPr>
            <a:t>Quantized frame length</a:t>
          </a:r>
        </a:p>
      </cdr:txBody>
    </cdr:sp>
  </cdr:relSizeAnchor>
</c:userShapes>
</file>

<file path=ppt/drawings/drawing5.xml><?xml version="1.0" encoding="utf-8"?>
<c:userShapes xmlns:c="http://schemas.openxmlformats.org/drawingml/2006/chart">
  <cdr:relSizeAnchor xmlns:cdr="http://schemas.openxmlformats.org/drawingml/2006/chartDrawing">
    <cdr:from>
      <cdr:x>0.15571</cdr:x>
      <cdr:y>0.01516</cdr:y>
    </cdr:from>
    <cdr:to>
      <cdr:x>0.84356</cdr:x>
      <cdr:y>0.10239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E023942B-AC3F-0A49-95D7-6992A6D26B33}"/>
            </a:ext>
          </a:extLst>
        </cdr:cNvPr>
        <cdr:cNvSpPr txBox="1"/>
      </cdr:nvSpPr>
      <cdr:spPr>
        <a:xfrm xmlns:a="http://schemas.openxmlformats.org/drawingml/2006/main">
          <a:off x="611572" y="53490"/>
          <a:ext cx="2701625" cy="307777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vertOverflow="clip" wrap="square" rtlCol="0">
          <a:spAutoFit/>
        </a:bodyPr>
        <a:lstStyle xmlns:a="http://schemas.openxmlformats.org/drawingml/2006/main"/>
        <a:p xmlns:a="http://schemas.openxmlformats.org/drawingml/2006/main">
          <a:pPr algn="ctr"/>
          <a:r>
            <a:rPr lang="en-US" sz="1400" kern="1200">
              <a:solidFill>
                <a:schemeClr val="tx1"/>
              </a:solidFill>
            </a:rPr>
            <a:t>Non-quantized frame length</a:t>
          </a:r>
        </a:p>
      </cdr:txBody>
    </cdr:sp>
  </cdr:relSizeAnchor>
</c:userShapes>
</file>

<file path=ppt/drawings/drawing6.xml><?xml version="1.0" encoding="utf-8"?>
<c:userShapes xmlns:c="http://schemas.openxmlformats.org/drawingml/2006/chart">
  <cdr:relSizeAnchor xmlns:cdr="http://schemas.openxmlformats.org/drawingml/2006/chartDrawing">
    <cdr:from>
      <cdr:x>0.2406</cdr:x>
      <cdr:y>0.01383</cdr:y>
    </cdr:from>
    <cdr:to>
      <cdr:x>0.76681</cdr:x>
      <cdr:y>0.10106</cdr:y>
    </cdr:to>
    <cdr:sp macro="" textlink="">
      <cdr:nvSpPr>
        <cdr:cNvPr id="4" name="TextBox 1">
          <a:extLst xmlns:a="http://schemas.openxmlformats.org/drawingml/2006/main">
            <a:ext uri="{FF2B5EF4-FFF2-40B4-BE49-F238E27FC236}">
              <a16:creationId xmlns:a16="http://schemas.microsoft.com/office/drawing/2014/main" id="{7AAA00E6-E5F2-DB42-9FAF-3EB508450799}"/>
            </a:ext>
          </a:extLst>
        </cdr:cNvPr>
        <cdr:cNvSpPr txBox="1"/>
      </cdr:nvSpPr>
      <cdr:spPr>
        <a:xfrm xmlns:a="http://schemas.openxmlformats.org/drawingml/2006/main">
          <a:off x="987729" y="48798"/>
          <a:ext cx="2160237" cy="307777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sz="1400" b="0">
              <a:latin typeface="+mj-lt"/>
            </a:rPr>
            <a:t>Quantized frame length</a:t>
          </a:r>
        </a:p>
      </cdr:txBody>
    </cdr:sp>
  </cdr:relSizeAnchor>
</c:userShapes>
</file>

<file path=ppt/drawings/drawing7.xml><?xml version="1.0" encoding="utf-8"?>
<c:userShapes xmlns:c="http://schemas.openxmlformats.org/drawingml/2006/chart">
  <cdr:relSizeAnchor xmlns:cdr="http://schemas.openxmlformats.org/drawingml/2006/chartDrawing">
    <cdr:from>
      <cdr:x>0.11742</cdr:x>
      <cdr:y>0.73912</cdr:y>
    </cdr:from>
    <cdr:to>
      <cdr:x>0.96209</cdr:x>
      <cdr:y>0.73912</cdr:y>
    </cdr:to>
    <cdr:cxnSp macro="">
      <cdr:nvCxnSpPr>
        <cdr:cNvPr id="3" name="Gerade Verbindung 2">
          <a:extLst xmlns:a="http://schemas.openxmlformats.org/drawingml/2006/main">
            <a:ext uri="{FF2B5EF4-FFF2-40B4-BE49-F238E27FC236}">
              <a16:creationId xmlns:a16="http://schemas.microsoft.com/office/drawing/2014/main" id="{4A17FBEB-57E4-1644-BBAF-60AED78DF2A9}"/>
            </a:ext>
          </a:extLst>
        </cdr:cNvPr>
        <cdr:cNvCxnSpPr/>
      </cdr:nvCxnSpPr>
      <cdr:spPr bwMode="auto">
        <a:xfrm xmlns:a="http://schemas.openxmlformats.org/drawingml/2006/main">
          <a:off x="465138" y="2448326"/>
          <a:ext cx="3345946" cy="0"/>
        </a:xfrm>
        <a:prstGeom xmlns:a="http://schemas.openxmlformats.org/drawingml/2006/main" prst="line">
          <a:avLst/>
        </a:prstGeom>
        <a:noFill xmlns:a="http://schemas.openxmlformats.org/drawingml/2006/main"/>
        <a:ln xmlns:a="http://schemas.openxmlformats.org/drawingml/2006/main" w="9525" cap="flat" cmpd="sng" algn="ctr">
          <a:solidFill>
            <a:schemeClr val="tx1"/>
          </a:solidFill>
          <a:prstDash val="dash"/>
          <a:round/>
          <a:headEnd type="none" w="med" len="med"/>
          <a:tailEnd type="none" w="med" len="med"/>
        </a:ln>
        <a:effectLst xmlns:a="http://schemas.openxmlformats.org/drawingml/2006/main"/>
        <a:extLst xmlns:a="http://schemas.openxmlformats.org/drawingml/2006/main"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cdr:spPr>
    </cdr:cxnSp>
  </cdr:relSizeAnchor>
</c:userShapes>
</file>

<file path=ppt/drawings/drawing8.xml><?xml version="1.0" encoding="utf-8"?>
<c:userShapes xmlns:c="http://schemas.openxmlformats.org/drawingml/2006/chart">
  <cdr:relSizeAnchor xmlns:cdr="http://schemas.openxmlformats.org/drawingml/2006/chartDrawing">
    <cdr:from>
      <cdr:x>0.41238</cdr:x>
      <cdr:y>0</cdr:y>
    </cdr:from>
    <cdr:to>
      <cdr:x>0.59572</cdr:x>
      <cdr:y>0.09219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E023942B-AC3F-0A49-95D7-6992A6D26B33}"/>
            </a:ext>
          </a:extLst>
        </cdr:cNvPr>
        <cdr:cNvSpPr txBox="1"/>
      </cdr:nvSpPr>
      <cdr:spPr>
        <a:xfrm xmlns:a="http://schemas.openxmlformats.org/drawingml/2006/main">
          <a:off x="1619672" y="0"/>
          <a:ext cx="720080" cy="338554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vertOverflow="clip" wrap="square" rtlCol="0">
          <a:spAutoFit/>
        </a:bodyPr>
        <a:lstStyle xmlns:a="http://schemas.openxmlformats.org/drawingml/2006/main"/>
        <a:p xmlns:a="http://schemas.openxmlformats.org/drawingml/2006/main">
          <a:r>
            <a:rPr lang="en-US" sz="1600" b="0" i="0">
              <a:latin typeface="Cambria Math" panose="02040503050406030204" pitchFamily="18" charset="0"/>
              <a:ea typeface="Cambria Math" panose="02040503050406030204" pitchFamily="18" charset="0"/>
            </a:rPr>
            <a:t>𝛼</a:t>
          </a:r>
          <a:r>
            <a:rPr lang="de-DE" sz="1600" b="0" i="0">
              <a:latin typeface="Cambria Math" panose="02040503050406030204" pitchFamily="18" charset="0"/>
              <a:ea typeface="Cambria Math" panose="02040503050406030204" pitchFamily="18" charset="0"/>
            </a:rPr>
            <a:t>=0</a:t>
          </a:r>
          <a:endParaRPr lang="en-US" sz="1600" b="0">
            <a:latin typeface="+mj-lt"/>
          </a:endParaRPr>
        </a:p>
      </cdr:txBody>
    </cdr:sp>
  </cdr:relSizeAnchor>
</c:userShapes>
</file>

<file path=ppt/drawings/drawing9.xml><?xml version="1.0" encoding="utf-8"?>
<c:userShapes xmlns:c="http://schemas.openxmlformats.org/drawingml/2006/chart">
  <cdr:relSizeAnchor xmlns:cdr="http://schemas.openxmlformats.org/drawingml/2006/chartDrawing">
    <cdr:from>
      <cdr:x>0.37699</cdr:x>
      <cdr:y>0</cdr:y>
    </cdr:from>
    <cdr:to>
      <cdr:x>0.60445</cdr:x>
      <cdr:y>0.09219</cdr:y>
    </cdr:to>
    <cdr:sp macro="" textlink="">
      <cdr:nvSpPr>
        <cdr:cNvPr id="3" name="TextBox 1">
          <a:extLst xmlns:a="http://schemas.openxmlformats.org/drawingml/2006/main">
            <a:ext uri="{FF2B5EF4-FFF2-40B4-BE49-F238E27FC236}">
              <a16:creationId xmlns:a16="http://schemas.microsoft.com/office/drawing/2014/main" id="{ABE0AFDF-A085-814E-85DB-F9D4B5BF85B5}"/>
            </a:ext>
          </a:extLst>
        </cdr:cNvPr>
        <cdr:cNvSpPr txBox="1"/>
      </cdr:nvSpPr>
      <cdr:spPr>
        <a:xfrm xmlns:a="http://schemas.openxmlformats.org/drawingml/2006/main">
          <a:off x="1547664" y="0"/>
          <a:ext cx="933785" cy="338554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600" b="0" i="0">
              <a:latin typeface="Cambria Math" panose="02040503050406030204" pitchFamily="18" charset="0"/>
              <a:ea typeface="Cambria Math" panose="02040503050406030204" pitchFamily="18" charset="0"/>
            </a:rPr>
            <a:t>𝛼</a:t>
          </a:r>
          <a:r>
            <a:rPr lang="de-DE" sz="1600" b="0" i="0">
              <a:latin typeface="Cambria Math" panose="02040503050406030204" pitchFamily="18" charset="0"/>
              <a:ea typeface="Cambria Math" panose="02040503050406030204" pitchFamily="18" charset="0"/>
            </a:rPr>
            <a:t>=0.7</a:t>
          </a:r>
          <a:endParaRPr lang="en-US" sz="1600" b="0">
            <a:latin typeface="+mj-lt"/>
          </a:endParaRPr>
        </a:p>
      </cdr:txBody>
    </cdr:sp>
  </cdr:relSizeAnchor>
  <cdr:relSizeAnchor xmlns:cdr="http://schemas.openxmlformats.org/drawingml/2006/chartDrawing">
    <cdr:from>
      <cdr:x>0</cdr:x>
      <cdr:y>0.83657</cdr:y>
    </cdr:from>
    <cdr:to>
      <cdr:x>0.74424</cdr:x>
      <cdr:y>1</cdr:y>
    </cdr:to>
    <cdr:sp macro="" textlink="">
      <cdr:nvSpPr>
        <cdr:cNvPr id="5" name="TextBox 21">
          <a:extLst xmlns:a="http://schemas.openxmlformats.org/drawingml/2006/main">
            <a:ext uri="{FF2B5EF4-FFF2-40B4-BE49-F238E27FC236}">
              <a16:creationId xmlns:a16="http://schemas.microsoft.com/office/drawing/2014/main" id="{F1089588-4BAC-9E42-AAEA-873E8B98796C}"/>
            </a:ext>
          </a:extLst>
        </cdr:cNvPr>
        <cdr:cNvSpPr txBox="1"/>
      </cdr:nvSpPr>
      <cdr:spPr>
        <a:xfrm xmlns:a="http://schemas.openxmlformats.org/drawingml/2006/main">
          <a:off x="-4538823" y="3072243"/>
          <a:ext cx="3055324" cy="600164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none" rtlCol="0">
          <a:spAutoFit/>
        </a:bodyPr>
        <a:lstStyle xmlns:a="http://schemas.openxmlformats.org/drawingml/2006/main">
          <a:defPPr>
            <a:defRPr lang="de-DE"/>
          </a:defPPr>
          <a:lvl1pPr algn="l" rtl="0" fontAlgn="base">
            <a:spcBef>
              <a:spcPct val="0"/>
            </a:spcBef>
            <a:spcAft>
              <a:spcPct val="0"/>
            </a:spcAft>
            <a:defRPr kern="1200">
              <a:solidFill>
                <a:schemeClr val="tx1"/>
              </a:solidFill>
              <a:latin typeface="Frutiger LT Com 55 Roman" pitchFamily="34" charset="0"/>
              <a:ea typeface="+mn-ea"/>
              <a:cs typeface="+mn-cs"/>
            </a:defRPr>
          </a:lvl1pPr>
          <a:lvl2pPr marL="457200" algn="l" rtl="0" fontAlgn="base">
            <a:spcBef>
              <a:spcPct val="0"/>
            </a:spcBef>
            <a:spcAft>
              <a:spcPct val="0"/>
            </a:spcAft>
            <a:defRPr kern="1200">
              <a:solidFill>
                <a:schemeClr val="tx1"/>
              </a:solidFill>
              <a:latin typeface="Frutiger LT Com 55 Roman" pitchFamily="34" charset="0"/>
              <a:ea typeface="+mn-ea"/>
              <a:cs typeface="+mn-cs"/>
            </a:defRPr>
          </a:lvl2pPr>
          <a:lvl3pPr marL="914400" algn="l" rtl="0" fontAlgn="base">
            <a:spcBef>
              <a:spcPct val="0"/>
            </a:spcBef>
            <a:spcAft>
              <a:spcPct val="0"/>
            </a:spcAft>
            <a:defRPr kern="1200">
              <a:solidFill>
                <a:schemeClr val="tx1"/>
              </a:solidFill>
              <a:latin typeface="Frutiger LT Com 55 Roman" pitchFamily="34" charset="0"/>
              <a:ea typeface="+mn-ea"/>
              <a:cs typeface="+mn-cs"/>
            </a:defRPr>
          </a:lvl3pPr>
          <a:lvl4pPr marL="1371600" algn="l" rtl="0" fontAlgn="base">
            <a:spcBef>
              <a:spcPct val="0"/>
            </a:spcBef>
            <a:spcAft>
              <a:spcPct val="0"/>
            </a:spcAft>
            <a:defRPr kern="1200">
              <a:solidFill>
                <a:schemeClr val="tx1"/>
              </a:solidFill>
              <a:latin typeface="Frutiger LT Com 55 Roman" pitchFamily="34" charset="0"/>
              <a:ea typeface="+mn-ea"/>
              <a:cs typeface="+mn-cs"/>
            </a:defRPr>
          </a:lvl4pPr>
          <a:lvl5pPr marL="1828800" algn="l" rtl="0" fontAlgn="base">
            <a:spcBef>
              <a:spcPct val="0"/>
            </a:spcBef>
            <a:spcAft>
              <a:spcPct val="0"/>
            </a:spcAft>
            <a:defRPr kern="1200">
              <a:solidFill>
                <a:schemeClr val="tx1"/>
              </a:solidFill>
              <a:latin typeface="Frutiger LT Com 55 Roman" pitchFamily="34" charset="0"/>
              <a:ea typeface="+mn-ea"/>
              <a:cs typeface="+mn-cs"/>
            </a:defRPr>
          </a:lvl5pPr>
          <a:lvl6pPr marL="2286000" algn="l" defTabSz="914400" rtl="0" eaLnBrk="1" latinLnBrk="0" hangingPunct="1">
            <a:defRPr kern="1200">
              <a:solidFill>
                <a:schemeClr val="tx1"/>
              </a:solidFill>
              <a:latin typeface="Frutiger LT Com 55 Roman" pitchFamily="34" charset="0"/>
              <a:ea typeface="+mn-ea"/>
              <a:cs typeface="+mn-cs"/>
            </a:defRPr>
          </a:lvl6pPr>
          <a:lvl7pPr marL="2743200" algn="l" defTabSz="914400" rtl="0" eaLnBrk="1" latinLnBrk="0" hangingPunct="1">
            <a:defRPr kern="1200">
              <a:solidFill>
                <a:schemeClr val="tx1"/>
              </a:solidFill>
              <a:latin typeface="Frutiger LT Com 55 Roman" pitchFamily="34" charset="0"/>
              <a:ea typeface="+mn-ea"/>
              <a:cs typeface="+mn-cs"/>
            </a:defRPr>
          </a:lvl7pPr>
          <a:lvl8pPr marL="3200400" algn="l" defTabSz="914400" rtl="0" eaLnBrk="1" latinLnBrk="0" hangingPunct="1">
            <a:defRPr kern="1200">
              <a:solidFill>
                <a:schemeClr val="tx1"/>
              </a:solidFill>
              <a:latin typeface="Frutiger LT Com 55 Roman" pitchFamily="34" charset="0"/>
              <a:ea typeface="+mn-ea"/>
              <a:cs typeface="+mn-cs"/>
            </a:defRPr>
          </a:lvl8pPr>
          <a:lvl9pPr marL="3657600" algn="l" defTabSz="914400" rtl="0" eaLnBrk="1" latinLnBrk="0" hangingPunct="1">
            <a:defRPr kern="1200">
              <a:solidFill>
                <a:schemeClr val="tx1"/>
              </a:solidFill>
              <a:latin typeface="Frutiger LT Com 55 Roman" pitchFamily="34" charset="0"/>
              <a:ea typeface="+mn-ea"/>
              <a:cs typeface="+mn-cs"/>
            </a:defRPr>
          </a:lvl9pPr>
        </a:lstStyle>
        <a:p xmlns:a="http://schemas.openxmlformats.org/drawingml/2006/main">
          <a:pPr marL="171450" indent="-171450">
            <a:buFont typeface="Wingdings" pitchFamily="2" charset="2"/>
            <a:buChar char="§"/>
          </a:pPr>
          <a:r>
            <a:rPr lang="el-GR" sz="1100" i="0" kern="0">
              <a:latin typeface="Cambria Math" panose="02040503050406030204" pitchFamily="18" charset="0"/>
              <a:ea typeface="Cambria Math" panose="02040503050406030204" pitchFamily="18" charset="0"/>
            </a:rPr>
            <a:t>𝜖</a:t>
          </a:r>
          <a:r>
            <a:rPr lang="en-US" sz="1100">
              <a:latin typeface="+mj-lt"/>
            </a:rPr>
            <a:t> %: Percentage of relative estimation error</a:t>
          </a:r>
        </a:p>
        <a:p xmlns:a="http://schemas.openxmlformats.org/drawingml/2006/main">
          <a:pPr marL="171450" indent="-171450">
            <a:buFont typeface="Wingdings" pitchFamily="2" charset="2"/>
            <a:buChar char="§"/>
          </a:pPr>
          <a:r>
            <a:rPr lang="en-US" sz="1100" i="0">
              <a:latin typeface="Cambria Math" panose="02040503050406030204" pitchFamily="18" charset="0"/>
            </a:rPr>
            <a:t>𝑛</a:t>
          </a:r>
          <a:r>
            <a:rPr lang="en-US" sz="1100">
              <a:latin typeface="+mj-lt"/>
            </a:rPr>
            <a:t>: Actual number of tags</a:t>
          </a:r>
        </a:p>
        <a:p xmlns:a="http://schemas.openxmlformats.org/drawingml/2006/main">
          <a:pPr marL="171450" indent="-171450">
            <a:buFont typeface="Wingdings" pitchFamily="2" charset="2"/>
            <a:buChar char="§"/>
          </a:pPr>
          <a:r>
            <a:rPr lang="en-US" sz="1100" i="0">
              <a:latin typeface="Cambria Math" panose="02040503050406030204" pitchFamily="18" charset="0"/>
            </a:rPr>
            <a:t>𝐿</a:t>
          </a:r>
          <a:r>
            <a:rPr lang="en-US" sz="1100">
              <a:latin typeface="+mj-lt"/>
            </a:rPr>
            <a:t>: current frame length </a:t>
          </a:r>
        </a:p>
      </cdr:txBody>
    </cdr: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6238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spcAft>
                <a:spcPct val="40000"/>
              </a:spcAft>
              <a:buFont typeface="Wingdings" pitchFamily="2" charset="2"/>
              <a:buNone/>
              <a:defRPr sz="120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13175" y="0"/>
            <a:ext cx="2916238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spcAft>
                <a:spcPct val="40000"/>
              </a:spcAft>
              <a:buFont typeface="Wingdings" pitchFamily="2" charset="2"/>
              <a:buNone/>
              <a:defRPr sz="1200"/>
            </a:lvl1pPr>
          </a:lstStyle>
          <a:p>
            <a:pPr>
              <a:defRPr/>
            </a:pPr>
            <a:fld id="{AA462A89-C98B-47DD-B90F-91A5A53F9B43}" type="datetimeFigureOut">
              <a:rPr lang="de-DE"/>
              <a:pPr>
                <a:defRPr/>
              </a:pPr>
              <a:t>23.01.19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372600"/>
            <a:ext cx="2916238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spcAft>
                <a:spcPct val="40000"/>
              </a:spcAft>
              <a:buFont typeface="Wingdings" pitchFamily="2" charset="2"/>
              <a:buNone/>
              <a:defRPr sz="120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13175" y="9372600"/>
            <a:ext cx="2916238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spcAft>
                <a:spcPct val="40000"/>
              </a:spcAft>
              <a:buFont typeface="Wingdings" pitchFamily="2" charset="2"/>
              <a:buNone/>
              <a:defRPr sz="1200"/>
            </a:lvl1pPr>
          </a:lstStyle>
          <a:p>
            <a:pPr>
              <a:defRPr/>
            </a:pPr>
            <a:fld id="{7E8CBED8-DC35-4046-95F3-C8A9622E2BA0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3984805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485775" y="0"/>
            <a:ext cx="3600450" cy="493713"/>
          </a:xfrm>
          <a:prstGeom prst="rect">
            <a:avLst/>
          </a:prstGeom>
        </p:spPr>
        <p:txBody>
          <a:bodyPr vert="horz" lIns="0" tIns="90000" rIns="91440" bIns="45720" rtlCol="0"/>
          <a:lstStyle>
            <a:lvl1pPr algn="l">
              <a:spcAft>
                <a:spcPct val="40000"/>
              </a:spcAft>
              <a:buFont typeface="Wingdings" pitchFamily="2" charset="2"/>
              <a:buNone/>
              <a:defRPr sz="1200">
                <a:latin typeface="Frutiger LT Com 55 Roman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4805363" y="0"/>
            <a:ext cx="1439862" cy="493713"/>
          </a:xfrm>
          <a:prstGeom prst="rect">
            <a:avLst/>
          </a:prstGeom>
        </p:spPr>
        <p:txBody>
          <a:bodyPr vert="horz" lIns="91440" tIns="90000" rIns="0" bIns="45720" rtlCol="0"/>
          <a:lstStyle>
            <a:lvl1pPr algn="r">
              <a:spcAft>
                <a:spcPct val="40000"/>
              </a:spcAft>
              <a:buFont typeface="Wingdings" pitchFamily="2" charset="2"/>
              <a:buNone/>
              <a:defRPr sz="1200">
                <a:latin typeface="Frutiger LT Com 55 Roman" pitchFamily="34" charset="0"/>
              </a:defRPr>
            </a:lvl1pPr>
          </a:lstStyle>
          <a:p>
            <a:pPr>
              <a:defRPr/>
            </a:pPr>
            <a:fld id="{D128E39D-64B6-43AA-8112-E8570A28280E}" type="datetimeFigureOut">
              <a:rPr lang="de-DE"/>
              <a:pPr>
                <a:defRPr/>
              </a:pPr>
              <a:t>23.01.19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485775" y="612775"/>
            <a:ext cx="3552825" cy="26654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de-DE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485775" y="3494088"/>
            <a:ext cx="5759450" cy="5761037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de-DE" noProof="0" dirty="0"/>
              <a:t>Textmasterformat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485775" y="9372600"/>
            <a:ext cx="3600450" cy="493713"/>
          </a:xfrm>
          <a:prstGeom prst="rect">
            <a:avLst/>
          </a:prstGeom>
        </p:spPr>
        <p:txBody>
          <a:bodyPr vert="horz" lIns="0" tIns="45720" rIns="91440" bIns="180000" rtlCol="0" anchor="b"/>
          <a:lstStyle>
            <a:lvl1pPr algn="l">
              <a:spcAft>
                <a:spcPct val="40000"/>
              </a:spcAft>
              <a:buFont typeface="Wingdings" pitchFamily="2" charset="2"/>
              <a:buNone/>
              <a:defRPr sz="1200">
                <a:latin typeface="Frutiger LT Com 55 Roman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4805363" y="9372600"/>
            <a:ext cx="1439862" cy="493713"/>
          </a:xfrm>
          <a:prstGeom prst="rect">
            <a:avLst/>
          </a:prstGeom>
        </p:spPr>
        <p:txBody>
          <a:bodyPr vert="horz" lIns="91440" tIns="45720" rIns="0" bIns="180000" rtlCol="0" anchor="b"/>
          <a:lstStyle>
            <a:lvl1pPr algn="r">
              <a:spcAft>
                <a:spcPct val="40000"/>
              </a:spcAft>
              <a:buFont typeface="Wingdings" pitchFamily="2" charset="2"/>
              <a:buNone/>
              <a:defRPr sz="1200">
                <a:latin typeface="Frutiger LT Com 55 Roman" pitchFamily="34" charset="0"/>
              </a:defRPr>
            </a:lvl1pPr>
          </a:lstStyle>
          <a:p>
            <a:pPr>
              <a:defRPr/>
            </a:pPr>
            <a:fld id="{5CE6F52F-4F01-47B4-A1A3-4442B48B2E25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1979213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171450" indent="-171450" algn="l" rtl="0" eaLnBrk="0" fontAlgn="base" hangingPunct="0">
      <a:spcBef>
        <a:spcPct val="30000"/>
      </a:spcBef>
      <a:spcAft>
        <a:spcPct val="0"/>
      </a:spcAft>
      <a:buClr>
        <a:srgbClr val="179C7D"/>
      </a:buClr>
      <a:buFont typeface="Wingdings" pitchFamily="2" charset="2"/>
      <a:buChar char="n"/>
      <a:defRPr sz="1200" kern="1200">
        <a:solidFill>
          <a:schemeClr val="tx1"/>
        </a:solidFill>
        <a:latin typeface="Frutiger LT Com 55 Roman" pitchFamily="34" charset="0"/>
        <a:ea typeface="+mn-ea"/>
        <a:cs typeface="+mn-cs"/>
      </a:defRPr>
    </a:lvl1pPr>
    <a:lvl2pPr marL="360363" indent="-184150" algn="l" rtl="0" eaLnBrk="0" fontAlgn="base" hangingPunct="0">
      <a:spcBef>
        <a:spcPct val="30000"/>
      </a:spcBef>
      <a:spcAft>
        <a:spcPct val="0"/>
      </a:spcAft>
      <a:buClr>
        <a:schemeClr val="bg2"/>
      </a:buClr>
      <a:buFont typeface="Wingdings" pitchFamily="2" charset="2"/>
      <a:buChar char="n"/>
      <a:defRPr sz="1200" kern="1200">
        <a:solidFill>
          <a:schemeClr val="tx1"/>
        </a:solidFill>
        <a:latin typeface="Frutiger LT Com 55 Roman" pitchFamily="34" charset="0"/>
        <a:ea typeface="+mn-ea"/>
        <a:cs typeface="+mn-cs"/>
      </a:defRPr>
    </a:lvl2pPr>
    <a:lvl3pPr marL="536575" indent="-176213" algn="l" rtl="0" eaLnBrk="0" fontAlgn="base" hangingPunct="0">
      <a:spcBef>
        <a:spcPct val="30000"/>
      </a:spcBef>
      <a:spcAft>
        <a:spcPct val="0"/>
      </a:spcAft>
      <a:buClr>
        <a:schemeClr val="bg2"/>
      </a:buClr>
      <a:buFont typeface="Wingdings" pitchFamily="2" charset="2"/>
      <a:buChar char="n"/>
      <a:defRPr sz="1200" kern="1200">
        <a:solidFill>
          <a:schemeClr val="tx1"/>
        </a:solidFill>
        <a:latin typeface="Frutiger LT Com 55 Roman" pitchFamily="34" charset="0"/>
        <a:ea typeface="+mn-ea"/>
        <a:cs typeface="+mn-cs"/>
      </a:defRPr>
    </a:lvl3pPr>
    <a:lvl4pPr marL="715963" indent="-174625" algn="l" rtl="0" eaLnBrk="0" fontAlgn="base" hangingPunct="0">
      <a:spcBef>
        <a:spcPct val="30000"/>
      </a:spcBef>
      <a:spcAft>
        <a:spcPct val="0"/>
      </a:spcAft>
      <a:buClr>
        <a:schemeClr val="bg2"/>
      </a:buClr>
      <a:buFont typeface="Wingdings" pitchFamily="2" charset="2"/>
      <a:buChar char="n"/>
      <a:defRPr sz="1200" kern="1200">
        <a:solidFill>
          <a:schemeClr val="tx1"/>
        </a:solidFill>
        <a:latin typeface="Frutiger LT Com 55 Roman" pitchFamily="34" charset="0"/>
        <a:ea typeface="+mn-ea"/>
        <a:cs typeface="+mn-cs"/>
      </a:defRPr>
    </a:lvl4pPr>
    <a:lvl5pPr marL="896938" indent="-180975" algn="l" rtl="0" eaLnBrk="0" fontAlgn="base" hangingPunct="0">
      <a:spcBef>
        <a:spcPct val="30000"/>
      </a:spcBef>
      <a:spcAft>
        <a:spcPct val="0"/>
      </a:spcAft>
      <a:buClr>
        <a:schemeClr val="bg2"/>
      </a:buClr>
      <a:buFont typeface="Wingdings" pitchFamily="2" charset="2"/>
      <a:buChar char="n"/>
      <a:defRPr sz="1200" kern="1200">
        <a:solidFill>
          <a:schemeClr val="tx1"/>
        </a:solidFill>
        <a:latin typeface="Frutiger LT Com 55 Roman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88F6692-3016-4A47-B541-B301CDE4E36A}" type="slidenum">
              <a:rPr lang="de-DE" smtClean="0"/>
              <a:pPr>
                <a:defRPr/>
              </a:pPr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176821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Try to modify the frame length to describe the situation better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CE6F52F-4F01-47B4-A1A3-4442B48B2E25}" type="slidenum">
              <a:rPr lang="de-DE" smtClean="0"/>
              <a:pPr>
                <a:defRPr/>
              </a:pPr>
              <a:t>80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661027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Put references for this improvement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CE6F52F-4F01-47B4-A1A3-4442B48B2E25}" type="slidenum">
              <a:rPr lang="de-DE" smtClean="0"/>
              <a:pPr>
                <a:defRPr/>
              </a:pPr>
              <a:t>81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664322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CE6F52F-4F01-47B4-A1A3-4442B48B2E25}" type="slidenum">
              <a:rPr lang="de-DE" smtClean="0"/>
              <a:pPr>
                <a:defRPr/>
              </a:pPr>
              <a:t>84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16079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Try to modify the frame length to describe the situation better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CE6F52F-4F01-47B4-A1A3-4442B48B2E25}" type="slidenum">
              <a:rPr lang="de-DE" smtClean="0"/>
              <a:pPr>
                <a:defRPr/>
              </a:pPr>
              <a:t>85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755994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Payment system, Logistics, tracking system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CE6F52F-4F01-47B4-A1A3-4442B48B2E25}" type="slidenum">
              <a:rPr lang="de-DE" smtClean="0"/>
              <a:pPr>
                <a:defRPr/>
              </a:pPr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17545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Put references for this improvement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CE6F52F-4F01-47B4-A1A3-4442B48B2E25}" type="slidenum">
              <a:rPr lang="de-DE" smtClean="0"/>
              <a:pPr>
                <a:defRPr/>
              </a:pPr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562088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CE6F52F-4F01-47B4-A1A3-4442B48B2E25}" type="slidenum">
              <a:rPr lang="de-DE" smtClean="0"/>
              <a:pPr>
                <a:defRPr/>
              </a:pPr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419092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CE6F52F-4F01-47B4-A1A3-4442B48B2E25}" type="slidenum">
              <a:rPr lang="de-DE" smtClean="0"/>
              <a:pPr>
                <a:defRPr/>
              </a:pPr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361112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Put references for this improvement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CE6F52F-4F01-47B4-A1A3-4442B48B2E25}" type="slidenum">
              <a:rPr lang="de-DE" smtClean="0"/>
              <a:pPr>
                <a:defRPr/>
              </a:pPr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870449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Try to modify the frame length to describe the situation better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CE6F52F-4F01-47B4-A1A3-4442B48B2E25}" type="slidenum">
              <a:rPr lang="de-DE" smtClean="0"/>
              <a:pPr>
                <a:defRPr/>
              </a:pPr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713929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Put references for this improvement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CE6F52F-4F01-47B4-A1A3-4442B48B2E25}" type="slidenum">
              <a:rPr lang="de-DE" smtClean="0"/>
              <a:pPr>
                <a:defRPr/>
              </a:pPr>
              <a:t>38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957707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Put references for this improvement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CE6F52F-4F01-47B4-A1A3-4442B48B2E25}" type="slidenum">
              <a:rPr lang="de-DE" smtClean="0"/>
              <a:pPr>
                <a:defRPr/>
              </a:pPr>
              <a:t>44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998642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Line 13"/>
          <p:cNvSpPr>
            <a:spLocks noChangeShapeType="1"/>
          </p:cNvSpPr>
          <p:nvPr userDrawn="1"/>
        </p:nvSpPr>
        <p:spPr bwMode="auto">
          <a:xfrm>
            <a:off x="466725" y="2492375"/>
            <a:ext cx="8207375" cy="0"/>
          </a:xfrm>
          <a:prstGeom prst="line">
            <a:avLst/>
          </a:prstGeom>
          <a:noFill/>
          <a:ln w="12700">
            <a:solidFill>
              <a:srgbClr val="0F416E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8" name="Line 12"/>
          <p:cNvSpPr>
            <a:spLocks noChangeShapeType="1"/>
          </p:cNvSpPr>
          <p:nvPr userDrawn="1"/>
        </p:nvSpPr>
        <p:spPr bwMode="auto">
          <a:xfrm flipV="1">
            <a:off x="466725" y="404813"/>
            <a:ext cx="8207375" cy="0"/>
          </a:xfrm>
          <a:prstGeom prst="line">
            <a:avLst/>
          </a:prstGeom>
          <a:noFill/>
          <a:ln w="50800">
            <a:solidFill>
              <a:srgbClr val="0F416E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5" name="Bildplatzhalter 2"/>
          <p:cNvSpPr>
            <a:spLocks noGrp="1"/>
          </p:cNvSpPr>
          <p:nvPr>
            <p:ph type="pic" sz="quarter" idx="10"/>
          </p:nvPr>
        </p:nvSpPr>
        <p:spPr>
          <a:xfrm>
            <a:off x="466725" y="2636912"/>
            <a:ext cx="8208000" cy="338447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de-DE" noProof="0"/>
              <a:t>Bild durch Klicken auf Symbol hinzufügen</a:t>
            </a:r>
          </a:p>
        </p:txBody>
      </p:sp>
      <p:sp>
        <p:nvSpPr>
          <p:cNvPr id="7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466725" y="476823"/>
            <a:ext cx="8208000" cy="1008140"/>
          </a:xfrm>
          <a:noFill/>
        </p:spPr>
        <p:txBody>
          <a:bodyPr/>
          <a:lstStyle>
            <a:lvl1pPr marL="0" indent="0">
              <a:defRPr sz="2800" cap="all" baseline="0"/>
            </a:lvl1pPr>
          </a:lstStyle>
          <a:p>
            <a:pPr lvl="0"/>
            <a:r>
              <a:rPr lang="de-DE" noProof="0" dirty="0"/>
              <a:t>Click to </a:t>
            </a:r>
            <a:r>
              <a:rPr lang="de-DE" noProof="0" dirty="0" err="1"/>
              <a:t>add</a:t>
            </a:r>
            <a:r>
              <a:rPr lang="de-DE" noProof="0" dirty="0"/>
              <a:t> title</a:t>
            </a:r>
          </a:p>
        </p:txBody>
      </p:sp>
      <p:pic>
        <p:nvPicPr>
          <p:cNvPr id="9" name="Picture 9" descr="bckg_may26_large2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91" t="2973" r="4705" b="27453"/>
          <a:stretch/>
        </p:blipFill>
        <p:spPr bwMode="auto">
          <a:xfrm>
            <a:off x="456158" y="2636912"/>
            <a:ext cx="8220298" cy="3382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hteck 1"/>
          <p:cNvSpPr/>
          <p:nvPr userDrawn="1"/>
        </p:nvSpPr>
        <p:spPr bwMode="auto">
          <a:xfrm>
            <a:off x="251520" y="6381328"/>
            <a:ext cx="4536504" cy="28803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endParaRPr kumimoji="0" lang="de-D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Frutiger LT Com 55 Roman" pitchFamily="34" charset="0"/>
            </a:endParaRPr>
          </a:p>
        </p:txBody>
      </p:sp>
      <p:pic>
        <p:nvPicPr>
          <p:cNvPr id="10" name="Grafik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61" y="6321085"/>
            <a:ext cx="1727211" cy="445908"/>
          </a:xfrm>
          <a:prstGeom prst="rect">
            <a:avLst/>
          </a:prstGeom>
        </p:spPr>
      </p:pic>
      <p:sp>
        <p:nvSpPr>
          <p:cNvPr id="12" name="Bildplatzhalter 2"/>
          <p:cNvSpPr>
            <a:spLocks noGrp="1"/>
          </p:cNvSpPr>
          <p:nvPr>
            <p:ph type="pic" sz="quarter" idx="11" hasCustomPrompt="1"/>
          </p:nvPr>
        </p:nvSpPr>
        <p:spPr>
          <a:xfrm>
            <a:off x="6372200" y="6304668"/>
            <a:ext cx="976021" cy="414000"/>
          </a:xfrm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de-DE" noProof="0"/>
              <a:t>Click to </a:t>
            </a:r>
            <a:r>
              <a:rPr lang="de-DE" noProof="0" err="1"/>
              <a:t>add</a:t>
            </a:r>
            <a:r>
              <a:rPr lang="de-DE" noProof="0"/>
              <a:t> </a:t>
            </a:r>
            <a:r>
              <a:rPr lang="de-DE" noProof="0" err="1"/>
              <a:t>partner</a:t>
            </a:r>
            <a:r>
              <a:rPr lang="de-DE" noProof="0"/>
              <a:t> logo</a:t>
            </a:r>
          </a:p>
        </p:txBody>
      </p:sp>
    </p:spTree>
    <p:extLst>
      <p:ext uri="{BB962C8B-B14F-4D97-AF65-F5344CB8AC3E}">
        <p14:creationId xmlns:p14="http://schemas.microsoft.com/office/powerpoint/2010/main" val="27094895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with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Line 13"/>
          <p:cNvSpPr>
            <a:spLocks noChangeShapeType="1"/>
          </p:cNvSpPr>
          <p:nvPr userDrawn="1"/>
        </p:nvSpPr>
        <p:spPr bwMode="auto">
          <a:xfrm>
            <a:off x="466725" y="2492375"/>
            <a:ext cx="8207375" cy="0"/>
          </a:xfrm>
          <a:prstGeom prst="line">
            <a:avLst/>
          </a:prstGeom>
          <a:noFill/>
          <a:ln w="12700">
            <a:solidFill>
              <a:srgbClr val="0F416E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8" name="Line 12"/>
          <p:cNvSpPr>
            <a:spLocks noChangeShapeType="1"/>
          </p:cNvSpPr>
          <p:nvPr userDrawn="1"/>
        </p:nvSpPr>
        <p:spPr bwMode="auto">
          <a:xfrm flipV="1">
            <a:off x="466725" y="404813"/>
            <a:ext cx="8207375" cy="0"/>
          </a:xfrm>
          <a:prstGeom prst="line">
            <a:avLst/>
          </a:prstGeom>
          <a:noFill/>
          <a:ln w="50800">
            <a:solidFill>
              <a:srgbClr val="0F416E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466725" y="476823"/>
            <a:ext cx="8208000" cy="1008140"/>
          </a:xfrm>
          <a:noFill/>
        </p:spPr>
        <p:txBody>
          <a:bodyPr/>
          <a:lstStyle>
            <a:lvl1pPr marL="0" indent="0">
              <a:defRPr sz="2800" cap="all" baseline="0"/>
            </a:lvl1pPr>
          </a:lstStyle>
          <a:p>
            <a:pPr lvl="0"/>
            <a:r>
              <a:rPr lang="de-DE" noProof="0" dirty="0"/>
              <a:t>Click to </a:t>
            </a:r>
            <a:r>
              <a:rPr lang="de-DE" noProof="0" dirty="0" err="1"/>
              <a:t>add</a:t>
            </a:r>
            <a:r>
              <a:rPr lang="de-DE" noProof="0" dirty="0"/>
              <a:t> title</a:t>
            </a:r>
          </a:p>
        </p:txBody>
      </p:sp>
      <p:sp>
        <p:nvSpPr>
          <p:cNvPr id="11" name="Rechteck 10"/>
          <p:cNvSpPr/>
          <p:nvPr userDrawn="1"/>
        </p:nvSpPr>
        <p:spPr bwMode="auto">
          <a:xfrm>
            <a:off x="251520" y="6381328"/>
            <a:ext cx="4536504" cy="28803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endParaRPr kumimoji="0" lang="de-D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Frutiger LT Com 55 Roman" pitchFamily="34" charset="0"/>
            </a:endParaRPr>
          </a:p>
        </p:txBody>
      </p:sp>
      <p:pic>
        <p:nvPicPr>
          <p:cNvPr id="12" name="Grafik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61" y="6321085"/>
            <a:ext cx="1727211" cy="445908"/>
          </a:xfrm>
          <a:prstGeom prst="rect">
            <a:avLst/>
          </a:prstGeom>
        </p:spPr>
      </p:pic>
      <p:sp>
        <p:nvSpPr>
          <p:cNvPr id="10" name="Bildplatzhalter 2"/>
          <p:cNvSpPr>
            <a:spLocks noGrp="1"/>
          </p:cNvSpPr>
          <p:nvPr>
            <p:ph type="pic" sz="quarter" idx="11" hasCustomPrompt="1"/>
          </p:nvPr>
        </p:nvSpPr>
        <p:spPr>
          <a:xfrm>
            <a:off x="6372200" y="6304668"/>
            <a:ext cx="976021" cy="414000"/>
          </a:xfrm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de-DE" noProof="0"/>
              <a:t>Click to </a:t>
            </a:r>
            <a:r>
              <a:rPr lang="de-DE" noProof="0" err="1"/>
              <a:t>add</a:t>
            </a:r>
            <a:r>
              <a:rPr lang="de-DE" noProof="0"/>
              <a:t> </a:t>
            </a:r>
            <a:r>
              <a:rPr lang="de-DE" noProof="0" err="1"/>
              <a:t>partner</a:t>
            </a:r>
            <a:r>
              <a:rPr lang="de-DE" noProof="0"/>
              <a:t> logo</a:t>
            </a:r>
          </a:p>
        </p:txBody>
      </p:sp>
      <p:pic>
        <p:nvPicPr>
          <p:cNvPr id="13" name="Picture Placeholder 14">
            <a:extLst>
              <a:ext uri="{FF2B5EF4-FFF2-40B4-BE49-F238E27FC236}">
                <a16:creationId xmlns:a16="http://schemas.microsoft.com/office/drawing/2014/main" id="{DD22B2E8-00F4-4F45-8A5A-720B208763E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958" b="18958"/>
          <a:stretch>
            <a:fillRect/>
          </a:stretch>
        </p:blipFill>
        <p:spPr bwMode="auto">
          <a:xfrm>
            <a:off x="466725" y="2636912"/>
            <a:ext cx="8208000" cy="33844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968322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able of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66725" y="334963"/>
            <a:ext cx="8207375" cy="115499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de-DE" dirty="0"/>
              <a:t>CLICK TO ADD CONTENT</a:t>
            </a:r>
          </a:p>
        </p:txBody>
      </p:sp>
      <p:sp>
        <p:nvSpPr>
          <p:cNvPr id="4" name="Line 13"/>
          <p:cNvSpPr>
            <a:spLocks noChangeShapeType="1"/>
          </p:cNvSpPr>
          <p:nvPr userDrawn="1"/>
        </p:nvSpPr>
        <p:spPr bwMode="auto">
          <a:xfrm>
            <a:off x="466725" y="1577044"/>
            <a:ext cx="8207375" cy="0"/>
          </a:xfrm>
          <a:prstGeom prst="line">
            <a:avLst/>
          </a:prstGeom>
          <a:noFill/>
          <a:ln w="12700">
            <a:solidFill>
              <a:srgbClr val="0F416E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8" name="Textfeld 3"/>
          <p:cNvSpPr txBox="1">
            <a:spLocks noChangeArrowheads="1"/>
          </p:cNvSpPr>
          <p:nvPr userDrawn="1"/>
        </p:nvSpPr>
        <p:spPr bwMode="auto">
          <a:xfrm>
            <a:off x="4354388" y="6525344"/>
            <a:ext cx="432048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Frutiger LT Com 55 Roman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Frutiger LT Com 55 Roman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Frutiger LT Com 55 Roman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Frutiger LT Com 55 Roman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Frutiger LT Com 55 Roman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Frutiger LT Com 55 Roman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Frutiger LT Com 55 Roman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Frutiger LT Com 55 Roman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Frutiger LT Com 55 Roman" pitchFamily="34" charset="0"/>
                <a:ea typeface="ＭＳ Ｐゴシック" pitchFamily="34" charset="-128"/>
              </a:defRPr>
            </a:lvl9pPr>
          </a:lstStyle>
          <a:p>
            <a:pPr algn="ctr" eaLnBrk="1" hangingPunct="1">
              <a:spcAft>
                <a:spcPct val="40000"/>
              </a:spcAft>
              <a:buFont typeface="Wingdings" pitchFamily="2" charset="2"/>
              <a:buNone/>
            </a:pPr>
            <a:fld id="{7F804833-AD97-4094-977D-9ACBF24CDD8A}" type="slidenum">
              <a:rPr lang="de-DE" altLang="de-DE" sz="1000">
                <a:solidFill>
                  <a:srgbClr val="00406F"/>
                </a:solidFill>
                <a:latin typeface="+mj-lt"/>
              </a:rPr>
              <a:pPr algn="ctr" eaLnBrk="1" hangingPunct="1">
                <a:spcAft>
                  <a:spcPct val="40000"/>
                </a:spcAft>
                <a:buFont typeface="Wingdings" pitchFamily="2" charset="2"/>
                <a:buNone/>
              </a:pPr>
              <a:t>‹#›</a:t>
            </a:fld>
            <a:endParaRPr lang="de-DE" altLang="de-DE" sz="1000">
              <a:solidFill>
                <a:srgbClr val="00406F"/>
              </a:solidFill>
              <a:latin typeface="+mj-lt"/>
            </a:endParaRPr>
          </a:p>
        </p:txBody>
      </p:sp>
      <p:sp>
        <p:nvSpPr>
          <p:cNvPr id="10" name="Inhaltsplatzhalter 2"/>
          <p:cNvSpPr>
            <a:spLocks noGrp="1"/>
          </p:cNvSpPr>
          <p:nvPr>
            <p:ph idx="1" hasCustomPrompt="1"/>
          </p:nvPr>
        </p:nvSpPr>
        <p:spPr>
          <a:xfrm>
            <a:off x="466725" y="1773238"/>
            <a:ext cx="8208000" cy="4248150"/>
          </a:xfrm>
        </p:spPr>
        <p:txBody>
          <a:bodyPr/>
          <a:lstStyle>
            <a:lvl1pPr>
              <a:buSzPct val="75000"/>
              <a:defRPr/>
            </a:lvl1pPr>
            <a:lvl2pPr>
              <a:buSzPct val="75000"/>
              <a:defRPr/>
            </a:lvl2pPr>
            <a:lvl3pPr>
              <a:buSzPct val="75000"/>
              <a:defRPr/>
            </a:lvl3pPr>
            <a:lvl4pPr>
              <a:buSzPct val="75000"/>
              <a:defRPr/>
            </a:lvl4pPr>
            <a:lvl5pPr>
              <a:buSzPct val="75000"/>
              <a:defRPr/>
            </a:lvl5pPr>
          </a:lstStyle>
          <a:p>
            <a:pPr lvl="0"/>
            <a:r>
              <a:rPr lang="de-DE" dirty="0"/>
              <a:t>Click to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content</a:t>
            </a:r>
            <a:endParaRPr lang="de-DE" dirty="0"/>
          </a:p>
          <a:p>
            <a:pPr lvl="1"/>
            <a:r>
              <a:rPr lang="de-DE" dirty="0"/>
              <a:t>Second </a:t>
            </a:r>
            <a:r>
              <a:rPr lang="de-DE" dirty="0" err="1"/>
              <a:t>level</a:t>
            </a:r>
            <a:endParaRPr lang="de-DE" dirty="0"/>
          </a:p>
          <a:p>
            <a:pPr lvl="2"/>
            <a:r>
              <a:rPr lang="de-DE" dirty="0" err="1"/>
              <a:t>Third</a:t>
            </a:r>
            <a:r>
              <a:rPr lang="de-DE" dirty="0"/>
              <a:t> </a:t>
            </a:r>
            <a:r>
              <a:rPr lang="de-DE" dirty="0" err="1"/>
              <a:t>level</a:t>
            </a:r>
            <a:endParaRPr lang="de-DE" dirty="0"/>
          </a:p>
          <a:p>
            <a:pPr lvl="3"/>
            <a:r>
              <a:rPr lang="de-DE" dirty="0" err="1"/>
              <a:t>Fourth</a:t>
            </a:r>
            <a:r>
              <a:rPr lang="de-DE" dirty="0"/>
              <a:t> </a:t>
            </a:r>
            <a:r>
              <a:rPr lang="de-DE" dirty="0" err="1"/>
              <a:t>level</a:t>
            </a:r>
            <a:endParaRPr lang="de-DE" dirty="0"/>
          </a:p>
          <a:p>
            <a:pPr lvl="4"/>
            <a:r>
              <a:rPr lang="de-DE" dirty="0" err="1"/>
              <a:t>Fifth</a:t>
            </a:r>
            <a:r>
              <a:rPr lang="de-DE" dirty="0"/>
              <a:t> </a:t>
            </a:r>
            <a:r>
              <a:rPr lang="de-DE" dirty="0" err="1"/>
              <a:t>level</a:t>
            </a:r>
            <a:endParaRPr lang="de-DE" dirty="0"/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1" hasCustomPrompt="1"/>
          </p:nvPr>
        </p:nvSpPr>
        <p:spPr>
          <a:xfrm>
            <a:off x="6372200" y="6304668"/>
            <a:ext cx="976021" cy="414000"/>
          </a:xfrm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de-DE" noProof="0"/>
              <a:t>Click to </a:t>
            </a:r>
            <a:r>
              <a:rPr lang="de-DE" noProof="0" err="1"/>
              <a:t>add</a:t>
            </a:r>
            <a:r>
              <a:rPr lang="de-DE" noProof="0"/>
              <a:t> </a:t>
            </a:r>
            <a:r>
              <a:rPr lang="de-DE" noProof="0" err="1"/>
              <a:t>partner</a:t>
            </a:r>
            <a:r>
              <a:rPr lang="de-DE" noProof="0"/>
              <a:t> logo</a:t>
            </a:r>
          </a:p>
        </p:txBody>
      </p:sp>
      <p:sp>
        <p:nvSpPr>
          <p:cNvPr id="12" name="Datumsplatzhalter 1"/>
          <p:cNvSpPr>
            <a:spLocks noGrp="1"/>
          </p:cNvSpPr>
          <p:nvPr>
            <p:ph type="dt" sz="half" idx="2"/>
          </p:nvPr>
        </p:nvSpPr>
        <p:spPr>
          <a:xfrm>
            <a:off x="466725" y="6571266"/>
            <a:ext cx="2133600" cy="123111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fld id="{2320D6C2-5F7D-C049-A855-7D0EF76C4F02}" type="datetime3">
              <a:rPr lang="de-DE" smtClean="0"/>
              <a:t>23/01/2019</a:t>
            </a:fld>
            <a:endParaRPr lang="de-DE"/>
          </a:p>
        </p:txBody>
      </p:sp>
      <p:sp>
        <p:nvSpPr>
          <p:cNvPr id="13" name="Fußzeilenplatzhalter 2"/>
          <p:cNvSpPr>
            <a:spLocks noGrp="1"/>
          </p:cNvSpPr>
          <p:nvPr>
            <p:ph type="ftr" sz="quarter" idx="3"/>
          </p:nvPr>
        </p:nvSpPr>
        <p:spPr>
          <a:xfrm>
            <a:off x="469900" y="6309320"/>
            <a:ext cx="2895600" cy="123111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r>
              <a:rPr lang="de-DE"/>
              <a:t>Hazem Elsaid Ibrahim | PhD Dissertation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66725" y="334800"/>
            <a:ext cx="8208000" cy="338554"/>
          </a:xfrm>
        </p:spPr>
        <p:txBody>
          <a:bodyPr>
            <a:spAutoFit/>
          </a:bodyPr>
          <a:lstStyle>
            <a:lvl1pPr marL="0" indent="0" defTabSz="504000">
              <a:defRPr sz="2200"/>
            </a:lvl1pPr>
          </a:lstStyle>
          <a:p>
            <a:r>
              <a:rPr lang="de-DE" dirty="0"/>
              <a:t>Click to </a:t>
            </a:r>
            <a:r>
              <a:rPr lang="de-DE" dirty="0" err="1"/>
              <a:t>add</a:t>
            </a:r>
            <a:r>
              <a:rPr lang="de-DE" dirty="0"/>
              <a:t> title</a:t>
            </a:r>
          </a:p>
        </p:txBody>
      </p:sp>
      <p:sp>
        <p:nvSpPr>
          <p:cNvPr id="6" name="Textfeld 3"/>
          <p:cNvSpPr txBox="1">
            <a:spLocks noChangeArrowheads="1"/>
          </p:cNvSpPr>
          <p:nvPr userDrawn="1"/>
        </p:nvSpPr>
        <p:spPr bwMode="auto">
          <a:xfrm>
            <a:off x="4354388" y="6525344"/>
            <a:ext cx="432048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Frutiger LT Com 55 Roman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Frutiger LT Com 55 Roman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Frutiger LT Com 55 Roman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Frutiger LT Com 55 Roman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Frutiger LT Com 55 Roman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Frutiger LT Com 55 Roman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Frutiger LT Com 55 Roman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Frutiger LT Com 55 Roman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Frutiger LT Com 55 Roman" pitchFamily="34" charset="0"/>
                <a:ea typeface="ＭＳ Ｐゴシック" pitchFamily="34" charset="-128"/>
              </a:defRPr>
            </a:lvl9pPr>
          </a:lstStyle>
          <a:p>
            <a:pPr algn="ctr" eaLnBrk="1" hangingPunct="1">
              <a:spcAft>
                <a:spcPct val="40000"/>
              </a:spcAft>
              <a:buFont typeface="Wingdings" pitchFamily="2" charset="2"/>
              <a:buNone/>
            </a:pPr>
            <a:fld id="{7F804833-AD97-4094-977D-9ACBF24CDD8A}" type="slidenum">
              <a:rPr lang="de-DE" altLang="de-DE" sz="1000">
                <a:solidFill>
                  <a:srgbClr val="00406F"/>
                </a:solidFill>
                <a:latin typeface="+mj-lt"/>
              </a:rPr>
              <a:pPr algn="ctr" eaLnBrk="1" hangingPunct="1">
                <a:spcAft>
                  <a:spcPct val="40000"/>
                </a:spcAft>
                <a:buFont typeface="Wingdings" pitchFamily="2" charset="2"/>
                <a:buNone/>
              </a:pPr>
              <a:t>‹#›</a:t>
            </a:fld>
            <a:endParaRPr lang="de-DE" altLang="de-DE" sz="1000">
              <a:solidFill>
                <a:srgbClr val="00406F"/>
              </a:solidFill>
              <a:latin typeface="+mj-lt"/>
            </a:endParaRPr>
          </a:p>
        </p:txBody>
      </p:sp>
      <p:sp>
        <p:nvSpPr>
          <p:cNvPr id="16" name="Line 8"/>
          <p:cNvSpPr>
            <a:spLocks noChangeShapeType="1"/>
          </p:cNvSpPr>
          <p:nvPr userDrawn="1"/>
        </p:nvSpPr>
        <p:spPr bwMode="auto">
          <a:xfrm>
            <a:off x="468313" y="1052736"/>
            <a:ext cx="8207375" cy="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" name="Textplatzhalter 18"/>
          <p:cNvSpPr>
            <a:spLocks noGrp="1"/>
          </p:cNvSpPr>
          <p:nvPr>
            <p:ph type="body" sz="quarter" idx="15" hasCustomPrompt="1"/>
          </p:nvPr>
        </p:nvSpPr>
        <p:spPr>
          <a:xfrm>
            <a:off x="466725" y="1484785"/>
            <a:ext cx="8208000" cy="4608512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de-DE" dirty="0"/>
              <a:t>Click to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content</a:t>
            </a:r>
            <a:endParaRPr lang="de-DE" dirty="0"/>
          </a:p>
        </p:txBody>
      </p:sp>
      <p:sp>
        <p:nvSpPr>
          <p:cNvPr id="10" name="Bildplatzhalter 2"/>
          <p:cNvSpPr>
            <a:spLocks noGrp="1"/>
          </p:cNvSpPr>
          <p:nvPr>
            <p:ph type="pic" sz="quarter" idx="11" hasCustomPrompt="1"/>
          </p:nvPr>
        </p:nvSpPr>
        <p:spPr>
          <a:xfrm>
            <a:off x="6372200" y="6304668"/>
            <a:ext cx="976021" cy="414000"/>
          </a:xfrm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de-DE" noProof="0"/>
              <a:t>Click to </a:t>
            </a:r>
            <a:r>
              <a:rPr lang="de-DE" noProof="0" err="1"/>
              <a:t>add</a:t>
            </a:r>
            <a:r>
              <a:rPr lang="de-DE" noProof="0"/>
              <a:t> </a:t>
            </a:r>
            <a:r>
              <a:rPr lang="de-DE" noProof="0" err="1"/>
              <a:t>partner</a:t>
            </a:r>
            <a:r>
              <a:rPr lang="de-DE" noProof="0"/>
              <a:t> logo</a:t>
            </a:r>
          </a:p>
        </p:txBody>
      </p:sp>
      <p:sp>
        <p:nvSpPr>
          <p:cNvPr id="11" name="Datumsplatzhalter 1"/>
          <p:cNvSpPr>
            <a:spLocks noGrp="1"/>
          </p:cNvSpPr>
          <p:nvPr>
            <p:ph type="dt" sz="half" idx="2"/>
          </p:nvPr>
        </p:nvSpPr>
        <p:spPr>
          <a:xfrm>
            <a:off x="466725" y="6571266"/>
            <a:ext cx="2133600" cy="123111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fld id="{028FC40C-4650-5D4B-8B4C-F6ABCB5DBA97}" type="datetime3">
              <a:rPr lang="de-DE" smtClean="0"/>
              <a:t>23/01/2019</a:t>
            </a:fld>
            <a:endParaRPr lang="de-DE"/>
          </a:p>
        </p:txBody>
      </p:sp>
      <p:sp>
        <p:nvSpPr>
          <p:cNvPr id="12" name="Fußzeilenplatzhalter 2"/>
          <p:cNvSpPr>
            <a:spLocks noGrp="1"/>
          </p:cNvSpPr>
          <p:nvPr>
            <p:ph type="ftr" sz="quarter" idx="3"/>
          </p:nvPr>
        </p:nvSpPr>
        <p:spPr>
          <a:xfrm>
            <a:off x="469900" y="6309320"/>
            <a:ext cx="2895600" cy="123111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r>
              <a:rPr lang="de-DE"/>
              <a:t>Hazem Elsaid Ibrahim | PhD Dissertation</a:t>
            </a:r>
          </a:p>
        </p:txBody>
      </p:sp>
    </p:spTree>
    <p:extLst>
      <p:ext uri="{BB962C8B-B14F-4D97-AF65-F5344CB8AC3E}">
        <p14:creationId xmlns:p14="http://schemas.microsoft.com/office/powerpoint/2010/main" val="15332004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List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66725" y="334800"/>
            <a:ext cx="8208000" cy="338554"/>
          </a:xfrm>
        </p:spPr>
        <p:txBody>
          <a:bodyPr>
            <a:spAutoFit/>
          </a:bodyPr>
          <a:lstStyle>
            <a:lvl1pPr marL="0" indent="0" defTabSz="504000">
              <a:defRPr sz="2200"/>
            </a:lvl1pPr>
          </a:lstStyle>
          <a:p>
            <a:r>
              <a:rPr lang="de-DE" dirty="0"/>
              <a:t>Click to </a:t>
            </a:r>
            <a:r>
              <a:rPr lang="de-DE" dirty="0" err="1"/>
              <a:t>add</a:t>
            </a:r>
            <a:r>
              <a:rPr lang="de-DE" dirty="0"/>
              <a:t> title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466725" y="1484784"/>
            <a:ext cx="8208000" cy="4536604"/>
          </a:xfrm>
        </p:spPr>
        <p:txBody>
          <a:bodyPr/>
          <a:lstStyle>
            <a:lvl1pPr>
              <a:buSzPct val="75000"/>
              <a:defRPr/>
            </a:lvl1pPr>
            <a:lvl2pPr>
              <a:buSzPct val="75000"/>
              <a:defRPr/>
            </a:lvl2pPr>
            <a:lvl3pPr>
              <a:buSzPct val="75000"/>
              <a:defRPr/>
            </a:lvl3pPr>
            <a:lvl4pPr>
              <a:buSzPct val="75000"/>
              <a:defRPr/>
            </a:lvl4pPr>
            <a:lvl5pPr>
              <a:buSzPct val="75000"/>
              <a:defRPr/>
            </a:lvl5pPr>
          </a:lstStyle>
          <a:p>
            <a:pPr lvl="0"/>
            <a:r>
              <a:rPr lang="de-DE" dirty="0"/>
              <a:t>Click to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content</a:t>
            </a:r>
            <a:endParaRPr lang="de-DE" dirty="0"/>
          </a:p>
          <a:p>
            <a:pPr lvl="1"/>
            <a:r>
              <a:rPr lang="de-DE" dirty="0"/>
              <a:t>Second </a:t>
            </a:r>
            <a:r>
              <a:rPr lang="de-DE" dirty="0" err="1"/>
              <a:t>level</a:t>
            </a:r>
            <a:endParaRPr lang="de-DE" dirty="0"/>
          </a:p>
          <a:p>
            <a:pPr lvl="2"/>
            <a:r>
              <a:rPr lang="de-DE" dirty="0" err="1"/>
              <a:t>Third</a:t>
            </a:r>
            <a:r>
              <a:rPr lang="de-DE" dirty="0"/>
              <a:t> </a:t>
            </a:r>
            <a:r>
              <a:rPr lang="de-DE" dirty="0" err="1"/>
              <a:t>level</a:t>
            </a:r>
            <a:endParaRPr lang="de-DE" dirty="0"/>
          </a:p>
          <a:p>
            <a:pPr lvl="3"/>
            <a:r>
              <a:rPr lang="de-DE" dirty="0" err="1"/>
              <a:t>Fourth</a:t>
            </a:r>
            <a:r>
              <a:rPr lang="de-DE" dirty="0"/>
              <a:t> </a:t>
            </a:r>
            <a:r>
              <a:rPr lang="de-DE" dirty="0" err="1"/>
              <a:t>level</a:t>
            </a:r>
            <a:endParaRPr lang="de-DE" dirty="0"/>
          </a:p>
          <a:p>
            <a:pPr lvl="4"/>
            <a:r>
              <a:rPr lang="de-DE" dirty="0" err="1"/>
              <a:t>Fifth</a:t>
            </a:r>
            <a:r>
              <a:rPr lang="de-DE" dirty="0"/>
              <a:t> </a:t>
            </a:r>
            <a:r>
              <a:rPr lang="de-DE" dirty="0" err="1"/>
              <a:t>level</a:t>
            </a:r>
            <a:endParaRPr lang="de-DE" dirty="0"/>
          </a:p>
        </p:txBody>
      </p:sp>
      <p:sp>
        <p:nvSpPr>
          <p:cNvPr id="6" name="Textfeld 3"/>
          <p:cNvSpPr txBox="1">
            <a:spLocks noChangeArrowheads="1"/>
          </p:cNvSpPr>
          <p:nvPr userDrawn="1"/>
        </p:nvSpPr>
        <p:spPr bwMode="auto">
          <a:xfrm>
            <a:off x="4354388" y="6525344"/>
            <a:ext cx="432048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Frutiger LT Com 55 Roman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Frutiger LT Com 55 Roman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Frutiger LT Com 55 Roman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Frutiger LT Com 55 Roman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Frutiger LT Com 55 Roman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Frutiger LT Com 55 Roman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Frutiger LT Com 55 Roman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Frutiger LT Com 55 Roman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Frutiger LT Com 55 Roman" pitchFamily="34" charset="0"/>
                <a:ea typeface="ＭＳ Ｐゴシック" pitchFamily="34" charset="-128"/>
              </a:defRPr>
            </a:lvl9pPr>
          </a:lstStyle>
          <a:p>
            <a:pPr algn="ctr" eaLnBrk="1" hangingPunct="1">
              <a:spcAft>
                <a:spcPct val="40000"/>
              </a:spcAft>
              <a:buFont typeface="Wingdings" pitchFamily="2" charset="2"/>
              <a:buNone/>
            </a:pPr>
            <a:fld id="{7F804833-AD97-4094-977D-9ACBF24CDD8A}" type="slidenum">
              <a:rPr lang="de-DE" altLang="de-DE" sz="1000">
                <a:solidFill>
                  <a:srgbClr val="00406F"/>
                </a:solidFill>
                <a:latin typeface="+mj-lt"/>
              </a:rPr>
              <a:pPr algn="ctr" eaLnBrk="1" hangingPunct="1">
                <a:spcAft>
                  <a:spcPct val="40000"/>
                </a:spcAft>
                <a:buFont typeface="Wingdings" pitchFamily="2" charset="2"/>
                <a:buNone/>
              </a:pPr>
              <a:t>‹#›</a:t>
            </a:fld>
            <a:endParaRPr lang="de-DE" altLang="de-DE" sz="1000">
              <a:solidFill>
                <a:srgbClr val="00406F"/>
              </a:solidFill>
              <a:latin typeface="+mj-lt"/>
            </a:endParaRPr>
          </a:p>
        </p:txBody>
      </p:sp>
      <p:sp>
        <p:nvSpPr>
          <p:cNvPr id="16" name="Line 8"/>
          <p:cNvSpPr>
            <a:spLocks noChangeShapeType="1"/>
          </p:cNvSpPr>
          <p:nvPr userDrawn="1"/>
        </p:nvSpPr>
        <p:spPr bwMode="auto">
          <a:xfrm>
            <a:off x="468313" y="1052736"/>
            <a:ext cx="8207375" cy="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0" name="Bildplatzhalter 2"/>
          <p:cNvSpPr>
            <a:spLocks noGrp="1"/>
          </p:cNvSpPr>
          <p:nvPr>
            <p:ph type="pic" sz="quarter" idx="11" hasCustomPrompt="1"/>
          </p:nvPr>
        </p:nvSpPr>
        <p:spPr>
          <a:xfrm>
            <a:off x="6372200" y="6304668"/>
            <a:ext cx="976021" cy="414000"/>
          </a:xfrm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de-DE" noProof="0"/>
              <a:t>Click to </a:t>
            </a:r>
            <a:r>
              <a:rPr lang="de-DE" noProof="0" err="1"/>
              <a:t>add</a:t>
            </a:r>
            <a:r>
              <a:rPr lang="de-DE" noProof="0"/>
              <a:t> </a:t>
            </a:r>
            <a:r>
              <a:rPr lang="de-DE" noProof="0" err="1"/>
              <a:t>partner</a:t>
            </a:r>
            <a:r>
              <a:rPr lang="de-DE" noProof="0"/>
              <a:t> logo</a:t>
            </a:r>
          </a:p>
        </p:txBody>
      </p:sp>
      <p:sp>
        <p:nvSpPr>
          <p:cNvPr id="11" name="Datumsplatzhalter 1"/>
          <p:cNvSpPr>
            <a:spLocks noGrp="1"/>
          </p:cNvSpPr>
          <p:nvPr>
            <p:ph type="dt" sz="half" idx="2"/>
          </p:nvPr>
        </p:nvSpPr>
        <p:spPr>
          <a:xfrm>
            <a:off x="466725" y="6571266"/>
            <a:ext cx="2133600" cy="123111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fld id="{F44AC1D3-972F-D046-836F-E0EFE0B268B4}" type="datetime3">
              <a:rPr lang="de-DE" smtClean="0"/>
              <a:t>23/01/2019</a:t>
            </a:fld>
            <a:endParaRPr lang="de-DE"/>
          </a:p>
        </p:txBody>
      </p:sp>
      <p:sp>
        <p:nvSpPr>
          <p:cNvPr id="12" name="Fußzeilenplatzhalter 2"/>
          <p:cNvSpPr>
            <a:spLocks noGrp="1"/>
          </p:cNvSpPr>
          <p:nvPr>
            <p:ph type="ftr" sz="quarter" idx="3"/>
          </p:nvPr>
        </p:nvSpPr>
        <p:spPr>
          <a:xfrm>
            <a:off x="469900" y="6309320"/>
            <a:ext cx="2895600" cy="123111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r>
              <a:rPr lang="de-DE"/>
              <a:t>Hazem Elsaid Ibrahim | PhD Dissertation</a:t>
            </a:r>
          </a:p>
        </p:txBody>
      </p:sp>
    </p:spTree>
    <p:extLst>
      <p:ext uri="{BB962C8B-B14F-4D97-AF65-F5344CB8AC3E}">
        <p14:creationId xmlns:p14="http://schemas.microsoft.com/office/powerpoint/2010/main" val="1801460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Line 13"/>
          <p:cNvSpPr>
            <a:spLocks noChangeShapeType="1"/>
          </p:cNvSpPr>
          <p:nvPr userDrawn="1"/>
        </p:nvSpPr>
        <p:spPr bwMode="auto">
          <a:xfrm>
            <a:off x="466725" y="2492375"/>
            <a:ext cx="8207375" cy="0"/>
          </a:xfrm>
          <a:prstGeom prst="line">
            <a:avLst/>
          </a:prstGeom>
          <a:noFill/>
          <a:ln w="12700">
            <a:solidFill>
              <a:srgbClr val="0F416E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8" name="Line 12"/>
          <p:cNvSpPr>
            <a:spLocks noChangeShapeType="1"/>
          </p:cNvSpPr>
          <p:nvPr userDrawn="1"/>
        </p:nvSpPr>
        <p:spPr bwMode="auto">
          <a:xfrm flipV="1">
            <a:off x="466725" y="404813"/>
            <a:ext cx="8207375" cy="0"/>
          </a:xfrm>
          <a:prstGeom prst="line">
            <a:avLst/>
          </a:prstGeom>
          <a:noFill/>
          <a:ln w="50800">
            <a:solidFill>
              <a:srgbClr val="0F416E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5" name="Bildplatzhalter 2"/>
          <p:cNvSpPr>
            <a:spLocks noGrp="1"/>
          </p:cNvSpPr>
          <p:nvPr>
            <p:ph type="pic" sz="quarter" idx="10" hasCustomPrompt="1"/>
          </p:nvPr>
        </p:nvSpPr>
        <p:spPr>
          <a:xfrm>
            <a:off x="466725" y="2636912"/>
            <a:ext cx="8208000" cy="3384470"/>
          </a:xfrm>
          <a:blipFill>
            <a:blip r:embed="rId2"/>
            <a:stretch>
              <a:fillRect/>
            </a:stretch>
          </a:blip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de-DE" noProof="0"/>
              <a:t>Click to </a:t>
            </a:r>
            <a:r>
              <a:rPr lang="de-DE" noProof="0" err="1"/>
              <a:t>add</a:t>
            </a:r>
            <a:r>
              <a:rPr lang="de-DE" noProof="0"/>
              <a:t> </a:t>
            </a:r>
            <a:r>
              <a:rPr lang="de-DE" noProof="0" err="1"/>
              <a:t>foto</a:t>
            </a:r>
            <a:endParaRPr lang="de-DE" noProof="0"/>
          </a:p>
        </p:txBody>
      </p:sp>
      <p:sp>
        <p:nvSpPr>
          <p:cNvPr id="11" name="Rechteck 10"/>
          <p:cNvSpPr/>
          <p:nvPr userDrawn="1"/>
        </p:nvSpPr>
        <p:spPr bwMode="auto">
          <a:xfrm>
            <a:off x="251520" y="6381328"/>
            <a:ext cx="4536504" cy="28803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endParaRPr kumimoji="0" lang="de-D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Frutiger LT Com 55 Roman" pitchFamily="34" charset="0"/>
            </a:endParaRPr>
          </a:p>
        </p:txBody>
      </p:sp>
      <p:pic>
        <p:nvPicPr>
          <p:cNvPr id="12" name="Grafik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61" y="6321085"/>
            <a:ext cx="1727211" cy="445908"/>
          </a:xfrm>
          <a:prstGeom prst="rect">
            <a:avLst/>
          </a:prstGeom>
        </p:spPr>
      </p:pic>
      <p:sp>
        <p:nvSpPr>
          <p:cNvPr id="2" name="Textfeld 1"/>
          <p:cNvSpPr txBox="1"/>
          <p:nvPr userDrawn="1"/>
        </p:nvSpPr>
        <p:spPr>
          <a:xfrm>
            <a:off x="466725" y="735087"/>
            <a:ext cx="6336704" cy="46166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2400">
                <a:latin typeface="+mj-lt"/>
              </a:rPr>
              <a:t>Thank you for your attention</a:t>
            </a:r>
            <a:endParaRPr lang="de-DE" sz="2400">
              <a:latin typeface="+mj-lt"/>
            </a:endParaRPr>
          </a:p>
        </p:txBody>
      </p:sp>
      <p:sp>
        <p:nvSpPr>
          <p:cNvPr id="10" name="Inhaltsplatzhalter 14"/>
          <p:cNvSpPr>
            <a:spLocks noGrp="1"/>
          </p:cNvSpPr>
          <p:nvPr>
            <p:ph sz="quarter" idx="12" hasCustomPrompt="1"/>
          </p:nvPr>
        </p:nvSpPr>
        <p:spPr>
          <a:xfrm>
            <a:off x="466725" y="1772816"/>
            <a:ext cx="3313187" cy="215410"/>
          </a:xfrm>
        </p:spPr>
        <p:txBody>
          <a:bodyPr/>
          <a:lstStyle>
            <a:lvl1pPr marL="0" indent="0">
              <a:spcAft>
                <a:spcPts val="0"/>
              </a:spcAft>
              <a:buFontTx/>
              <a:buNone/>
              <a:defRPr sz="1400">
                <a:solidFill>
                  <a:schemeClr val="tx1"/>
                </a:solidFill>
              </a:defRPr>
            </a:lvl1pPr>
            <a:lvl2pPr marL="360363" indent="0">
              <a:spcAft>
                <a:spcPts val="0"/>
              </a:spcAft>
              <a:buFontTx/>
              <a:buNone/>
              <a:defRPr/>
            </a:lvl2pPr>
            <a:lvl3pPr marL="720725" indent="0">
              <a:spcAft>
                <a:spcPts val="0"/>
              </a:spcAft>
              <a:buFontTx/>
              <a:buNone/>
              <a:defRPr/>
            </a:lvl3pPr>
            <a:lvl4pPr marL="1081088" indent="0">
              <a:spcAft>
                <a:spcPts val="0"/>
              </a:spcAft>
              <a:buFontTx/>
              <a:buNone/>
              <a:defRPr/>
            </a:lvl4pPr>
            <a:lvl5pPr marL="1439863" indent="0">
              <a:spcAft>
                <a:spcPts val="0"/>
              </a:spcAft>
              <a:buFontTx/>
              <a:buNone/>
              <a:defRPr/>
            </a:lvl5pPr>
          </a:lstStyle>
          <a:p>
            <a:pPr lvl="0"/>
            <a:r>
              <a:rPr lang="de-DE" dirty="0"/>
              <a:t>Click to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name</a:t>
            </a:r>
            <a:endParaRPr lang="de-DE" dirty="0"/>
          </a:p>
        </p:txBody>
      </p:sp>
      <p:sp>
        <p:nvSpPr>
          <p:cNvPr id="13" name="Inhaltsplatzhalter 14"/>
          <p:cNvSpPr>
            <a:spLocks noGrp="1"/>
          </p:cNvSpPr>
          <p:nvPr>
            <p:ph sz="quarter" idx="13" hasCustomPrompt="1"/>
          </p:nvPr>
        </p:nvSpPr>
        <p:spPr>
          <a:xfrm>
            <a:off x="466725" y="2027489"/>
            <a:ext cx="3313187" cy="212098"/>
          </a:xfrm>
        </p:spPr>
        <p:txBody>
          <a:bodyPr/>
          <a:lstStyle>
            <a:lvl1pPr marL="0" indent="0">
              <a:spcAft>
                <a:spcPts val="0"/>
              </a:spcAft>
              <a:buFontTx/>
              <a:buNone/>
              <a:defRPr sz="1400" baseline="0">
                <a:solidFill>
                  <a:schemeClr val="tx1"/>
                </a:solidFill>
              </a:defRPr>
            </a:lvl1pPr>
            <a:lvl2pPr marL="360363" indent="0">
              <a:spcAft>
                <a:spcPts val="0"/>
              </a:spcAft>
              <a:buFontTx/>
              <a:buNone/>
              <a:defRPr/>
            </a:lvl2pPr>
            <a:lvl3pPr marL="720725" indent="0">
              <a:spcAft>
                <a:spcPts val="0"/>
              </a:spcAft>
              <a:buFontTx/>
              <a:buNone/>
              <a:defRPr/>
            </a:lvl3pPr>
            <a:lvl4pPr marL="1081088" indent="0">
              <a:spcAft>
                <a:spcPts val="0"/>
              </a:spcAft>
              <a:buFontTx/>
              <a:buNone/>
              <a:defRPr/>
            </a:lvl4pPr>
            <a:lvl5pPr marL="1439863" indent="0">
              <a:spcAft>
                <a:spcPts val="0"/>
              </a:spcAft>
              <a:buFontTx/>
              <a:buNone/>
              <a:defRPr/>
            </a:lvl5pPr>
          </a:lstStyle>
          <a:p>
            <a:pPr lvl="0"/>
            <a:r>
              <a:rPr lang="de-DE" dirty="0"/>
              <a:t>Click to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e-mail</a:t>
            </a:r>
            <a:endParaRPr lang="de-DE" dirty="0"/>
          </a:p>
        </p:txBody>
      </p:sp>
      <p:sp>
        <p:nvSpPr>
          <p:cNvPr id="14" name="Bildplatzhalter 2"/>
          <p:cNvSpPr>
            <a:spLocks noGrp="1"/>
          </p:cNvSpPr>
          <p:nvPr>
            <p:ph type="pic" sz="quarter" idx="11" hasCustomPrompt="1"/>
          </p:nvPr>
        </p:nvSpPr>
        <p:spPr>
          <a:xfrm>
            <a:off x="6372200" y="6304668"/>
            <a:ext cx="976021" cy="414000"/>
          </a:xfrm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de-DE" noProof="0"/>
              <a:t>Click to </a:t>
            </a:r>
            <a:r>
              <a:rPr lang="de-DE" noProof="0" err="1"/>
              <a:t>add</a:t>
            </a:r>
            <a:r>
              <a:rPr lang="de-DE" noProof="0"/>
              <a:t> </a:t>
            </a:r>
            <a:r>
              <a:rPr lang="de-DE" noProof="0" err="1"/>
              <a:t>partner</a:t>
            </a:r>
            <a:r>
              <a:rPr lang="de-DE" noProof="0"/>
              <a:t> logo</a:t>
            </a:r>
          </a:p>
        </p:txBody>
      </p:sp>
    </p:spTree>
    <p:extLst>
      <p:ext uri="{BB962C8B-B14F-4D97-AF65-F5344CB8AC3E}">
        <p14:creationId xmlns:p14="http://schemas.microsoft.com/office/powerpoint/2010/main" val="22358463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11" b="-7413"/>
          <a:stretch/>
        </p:blipFill>
        <p:spPr bwMode="auto">
          <a:xfrm>
            <a:off x="0" y="0"/>
            <a:ext cx="9144000" cy="48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platzhalter 4"/>
          <p:cNvSpPr>
            <a:spLocks noGrp="1"/>
          </p:cNvSpPr>
          <p:nvPr>
            <p:ph type="body" sz="quarter" idx="10" hasCustomPrompt="1"/>
          </p:nvPr>
        </p:nvSpPr>
        <p:spPr>
          <a:xfrm>
            <a:off x="251520" y="1641500"/>
            <a:ext cx="8640960" cy="98127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36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de-DE" dirty="0"/>
              <a:t>Titel</a:t>
            </a:r>
          </a:p>
        </p:txBody>
      </p:sp>
      <p:sp>
        <p:nvSpPr>
          <p:cNvPr id="11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539552" y="2829838"/>
            <a:ext cx="8064896" cy="165618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Zusatzinformationen</a:t>
            </a:r>
          </a:p>
        </p:txBody>
      </p:sp>
      <p:pic>
        <p:nvPicPr>
          <p:cNvPr id="1026" name="Picture 2" descr="\\131.188.69.136\wiss_marketing\oeffentlich\Logo\TechFak\FAU_tech_cmyk.jp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4682" y="5773068"/>
            <a:ext cx="2699766" cy="731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Grafik 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5773068"/>
            <a:ext cx="1800200" cy="856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7997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66725" y="334963"/>
            <a:ext cx="8207375" cy="8617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Click to </a:t>
            </a:r>
            <a:r>
              <a:rPr lang="de-DE" dirty="0" err="1"/>
              <a:t>add</a:t>
            </a:r>
            <a:r>
              <a:rPr lang="de-DE" dirty="0"/>
              <a:t> title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79425" y="1773238"/>
            <a:ext cx="8207375" cy="424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Click to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content</a:t>
            </a:r>
            <a:endParaRPr lang="de-DE" dirty="0"/>
          </a:p>
          <a:p>
            <a:pPr lvl="1"/>
            <a:r>
              <a:rPr lang="de-DE" dirty="0"/>
              <a:t>Second </a:t>
            </a:r>
            <a:r>
              <a:rPr lang="de-DE" dirty="0" err="1"/>
              <a:t>level</a:t>
            </a:r>
            <a:endParaRPr lang="de-DE" dirty="0"/>
          </a:p>
          <a:p>
            <a:pPr lvl="2"/>
            <a:r>
              <a:rPr lang="de-DE" dirty="0" err="1"/>
              <a:t>Third</a:t>
            </a:r>
            <a:r>
              <a:rPr lang="de-DE" dirty="0"/>
              <a:t> </a:t>
            </a:r>
            <a:r>
              <a:rPr lang="de-DE" dirty="0" err="1"/>
              <a:t>level</a:t>
            </a:r>
            <a:endParaRPr lang="de-DE" dirty="0"/>
          </a:p>
          <a:p>
            <a:pPr lvl="3"/>
            <a:r>
              <a:rPr lang="de-DE" dirty="0" err="1"/>
              <a:t>Fourth</a:t>
            </a:r>
            <a:r>
              <a:rPr lang="de-DE" dirty="0"/>
              <a:t> </a:t>
            </a:r>
            <a:r>
              <a:rPr lang="de-DE" dirty="0" err="1"/>
              <a:t>level</a:t>
            </a:r>
            <a:endParaRPr lang="de-DE" dirty="0"/>
          </a:p>
          <a:p>
            <a:pPr lvl="4"/>
            <a:r>
              <a:rPr lang="de-DE" dirty="0" err="1"/>
              <a:t>Fifth</a:t>
            </a:r>
            <a:r>
              <a:rPr lang="de-DE" dirty="0"/>
              <a:t> </a:t>
            </a:r>
            <a:r>
              <a:rPr lang="de-DE" dirty="0" err="1"/>
              <a:t>level</a:t>
            </a:r>
            <a:endParaRPr lang="de-DE" dirty="0"/>
          </a:p>
        </p:txBody>
      </p:sp>
      <p:sp>
        <p:nvSpPr>
          <p:cNvPr id="1029" name="Line 7"/>
          <p:cNvSpPr>
            <a:spLocks noChangeShapeType="1"/>
          </p:cNvSpPr>
          <p:nvPr/>
        </p:nvSpPr>
        <p:spPr bwMode="auto">
          <a:xfrm flipV="1">
            <a:off x="469900" y="6165850"/>
            <a:ext cx="8207375" cy="0"/>
          </a:xfrm>
          <a:prstGeom prst="line">
            <a:avLst/>
          </a:prstGeom>
          <a:noFill/>
          <a:ln w="31750">
            <a:solidFill>
              <a:srgbClr val="0F416E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pic>
        <p:nvPicPr>
          <p:cNvPr id="1030" name="Grafik 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513471" y="6300028"/>
            <a:ext cx="1162985" cy="38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>
          <a:xfrm>
            <a:off x="466725" y="6571266"/>
            <a:ext cx="2133600" cy="123111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fld id="{5D94CD70-145A-9148-945C-8FC1141B16FD}" type="datetime3">
              <a:rPr lang="de-DE" smtClean="0"/>
              <a:t>23/01/2019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>
          <a:xfrm>
            <a:off x="469900" y="6309320"/>
            <a:ext cx="2895600" cy="123111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r>
              <a:rPr lang="de-DE"/>
              <a:t>Hazem Elsaid Ibrahim | PhD Dissertation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4" r:id="rId2"/>
    <p:sldLayoutId id="2147483693" r:id="rId3"/>
    <p:sldLayoutId id="2147483690" r:id="rId4"/>
    <p:sldLayoutId id="2147483695" r:id="rId5"/>
    <p:sldLayoutId id="2147483696" r:id="rId6"/>
    <p:sldLayoutId id="2147483697" r:id="rId7"/>
  </p:sldLayoutIdLst>
  <p:hf sldNum="0" hdr="0"/>
  <p:txStyles>
    <p:titleStyle>
      <a:lvl1pPr algn="l" defTabSz="503238" rtl="0" eaLnBrk="0" fontAlgn="base" hangingPunct="0">
        <a:spcBef>
          <a:spcPct val="0"/>
        </a:spcBef>
        <a:spcAft>
          <a:spcPct val="0"/>
        </a:spcAft>
        <a:defRPr sz="2400" b="1" baseline="0">
          <a:solidFill>
            <a:schemeClr val="tx1"/>
          </a:solidFill>
          <a:latin typeface="+mj-lt"/>
          <a:ea typeface="+mj-ea"/>
          <a:cs typeface="+mj-cs"/>
        </a:defRPr>
      </a:lvl1pPr>
      <a:lvl2pPr algn="l" defTabSz="503238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Frutiger LT Com 45 Light" pitchFamily="34" charset="0"/>
        </a:defRPr>
      </a:lvl2pPr>
      <a:lvl3pPr algn="l" defTabSz="503238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Frutiger LT Com 45 Light" pitchFamily="34" charset="0"/>
        </a:defRPr>
      </a:lvl3pPr>
      <a:lvl4pPr algn="l" defTabSz="503238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Frutiger LT Com 45 Light" pitchFamily="34" charset="0"/>
        </a:defRPr>
      </a:lvl4pPr>
      <a:lvl5pPr algn="l" defTabSz="503238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Frutiger LT Com 45 Light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Frutiger LT Com 45 Light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Frutiger LT Com 45 Light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Frutiger LT Com 45 Light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Frutiger LT Com 45 Light" pitchFamily="34" charset="0"/>
        </a:defRPr>
      </a:lvl9pPr>
    </p:titleStyle>
    <p:bodyStyle>
      <a:lvl1pPr marL="358775" indent="-358775" algn="l" defTabSz="358775" rtl="0" eaLnBrk="0" fontAlgn="base" hangingPunct="0">
        <a:spcBef>
          <a:spcPct val="0"/>
        </a:spcBef>
        <a:spcAft>
          <a:spcPts val="900"/>
        </a:spcAft>
        <a:buClr>
          <a:schemeClr val="tx2"/>
        </a:buClr>
        <a:buFont typeface="Wingdings" pitchFamily="2" charset="2"/>
        <a:buChar char="n"/>
        <a:defRPr>
          <a:solidFill>
            <a:schemeClr val="tx1"/>
          </a:solidFill>
          <a:latin typeface="+mn-lt"/>
          <a:ea typeface="+mn-ea"/>
          <a:cs typeface="+mn-cs"/>
        </a:defRPr>
      </a:lvl1pPr>
      <a:lvl2pPr marL="719138" indent="-358775" algn="l" defTabSz="358775" rtl="0" eaLnBrk="0" fontAlgn="base" hangingPunct="0">
        <a:spcBef>
          <a:spcPct val="0"/>
        </a:spcBef>
        <a:spcAft>
          <a:spcPts val="900"/>
        </a:spcAft>
        <a:buClr>
          <a:schemeClr val="bg2"/>
        </a:buClr>
        <a:buFont typeface="Wingdings" pitchFamily="2" charset="2"/>
        <a:buChar char="n"/>
        <a:defRPr>
          <a:solidFill>
            <a:schemeClr val="tx1"/>
          </a:solidFill>
          <a:latin typeface="+mn-lt"/>
        </a:defRPr>
      </a:lvl2pPr>
      <a:lvl3pPr marL="1079500" indent="-358775" algn="l" defTabSz="358775" rtl="0" eaLnBrk="0" fontAlgn="base" hangingPunct="0">
        <a:spcBef>
          <a:spcPct val="0"/>
        </a:spcBef>
        <a:spcAft>
          <a:spcPts val="900"/>
        </a:spcAft>
        <a:buClr>
          <a:schemeClr val="bg2"/>
        </a:buClr>
        <a:buFont typeface="Wingdings" pitchFamily="2" charset="2"/>
        <a:buChar char="n"/>
        <a:defRPr>
          <a:solidFill>
            <a:schemeClr val="tx1"/>
          </a:solidFill>
          <a:latin typeface="+mn-lt"/>
        </a:defRPr>
      </a:lvl3pPr>
      <a:lvl4pPr marL="1439863" indent="-358775" algn="l" defTabSz="358775" rtl="0" eaLnBrk="0" fontAlgn="base" hangingPunct="0">
        <a:spcBef>
          <a:spcPct val="0"/>
        </a:spcBef>
        <a:spcAft>
          <a:spcPts val="900"/>
        </a:spcAft>
        <a:buClr>
          <a:schemeClr val="bg2"/>
        </a:buClr>
        <a:buFont typeface="Wingdings" pitchFamily="2" charset="2"/>
        <a:buChar char="n"/>
        <a:defRPr>
          <a:solidFill>
            <a:schemeClr val="tx1"/>
          </a:solidFill>
          <a:latin typeface="+mn-lt"/>
        </a:defRPr>
      </a:lvl4pPr>
      <a:lvl5pPr marL="1798638" indent="-358775" algn="l" defTabSz="358775" rtl="0" eaLnBrk="0" fontAlgn="base" hangingPunct="0">
        <a:spcBef>
          <a:spcPct val="0"/>
        </a:spcBef>
        <a:spcAft>
          <a:spcPts val="900"/>
        </a:spcAft>
        <a:buClr>
          <a:schemeClr val="bg2"/>
        </a:buClr>
        <a:buFont typeface="Wingdings" pitchFamily="2" charset="2"/>
        <a:buChar char="n"/>
        <a:defRPr>
          <a:solidFill>
            <a:schemeClr val="tx1"/>
          </a:solidFill>
          <a:latin typeface="+mn-lt"/>
        </a:defRPr>
      </a:lvl5pPr>
      <a:lvl6pPr marL="1887538" indent="-358775" algn="l" rtl="0" eaLnBrk="1" fontAlgn="base" hangingPunct="1">
        <a:spcBef>
          <a:spcPct val="0"/>
        </a:spcBef>
        <a:spcAft>
          <a:spcPct val="40000"/>
        </a:spcAft>
        <a:buClr>
          <a:schemeClr val="bg2"/>
        </a:buClr>
        <a:buFont typeface="Wingdings" pitchFamily="2" charset="2"/>
        <a:buChar char="n"/>
        <a:defRPr>
          <a:solidFill>
            <a:schemeClr val="tx1"/>
          </a:solidFill>
          <a:latin typeface="+mn-lt"/>
        </a:defRPr>
      </a:lvl6pPr>
      <a:lvl7pPr marL="2344738" indent="-358775" algn="l" rtl="0" eaLnBrk="1" fontAlgn="base" hangingPunct="1">
        <a:spcBef>
          <a:spcPct val="0"/>
        </a:spcBef>
        <a:spcAft>
          <a:spcPct val="40000"/>
        </a:spcAft>
        <a:buClr>
          <a:schemeClr val="bg2"/>
        </a:buClr>
        <a:buFont typeface="Wingdings" pitchFamily="2" charset="2"/>
        <a:buChar char="n"/>
        <a:defRPr>
          <a:solidFill>
            <a:schemeClr val="tx1"/>
          </a:solidFill>
          <a:latin typeface="+mn-lt"/>
        </a:defRPr>
      </a:lvl7pPr>
      <a:lvl8pPr marL="2801938" indent="-358775" algn="l" rtl="0" eaLnBrk="1" fontAlgn="base" hangingPunct="1">
        <a:spcBef>
          <a:spcPct val="0"/>
        </a:spcBef>
        <a:spcAft>
          <a:spcPct val="40000"/>
        </a:spcAft>
        <a:buClr>
          <a:schemeClr val="bg2"/>
        </a:buClr>
        <a:buFont typeface="Wingdings" pitchFamily="2" charset="2"/>
        <a:buChar char="n"/>
        <a:defRPr>
          <a:solidFill>
            <a:schemeClr val="tx1"/>
          </a:solidFill>
          <a:latin typeface="+mn-lt"/>
        </a:defRPr>
      </a:lvl8pPr>
      <a:lvl9pPr marL="3259138" indent="-358775" algn="l" rtl="0" eaLnBrk="1" fontAlgn="base" hangingPunct="1">
        <a:spcBef>
          <a:spcPct val="0"/>
        </a:spcBef>
        <a:spcAft>
          <a:spcPct val="40000"/>
        </a:spcAft>
        <a:buClr>
          <a:schemeClr val="bg2"/>
        </a:buClr>
        <a:buFont typeface="Wingdings" pitchFamily="2" charset="2"/>
        <a:buChar char="n"/>
        <a:defRPr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4.jpg"/><Relationship Id="rId4" Type="http://schemas.openxmlformats.org/officeDocument/2006/relationships/image" Target="../media/image10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g"/><Relationship Id="rId3" Type="http://schemas.openxmlformats.org/officeDocument/2006/relationships/image" Target="../media/image10.jpeg"/><Relationship Id="rId7" Type="http://schemas.openxmlformats.org/officeDocument/2006/relationships/image" Target="../media/image2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5" Type="http://schemas.openxmlformats.org/officeDocument/2006/relationships/image" Target="../media/image36.svg"/><Relationship Id="rId4" Type="http://schemas.openxmlformats.org/officeDocument/2006/relationships/image" Target="../media/image35.png"/><Relationship Id="rId9" Type="http://schemas.openxmlformats.org/officeDocument/2006/relationships/image" Target="../media/image22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7.gif"/><Relationship Id="rId5" Type="http://schemas.openxmlformats.org/officeDocument/2006/relationships/image" Target="../media/image24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10.jpeg"/><Relationship Id="rId7" Type="http://schemas.openxmlformats.org/officeDocument/2006/relationships/image" Target="../media/image38.png"/><Relationship Id="rId12" Type="http://schemas.openxmlformats.org/officeDocument/2006/relationships/image" Target="../media/image4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7.png"/><Relationship Id="rId11" Type="http://schemas.openxmlformats.org/officeDocument/2006/relationships/image" Target="../media/image38.jpg"/><Relationship Id="rId5" Type="http://schemas.openxmlformats.org/officeDocument/2006/relationships/image" Target="../media/image41.png"/><Relationship Id="rId10" Type="http://schemas.openxmlformats.org/officeDocument/2006/relationships/image" Target="../media/image42.png"/><Relationship Id="rId4" Type="http://schemas.openxmlformats.org/officeDocument/2006/relationships/image" Target="../media/image9.png"/><Relationship Id="rId9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10.jpe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7.png"/><Relationship Id="rId11" Type="http://schemas.openxmlformats.org/officeDocument/2006/relationships/image" Target="../media/image49.png"/><Relationship Id="rId5" Type="http://schemas.openxmlformats.org/officeDocument/2006/relationships/image" Target="../media/image44.png"/><Relationship Id="rId10" Type="http://schemas.openxmlformats.org/officeDocument/2006/relationships/image" Target="../media/image47.png"/><Relationship Id="rId4" Type="http://schemas.openxmlformats.org/officeDocument/2006/relationships/image" Target="../media/image9.png"/><Relationship Id="rId9" Type="http://schemas.openxmlformats.org/officeDocument/2006/relationships/image" Target="../media/image4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0.png"/><Relationship Id="rId3" Type="http://schemas.openxmlformats.org/officeDocument/2006/relationships/image" Target="../media/image10.jpeg"/><Relationship Id="rId7" Type="http://schemas.openxmlformats.org/officeDocument/2006/relationships/image" Target="../media/image23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0.png"/><Relationship Id="rId11" Type="http://schemas.openxmlformats.org/officeDocument/2006/relationships/image" Target="../media/image56.png"/><Relationship Id="rId5" Type="http://schemas.openxmlformats.org/officeDocument/2006/relationships/image" Target="../media/image271.png"/><Relationship Id="rId10" Type="http://schemas.openxmlformats.org/officeDocument/2006/relationships/image" Target="../media/image260.png"/><Relationship Id="rId4" Type="http://schemas.openxmlformats.org/officeDocument/2006/relationships/image" Target="../media/image43.png"/><Relationship Id="rId9" Type="http://schemas.openxmlformats.org/officeDocument/2006/relationships/image" Target="../media/image25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9.emf"/><Relationship Id="rId4" Type="http://schemas.openxmlformats.org/officeDocument/2006/relationships/image" Target="../media/image5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7" Type="http://schemas.openxmlformats.org/officeDocument/2006/relationships/image" Target="../media/image40.em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81.png"/><Relationship Id="rId5" Type="http://schemas.openxmlformats.org/officeDocument/2006/relationships/image" Target="../media/image10.jpeg"/><Relationship Id="rId4" Type="http://schemas.openxmlformats.org/officeDocument/2006/relationships/image" Target="../media/image28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52.png"/><Relationship Id="rId4" Type="http://schemas.openxmlformats.org/officeDocument/2006/relationships/image" Target="../media/image10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jpg"/><Relationship Id="rId5" Type="http://schemas.openxmlformats.org/officeDocument/2006/relationships/image" Target="../media/image11.jpg"/><Relationship Id="rId10" Type="http://schemas.openxmlformats.org/officeDocument/2006/relationships/image" Target="../media/image16.jpg"/><Relationship Id="rId4" Type="http://schemas.openxmlformats.org/officeDocument/2006/relationships/image" Target="../media/image10.jpeg"/><Relationship Id="rId9" Type="http://schemas.openxmlformats.org/officeDocument/2006/relationships/image" Target="../media/image15.gif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g"/><Relationship Id="rId3" Type="http://schemas.openxmlformats.org/officeDocument/2006/relationships/image" Target="../media/image10.jpeg"/><Relationship Id="rId7" Type="http://schemas.openxmlformats.org/officeDocument/2006/relationships/image" Target="../media/image2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5" Type="http://schemas.openxmlformats.org/officeDocument/2006/relationships/image" Target="../media/image36.svg"/><Relationship Id="rId4" Type="http://schemas.openxmlformats.org/officeDocument/2006/relationships/image" Target="../media/image35.png"/><Relationship Id="rId9" Type="http://schemas.openxmlformats.org/officeDocument/2006/relationships/image" Target="../media/image22.jp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66.png"/><Relationship Id="rId18" Type="http://schemas.openxmlformats.org/officeDocument/2006/relationships/image" Target="../media/image71.png"/><Relationship Id="rId3" Type="http://schemas.openxmlformats.org/officeDocument/2006/relationships/image" Target="../media/image9.png"/><Relationship Id="rId21" Type="http://schemas.microsoft.com/office/2007/relationships/hdphoto" Target="../media/hdphoto1.wdp"/><Relationship Id="rId7" Type="http://schemas.openxmlformats.org/officeDocument/2006/relationships/image" Target="../media/image60.png"/><Relationship Id="rId12" Type="http://schemas.openxmlformats.org/officeDocument/2006/relationships/image" Target="../media/image65.png"/><Relationship Id="rId17" Type="http://schemas.openxmlformats.org/officeDocument/2006/relationships/image" Target="../media/image70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69.png"/><Relationship Id="rId20" Type="http://schemas.openxmlformats.org/officeDocument/2006/relationships/image" Target="../media/image5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9.png"/><Relationship Id="rId11" Type="http://schemas.openxmlformats.org/officeDocument/2006/relationships/image" Target="../media/image64.png"/><Relationship Id="rId5" Type="http://schemas.openxmlformats.org/officeDocument/2006/relationships/image" Target="../media/image58.png"/><Relationship Id="rId15" Type="http://schemas.openxmlformats.org/officeDocument/2006/relationships/image" Target="../media/image68.png"/><Relationship Id="rId23" Type="http://schemas.openxmlformats.org/officeDocument/2006/relationships/image" Target="../media/image75.png"/><Relationship Id="rId10" Type="http://schemas.openxmlformats.org/officeDocument/2006/relationships/image" Target="../media/image41.jpg"/><Relationship Id="rId19" Type="http://schemas.openxmlformats.org/officeDocument/2006/relationships/image" Target="../media/image42.jpg"/><Relationship Id="rId4" Type="http://schemas.openxmlformats.org/officeDocument/2006/relationships/image" Target="../media/image10.jpeg"/><Relationship Id="rId9" Type="http://schemas.openxmlformats.org/officeDocument/2006/relationships/image" Target="../media/image62.png"/><Relationship Id="rId14" Type="http://schemas.openxmlformats.org/officeDocument/2006/relationships/image" Target="../media/image67.png"/><Relationship Id="rId22" Type="http://schemas.openxmlformats.org/officeDocument/2006/relationships/image" Target="../media/image7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10.jpeg"/><Relationship Id="rId7" Type="http://schemas.openxmlformats.org/officeDocument/2006/relationships/image" Target="../media/image7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72.png"/><Relationship Id="rId5" Type="http://schemas.openxmlformats.org/officeDocument/2006/relationships/image" Target="../media/image76.png"/><Relationship Id="rId4" Type="http://schemas.openxmlformats.org/officeDocument/2006/relationships/image" Target="../media/image65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10.jpeg"/><Relationship Id="rId7" Type="http://schemas.openxmlformats.org/officeDocument/2006/relationships/image" Target="../media/image6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21.png"/><Relationship Id="rId10" Type="http://schemas.openxmlformats.org/officeDocument/2006/relationships/image" Target="../media/image79.png"/><Relationship Id="rId4" Type="http://schemas.openxmlformats.org/officeDocument/2006/relationships/image" Target="../media/image52.png"/><Relationship Id="rId9" Type="http://schemas.openxmlformats.org/officeDocument/2006/relationships/image" Target="../media/image7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chart" Target="../charts/chart2.xml"/><Relationship Id="rId3" Type="http://schemas.openxmlformats.org/officeDocument/2006/relationships/image" Target="../media/image270.png"/><Relationship Id="rId7" Type="http://schemas.openxmlformats.org/officeDocument/2006/relationships/chart" Target="../charts/chart1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3.png"/><Relationship Id="rId5" Type="http://schemas.openxmlformats.org/officeDocument/2006/relationships/image" Target="../media/image10.jpeg"/><Relationship Id="rId10" Type="http://schemas.openxmlformats.org/officeDocument/2006/relationships/image" Target="../media/image53.emf"/><Relationship Id="rId4" Type="http://schemas.openxmlformats.org/officeDocument/2006/relationships/image" Target="../media/image280.png"/><Relationship Id="rId9" Type="http://schemas.openxmlformats.org/officeDocument/2006/relationships/image" Target="../media/image52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4.emf"/><Relationship Id="rId4" Type="http://schemas.openxmlformats.org/officeDocument/2006/relationships/image" Target="../media/image8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10.jpeg"/><Relationship Id="rId7" Type="http://schemas.openxmlformats.org/officeDocument/2006/relationships/image" Target="../media/image8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10" Type="http://schemas.openxmlformats.org/officeDocument/2006/relationships/image" Target="../media/image90.png"/><Relationship Id="rId4" Type="http://schemas.openxmlformats.org/officeDocument/2006/relationships/image" Target="../media/image85.png"/><Relationship Id="rId9" Type="http://schemas.openxmlformats.org/officeDocument/2006/relationships/image" Target="../media/image79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chart" Target="../charts/chart4.xml"/><Relationship Id="rId3" Type="http://schemas.openxmlformats.org/officeDocument/2006/relationships/image" Target="../media/image270.png"/><Relationship Id="rId7" Type="http://schemas.openxmlformats.org/officeDocument/2006/relationships/chart" Target="../charts/chart3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0.png"/><Relationship Id="rId5" Type="http://schemas.openxmlformats.org/officeDocument/2006/relationships/image" Target="../media/image10.jpeg"/><Relationship Id="rId10" Type="http://schemas.openxmlformats.org/officeDocument/2006/relationships/image" Target="../media/image56.emf"/><Relationship Id="rId4" Type="http://schemas.openxmlformats.org/officeDocument/2006/relationships/image" Target="../media/image280.png"/><Relationship Id="rId9" Type="http://schemas.openxmlformats.org/officeDocument/2006/relationships/image" Target="../media/image55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7.emf"/><Relationship Id="rId4" Type="http://schemas.openxmlformats.org/officeDocument/2006/relationships/image" Target="../media/image94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10.jpeg"/><Relationship Id="rId7" Type="http://schemas.openxmlformats.org/officeDocument/2006/relationships/image" Target="../media/image79.png"/><Relationship Id="rId12" Type="http://schemas.openxmlformats.org/officeDocument/2006/relationships/image" Target="../media/image10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8.png"/><Relationship Id="rId11" Type="http://schemas.openxmlformats.org/officeDocument/2006/relationships/image" Target="../media/image102.png"/><Relationship Id="rId5" Type="http://schemas.openxmlformats.org/officeDocument/2006/relationships/image" Target="../media/image97.png"/><Relationship Id="rId10" Type="http://schemas.openxmlformats.org/officeDocument/2006/relationships/image" Target="../media/image58.emf"/><Relationship Id="rId4" Type="http://schemas.openxmlformats.org/officeDocument/2006/relationships/image" Target="../media/image96.png"/><Relationship Id="rId9" Type="http://schemas.openxmlformats.org/officeDocument/2006/relationships/image" Target="../media/image10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gif"/><Relationship Id="rId5" Type="http://schemas.openxmlformats.org/officeDocument/2006/relationships/image" Target="../media/image16.jpg"/><Relationship Id="rId4" Type="http://schemas.openxmlformats.org/officeDocument/2006/relationships/image" Target="../media/image17.jp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image" Target="../media/image10.jpeg"/><Relationship Id="rId7" Type="http://schemas.openxmlformats.org/officeDocument/2006/relationships/image" Target="../media/image9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10" Type="http://schemas.openxmlformats.org/officeDocument/2006/relationships/image" Target="../media/image100.png"/><Relationship Id="rId4" Type="http://schemas.openxmlformats.org/officeDocument/2006/relationships/image" Target="../media/image104.png"/><Relationship Id="rId9" Type="http://schemas.openxmlformats.org/officeDocument/2006/relationships/image" Target="../media/image79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3" Type="http://schemas.openxmlformats.org/officeDocument/2006/relationships/image" Target="../media/image270.png"/><Relationship Id="rId7" Type="http://schemas.openxmlformats.org/officeDocument/2006/relationships/image" Target="../media/image59.em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7.png"/><Relationship Id="rId5" Type="http://schemas.openxmlformats.org/officeDocument/2006/relationships/image" Target="../media/image10.jpeg"/><Relationship Id="rId4" Type="http://schemas.openxmlformats.org/officeDocument/2006/relationships/image" Target="../media/image28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0.emf"/><Relationship Id="rId4" Type="http://schemas.openxmlformats.org/officeDocument/2006/relationships/image" Target="../media/image91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10.jpeg"/><Relationship Id="rId7" Type="http://schemas.openxmlformats.org/officeDocument/2006/relationships/image" Target="../media/image50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11" Type="http://schemas.openxmlformats.org/officeDocument/2006/relationships/image" Target="../media/image110.png"/><Relationship Id="rId5" Type="http://schemas.openxmlformats.org/officeDocument/2006/relationships/image" Target="../media/image93.png"/><Relationship Id="rId10" Type="http://schemas.openxmlformats.org/officeDocument/2006/relationships/image" Target="../media/image108.png"/><Relationship Id="rId4" Type="http://schemas.openxmlformats.org/officeDocument/2006/relationships/image" Target="../media/image590.png"/><Relationship Id="rId9" Type="http://schemas.openxmlformats.org/officeDocument/2006/relationships/image" Target="../media/image101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chart" Target="../charts/chart6.xml"/><Relationship Id="rId3" Type="http://schemas.openxmlformats.org/officeDocument/2006/relationships/image" Target="../media/image270.png"/><Relationship Id="rId7" Type="http://schemas.openxmlformats.org/officeDocument/2006/relationships/chart" Target="../charts/chart5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1.png"/><Relationship Id="rId5" Type="http://schemas.openxmlformats.org/officeDocument/2006/relationships/image" Target="../media/image10.jpeg"/><Relationship Id="rId10" Type="http://schemas.openxmlformats.org/officeDocument/2006/relationships/image" Target="../media/image62.emf"/><Relationship Id="rId4" Type="http://schemas.openxmlformats.org/officeDocument/2006/relationships/image" Target="../media/image280.png"/><Relationship Id="rId9" Type="http://schemas.openxmlformats.org/officeDocument/2006/relationships/image" Target="../media/image61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3.emf"/><Relationship Id="rId4" Type="http://schemas.openxmlformats.org/officeDocument/2006/relationships/image" Target="../media/image11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4.emf"/><Relationship Id="rId4" Type="http://schemas.openxmlformats.org/officeDocument/2006/relationships/image" Target="../media/image11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5.emf"/><Relationship Id="rId4" Type="http://schemas.openxmlformats.org/officeDocument/2006/relationships/image" Target="../media/image11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52.png"/><Relationship Id="rId5" Type="http://schemas.openxmlformats.org/officeDocument/2006/relationships/image" Target="../media/image119.png"/><Relationship Id="rId4" Type="http://schemas.openxmlformats.org/officeDocument/2006/relationships/image" Target="../media/image10.jpe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g"/><Relationship Id="rId3" Type="http://schemas.openxmlformats.org/officeDocument/2006/relationships/image" Target="../media/image10.jpeg"/><Relationship Id="rId7" Type="http://schemas.openxmlformats.org/officeDocument/2006/relationships/image" Target="../media/image2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5" Type="http://schemas.openxmlformats.org/officeDocument/2006/relationships/image" Target="../media/image36.svg"/><Relationship Id="rId4" Type="http://schemas.openxmlformats.org/officeDocument/2006/relationships/image" Target="../media/image35.png"/><Relationship Id="rId9" Type="http://schemas.openxmlformats.org/officeDocument/2006/relationships/image" Target="../media/image22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g"/><Relationship Id="rId3" Type="http://schemas.openxmlformats.org/officeDocument/2006/relationships/image" Target="../media/image10.jpeg"/><Relationship Id="rId7" Type="http://schemas.openxmlformats.org/officeDocument/2006/relationships/image" Target="../media/image22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jpg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6.jpeg"/><Relationship Id="rId5" Type="http://schemas.openxmlformats.org/officeDocument/2006/relationships/image" Target="../media/image350.png"/><Relationship Id="rId4" Type="http://schemas.openxmlformats.org/officeDocument/2006/relationships/image" Target="../media/image81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13" Type="http://schemas.openxmlformats.org/officeDocument/2006/relationships/image" Target="../media/image112.png"/><Relationship Id="rId3" Type="http://schemas.openxmlformats.org/officeDocument/2006/relationships/image" Target="../media/image9.png"/><Relationship Id="rId7" Type="http://schemas.openxmlformats.org/officeDocument/2006/relationships/image" Target="../media/image580.png"/><Relationship Id="rId12" Type="http://schemas.openxmlformats.org/officeDocument/2006/relationships/image" Target="../media/image660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60.png"/><Relationship Id="rId11" Type="http://schemas.openxmlformats.org/officeDocument/2006/relationships/image" Target="../media/image650.png"/><Relationship Id="rId5" Type="http://schemas.openxmlformats.org/officeDocument/2006/relationships/image" Target="../media/image510.png"/><Relationship Id="rId15" Type="http://schemas.openxmlformats.org/officeDocument/2006/relationships/image" Target="../media/image115.png"/><Relationship Id="rId10" Type="http://schemas.openxmlformats.org/officeDocument/2006/relationships/image" Target="../media/image640.png"/><Relationship Id="rId4" Type="http://schemas.openxmlformats.org/officeDocument/2006/relationships/image" Target="../media/image84.png"/><Relationship Id="rId9" Type="http://schemas.openxmlformats.org/officeDocument/2006/relationships/image" Target="../media/image630.png"/><Relationship Id="rId14" Type="http://schemas.openxmlformats.org/officeDocument/2006/relationships/image" Target="../media/image113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3" Type="http://schemas.openxmlformats.org/officeDocument/2006/relationships/image" Target="../media/image10.jpeg"/><Relationship Id="rId7" Type="http://schemas.openxmlformats.org/officeDocument/2006/relationships/image" Target="../media/image12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0.png"/><Relationship Id="rId11" Type="http://schemas.openxmlformats.org/officeDocument/2006/relationships/image" Target="../media/image125.png"/><Relationship Id="rId5" Type="http://schemas.openxmlformats.org/officeDocument/2006/relationships/image" Target="../media/image118.png"/><Relationship Id="rId10" Type="http://schemas.openxmlformats.org/officeDocument/2006/relationships/image" Target="../media/image124.png"/><Relationship Id="rId4" Type="http://schemas.openxmlformats.org/officeDocument/2006/relationships/image" Target="../media/image117.png"/><Relationship Id="rId9" Type="http://schemas.openxmlformats.org/officeDocument/2006/relationships/image" Target="../media/image12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7.e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8.png"/><Relationship Id="rId5" Type="http://schemas.openxmlformats.org/officeDocument/2006/relationships/image" Target="../media/image127.png"/><Relationship Id="rId4" Type="http://schemas.openxmlformats.org/officeDocument/2006/relationships/image" Target="../media/image10.jpe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g"/><Relationship Id="rId3" Type="http://schemas.openxmlformats.org/officeDocument/2006/relationships/image" Target="../media/image10.jpeg"/><Relationship Id="rId7" Type="http://schemas.openxmlformats.org/officeDocument/2006/relationships/image" Target="../media/image2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5" Type="http://schemas.openxmlformats.org/officeDocument/2006/relationships/image" Target="../media/image36.svg"/><Relationship Id="rId4" Type="http://schemas.openxmlformats.org/officeDocument/2006/relationships/image" Target="../media/image35.png"/><Relationship Id="rId9" Type="http://schemas.openxmlformats.org/officeDocument/2006/relationships/image" Target="../media/image22.jp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4.png"/><Relationship Id="rId4" Type="http://schemas.openxmlformats.org/officeDocument/2006/relationships/image" Target="../media/image10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jp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4.xml"/><Relationship Id="rId4" Type="http://schemas.openxmlformats.org/officeDocument/2006/relationships/chart" Target="../charts/chart8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4.emf"/><Relationship Id="rId4" Type="http://schemas.openxmlformats.org/officeDocument/2006/relationships/image" Target="../media/image330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emf"/><Relationship Id="rId3" Type="http://schemas.openxmlformats.org/officeDocument/2006/relationships/image" Target="../media/image270.png"/><Relationship Id="rId7" Type="http://schemas.openxmlformats.org/officeDocument/2006/relationships/chart" Target="../charts/chart9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30.png"/><Relationship Id="rId11" Type="http://schemas.openxmlformats.org/officeDocument/2006/relationships/image" Target="../media/image320.png"/><Relationship Id="rId5" Type="http://schemas.openxmlformats.org/officeDocument/2006/relationships/image" Target="../media/image10.jpeg"/><Relationship Id="rId10" Type="http://schemas.openxmlformats.org/officeDocument/2006/relationships/image" Target="../media/image86.emf"/><Relationship Id="rId4" Type="http://schemas.openxmlformats.org/officeDocument/2006/relationships/image" Target="../media/image280.png"/><Relationship Id="rId9" Type="http://schemas.openxmlformats.org/officeDocument/2006/relationships/chart" Target="../charts/chart10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chart" Target="../charts/chart12.xml"/><Relationship Id="rId3" Type="http://schemas.openxmlformats.org/officeDocument/2006/relationships/image" Target="../media/image270.png"/><Relationship Id="rId7" Type="http://schemas.openxmlformats.org/officeDocument/2006/relationships/chart" Target="../charts/chart11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60.png"/><Relationship Id="rId11" Type="http://schemas.openxmlformats.org/officeDocument/2006/relationships/image" Target="../media/image88.emf"/><Relationship Id="rId5" Type="http://schemas.openxmlformats.org/officeDocument/2006/relationships/image" Target="../media/image10.jpeg"/><Relationship Id="rId10" Type="http://schemas.openxmlformats.org/officeDocument/2006/relationships/image" Target="../media/image87.emf"/><Relationship Id="rId4" Type="http://schemas.openxmlformats.org/officeDocument/2006/relationships/image" Target="../media/image280.png"/><Relationship Id="rId9" Type="http://schemas.openxmlformats.org/officeDocument/2006/relationships/image" Target="../media/image770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3" Type="http://schemas.openxmlformats.org/officeDocument/2006/relationships/image" Target="../media/image690.png"/><Relationship Id="rId7" Type="http://schemas.openxmlformats.org/officeDocument/2006/relationships/image" Target="../media/image180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1.png"/><Relationship Id="rId5" Type="http://schemas.openxmlformats.org/officeDocument/2006/relationships/image" Target="../media/image160.png"/><Relationship Id="rId10" Type="http://schemas.openxmlformats.org/officeDocument/2006/relationships/image" Target="../media/image210.png"/><Relationship Id="rId4" Type="http://schemas.openxmlformats.org/officeDocument/2006/relationships/image" Target="../media/image9.png"/><Relationship Id="rId9" Type="http://schemas.openxmlformats.org/officeDocument/2006/relationships/image" Target="../media/image20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0.png"/><Relationship Id="rId3" Type="http://schemas.openxmlformats.org/officeDocument/2006/relationships/image" Target="../media/image9.png"/><Relationship Id="rId7" Type="http://schemas.openxmlformats.org/officeDocument/2006/relationships/image" Target="../media/image23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1.png"/><Relationship Id="rId5" Type="http://schemas.openxmlformats.org/officeDocument/2006/relationships/image" Target="../media/image150.png"/><Relationship Id="rId10" Type="http://schemas.openxmlformats.org/officeDocument/2006/relationships/image" Target="../media/image750.png"/><Relationship Id="rId4" Type="http://schemas.openxmlformats.org/officeDocument/2006/relationships/image" Target="../media/image710.png"/><Relationship Id="rId9" Type="http://schemas.openxmlformats.org/officeDocument/2006/relationships/image" Target="../media/image74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4.png"/><Relationship Id="rId4" Type="http://schemas.openxmlformats.org/officeDocument/2006/relationships/image" Target="../media/image10.jpe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80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0.png"/><Relationship Id="rId3" Type="http://schemas.openxmlformats.org/officeDocument/2006/relationships/image" Target="../media/image127.svg"/><Relationship Id="rId7" Type="http://schemas.openxmlformats.org/officeDocument/2006/relationships/image" Target="../media/image10.jpe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820.png"/><Relationship Id="rId4" Type="http://schemas.openxmlformats.org/officeDocument/2006/relationships/image" Target="../media/image810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8.emf"/><Relationship Id="rId4" Type="http://schemas.openxmlformats.org/officeDocument/2006/relationships/image" Target="../media/image840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../media/image66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0.png"/><Relationship Id="rId5" Type="http://schemas.openxmlformats.org/officeDocument/2006/relationships/image" Target="../media/image129.emf"/><Relationship Id="rId4" Type="http://schemas.openxmlformats.org/officeDocument/2006/relationships/image" Target="../media/image128.emf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0.png"/><Relationship Id="rId5" Type="http://schemas.openxmlformats.org/officeDocument/2006/relationships/image" Target="../media/image129.emf"/><Relationship Id="rId4" Type="http://schemas.openxmlformats.org/officeDocument/2006/relationships/image" Target="../media/image128.emf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1.emf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3.emf"/><Relationship Id="rId4" Type="http://schemas.openxmlformats.org/officeDocument/2006/relationships/image" Target="../media/image132.emf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4.png"/><Relationship Id="rId4" Type="http://schemas.openxmlformats.org/officeDocument/2006/relationships/image" Target="../media/image10.jpe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70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0.png"/><Relationship Id="rId3" Type="http://schemas.openxmlformats.org/officeDocument/2006/relationships/image" Target="../media/image10.jpeg"/><Relationship Id="rId7" Type="http://schemas.openxmlformats.org/officeDocument/2006/relationships/image" Target="../media/image95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40.png"/><Relationship Id="rId5" Type="http://schemas.openxmlformats.org/officeDocument/2006/relationships/image" Target="../media/image930.png"/><Relationship Id="rId4" Type="http://schemas.openxmlformats.org/officeDocument/2006/relationships/image" Target="../media/image920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jpe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0.png"/><Relationship Id="rId3" Type="http://schemas.openxmlformats.org/officeDocument/2006/relationships/image" Target="../media/image9.png"/><Relationship Id="rId7" Type="http://schemas.openxmlformats.org/officeDocument/2006/relationships/image" Target="../media/image1070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60.png"/><Relationship Id="rId11" Type="http://schemas.openxmlformats.org/officeDocument/2006/relationships/image" Target="../media/image20.png"/><Relationship Id="rId5" Type="http://schemas.openxmlformats.org/officeDocument/2006/relationships/image" Target="../media/image1050.png"/><Relationship Id="rId10" Type="http://schemas.openxmlformats.org/officeDocument/2006/relationships/image" Target="../media/image1100.png"/><Relationship Id="rId4" Type="http://schemas.openxmlformats.org/officeDocument/2006/relationships/image" Target="../media/image1040.png"/><Relationship Id="rId9" Type="http://schemas.openxmlformats.org/officeDocument/2006/relationships/image" Target="../media/image1090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13" Type="http://schemas.openxmlformats.org/officeDocument/2006/relationships/image" Target="../media/image231.png"/><Relationship Id="rId3" Type="http://schemas.openxmlformats.org/officeDocument/2006/relationships/image" Target="../media/image9.png"/><Relationship Id="rId7" Type="http://schemas.openxmlformats.org/officeDocument/2006/relationships/image" Target="../media/image180.png"/><Relationship Id="rId12" Type="http://schemas.openxmlformats.org/officeDocument/2006/relationships/image" Target="../media/image22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1.png"/><Relationship Id="rId11" Type="http://schemas.openxmlformats.org/officeDocument/2006/relationships/image" Target="../media/image441.png"/><Relationship Id="rId5" Type="http://schemas.openxmlformats.org/officeDocument/2006/relationships/image" Target="../media/image160.png"/><Relationship Id="rId10" Type="http://schemas.openxmlformats.org/officeDocument/2006/relationships/image" Target="../media/image210.png"/><Relationship Id="rId9" Type="http://schemas.openxmlformats.org/officeDocument/2006/relationships/image" Target="../media/image20.png"/><Relationship Id="rId14" Type="http://schemas.openxmlformats.org/officeDocument/2006/relationships/image" Target="../media/image241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2.png"/><Relationship Id="rId3" Type="http://schemas.openxmlformats.org/officeDocument/2006/relationships/image" Target="../media/image2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5.png"/><Relationship Id="rId5" Type="http://schemas.openxmlformats.org/officeDocument/2006/relationships/image" Target="../media/image243.png"/><Relationship Id="rId4" Type="http://schemas.openxmlformats.org/officeDocument/2006/relationships/image" Target="../media/image10.jpeg"/><Relationship Id="rId9" Type="http://schemas.openxmlformats.org/officeDocument/2006/relationships/image" Target="../media/image26.png"/></Relationships>
</file>

<file path=ppt/slides/_rels/slide8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22.png"/><Relationship Id="rId18" Type="http://schemas.openxmlformats.org/officeDocument/2006/relationships/image" Target="../media/image370.png"/><Relationship Id="rId3" Type="http://schemas.openxmlformats.org/officeDocument/2006/relationships/image" Target="../media/image9.png"/><Relationship Id="rId21" Type="http://schemas.openxmlformats.org/officeDocument/2006/relationships/image" Target="../media/image400.png"/><Relationship Id="rId12" Type="http://schemas.openxmlformats.org/officeDocument/2006/relationships/image" Target="../media/image310.png"/><Relationship Id="rId17" Type="http://schemas.openxmlformats.org/officeDocument/2006/relationships/image" Target="../media/image361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351.png"/><Relationship Id="rId20" Type="http://schemas.openxmlformats.org/officeDocument/2006/relationships/image" Target="../media/image39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51.png"/><Relationship Id="rId11" Type="http://schemas.openxmlformats.org/officeDocument/2006/relationships/image" Target="../media/image300.png"/><Relationship Id="rId5" Type="http://schemas.openxmlformats.org/officeDocument/2006/relationships/image" Target="../media/image41.jpg"/><Relationship Id="rId15" Type="http://schemas.openxmlformats.org/officeDocument/2006/relationships/image" Target="../media/image341.png"/><Relationship Id="rId23" Type="http://schemas.openxmlformats.org/officeDocument/2006/relationships/image" Target="../media/image42.jpg"/><Relationship Id="rId19" Type="http://schemas.openxmlformats.org/officeDocument/2006/relationships/image" Target="../media/image380.png"/><Relationship Id="rId4" Type="http://schemas.openxmlformats.org/officeDocument/2006/relationships/image" Target="../media/image10.jpeg"/><Relationship Id="rId14" Type="http://schemas.openxmlformats.org/officeDocument/2006/relationships/image" Target="../media/image331.png"/><Relationship Id="rId22" Type="http://schemas.openxmlformats.org/officeDocument/2006/relationships/image" Target="../media/image134.jpg"/><Relationship Id="rId9" Type="http://schemas.openxmlformats.org/officeDocument/2006/relationships/image" Target="../media/image281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4.jpg"/><Relationship Id="rId4" Type="http://schemas.openxmlformats.org/officeDocument/2006/relationships/image" Target="../media/image10.jpe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1.png"/><Relationship Id="rId3" Type="http://schemas.openxmlformats.org/officeDocument/2006/relationships/image" Target="../media/image9.png"/><Relationship Id="rId7" Type="http://schemas.openxmlformats.org/officeDocument/2006/relationships/image" Target="../media/image5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01.png"/><Relationship Id="rId5" Type="http://schemas.openxmlformats.org/officeDocument/2006/relationships/image" Target="../media/image421.png"/><Relationship Id="rId10" Type="http://schemas.openxmlformats.org/officeDocument/2006/relationships/image" Target="../media/image520.png"/><Relationship Id="rId4" Type="http://schemas.openxmlformats.org/officeDocument/2006/relationships/image" Target="../media/image491.png"/><Relationship Id="rId9" Type="http://schemas.openxmlformats.org/officeDocument/2006/relationships/image" Target="../media/image461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jpg"/><Relationship Id="rId3" Type="http://schemas.openxmlformats.org/officeDocument/2006/relationships/image" Target="../media/image10.jpeg"/><Relationship Id="rId7" Type="http://schemas.openxmlformats.org/officeDocument/2006/relationships/image" Target="../media/image134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01.png"/><Relationship Id="rId5" Type="http://schemas.openxmlformats.org/officeDocument/2006/relationships/image" Target="../media/image136.jpg"/><Relationship Id="rId10" Type="http://schemas.openxmlformats.org/officeDocument/2006/relationships/image" Target="../media/image910.png"/><Relationship Id="rId4" Type="http://schemas.openxmlformats.org/officeDocument/2006/relationships/image" Target="../media/image135.jpg"/><Relationship Id="rId9" Type="http://schemas.openxmlformats.org/officeDocument/2006/relationships/image" Target="../media/image281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2.png"/><Relationship Id="rId3" Type="http://schemas.openxmlformats.org/officeDocument/2006/relationships/image" Target="../media/image10.jpeg"/><Relationship Id="rId7" Type="http://schemas.openxmlformats.org/officeDocument/2006/relationships/image" Target="../media/image430.png"/><Relationship Id="rId12" Type="http://schemas.openxmlformats.org/officeDocument/2006/relationships/image" Target="../media/image4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21.png"/><Relationship Id="rId11" Type="http://schemas.openxmlformats.org/officeDocument/2006/relationships/image" Target="../media/image38.jpg"/><Relationship Id="rId5" Type="http://schemas.openxmlformats.org/officeDocument/2006/relationships/image" Target="../media/image41.png"/><Relationship Id="rId10" Type="http://schemas.openxmlformats.org/officeDocument/2006/relationships/image" Target="../media/image461.png"/><Relationship Id="rId4" Type="http://schemas.openxmlformats.org/officeDocument/2006/relationships/image" Target="../media/image9.png"/><Relationship Id="rId9" Type="http://schemas.openxmlformats.org/officeDocument/2006/relationships/image" Target="../media/image451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0.png"/><Relationship Id="rId18" Type="http://schemas.openxmlformats.org/officeDocument/2006/relationships/image" Target="../media/image251.png"/><Relationship Id="rId26" Type="http://schemas.openxmlformats.org/officeDocument/2006/relationships/image" Target="../media/image472.png"/><Relationship Id="rId3" Type="http://schemas.openxmlformats.org/officeDocument/2006/relationships/image" Target="../media/image9.png"/><Relationship Id="rId21" Type="http://schemas.openxmlformats.org/officeDocument/2006/relationships/image" Target="../media/image1230.png"/><Relationship Id="rId7" Type="http://schemas.openxmlformats.org/officeDocument/2006/relationships/image" Target="../media/image1210.png"/><Relationship Id="rId17" Type="http://schemas.openxmlformats.org/officeDocument/2006/relationships/image" Target="../media/image41.jpg"/><Relationship Id="rId25" Type="http://schemas.openxmlformats.org/officeDocument/2006/relationships/image" Target="../media/image42.jp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351.png"/><Relationship Id="rId20" Type="http://schemas.openxmlformats.org/officeDocument/2006/relationships/image" Target="../media/image37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00.png"/><Relationship Id="rId24" Type="http://schemas.openxmlformats.org/officeDocument/2006/relationships/image" Target="../media/image134.jpg"/><Relationship Id="rId5" Type="http://schemas.openxmlformats.org/officeDocument/2006/relationships/image" Target="../media/image1190.png"/><Relationship Id="rId15" Type="http://schemas.openxmlformats.org/officeDocument/2006/relationships/image" Target="../media/image341.png"/><Relationship Id="rId23" Type="http://schemas.openxmlformats.org/officeDocument/2006/relationships/image" Target="../media/image1250.png"/><Relationship Id="rId19" Type="http://schemas.openxmlformats.org/officeDocument/2006/relationships/image" Target="../media/image361.png"/><Relationship Id="rId4" Type="http://schemas.openxmlformats.org/officeDocument/2006/relationships/image" Target="../media/image10.jpeg"/><Relationship Id="rId22" Type="http://schemas.openxmlformats.org/officeDocument/2006/relationships/image" Target="../media/image1240.png"/><Relationship Id="rId9" Type="http://schemas.openxmlformats.org/officeDocument/2006/relationships/image" Target="../media/image28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2.png"/><Relationship Id="rId13" Type="http://schemas.openxmlformats.org/officeDocument/2006/relationships/image" Target="../media/image31.png"/><Relationship Id="rId3" Type="http://schemas.openxmlformats.org/officeDocument/2006/relationships/image" Target="../media/image10.jpeg"/><Relationship Id="rId12" Type="http://schemas.openxmlformats.org/officeDocument/2006/relationships/image" Target="../media/image30.png"/><Relationship Id="rId2" Type="http://schemas.openxmlformats.org/officeDocument/2006/relationships/image" Target="../media/image9.png"/><Relationship Id="rId16" Type="http://schemas.openxmlformats.org/officeDocument/2006/relationships/image" Target="../media/image3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8.png"/><Relationship Id="rId11" Type="http://schemas.openxmlformats.org/officeDocument/2006/relationships/image" Target="../media/image29.png"/><Relationship Id="rId5" Type="http://schemas.openxmlformats.org/officeDocument/2006/relationships/image" Target="../media/image24.png"/><Relationship Id="rId15" Type="http://schemas.openxmlformats.org/officeDocument/2006/relationships/image" Target="../media/image33.png"/><Relationship Id="rId10" Type="http://schemas.openxmlformats.org/officeDocument/2006/relationships/image" Target="../media/image282.png"/><Relationship Id="rId4" Type="http://schemas.openxmlformats.org/officeDocument/2006/relationships/image" Target="../media/image27.png"/><Relationship Id="rId9" Type="http://schemas.openxmlformats.org/officeDocument/2006/relationships/image" Target="../media/image272.png"/><Relationship Id="rId1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5"/>
          <p:cNvSpPr>
            <a:spLocks noGrp="1"/>
          </p:cNvSpPr>
          <p:nvPr>
            <p:ph type="body" sz="quarter" idx="10"/>
          </p:nvPr>
        </p:nvSpPr>
        <p:spPr>
          <a:xfrm>
            <a:off x="251520" y="1052736"/>
            <a:ext cx="8640960" cy="2016224"/>
          </a:xfrm>
        </p:spPr>
        <p:txBody>
          <a:bodyPr/>
          <a:lstStyle/>
          <a:p>
            <a:pPr algn="ctr">
              <a:lnSpc>
                <a:spcPct val="130000"/>
              </a:lnSpc>
            </a:pPr>
            <a:r>
              <a:rPr lang="en-US" sz="2800" dirty="0"/>
              <a:t>Design and Implementation of Anti-collision Algorithms for Dense RFID Systems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B54DFDE-E5DA-794C-B5C3-E821F0BFB8C9}"/>
              </a:ext>
            </a:extLst>
          </p:cNvPr>
          <p:cNvSpPr/>
          <p:nvPr/>
        </p:nvSpPr>
        <p:spPr>
          <a:xfrm>
            <a:off x="1835696" y="2604681"/>
            <a:ext cx="5598400" cy="17466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2000" dirty="0">
                <a:solidFill>
                  <a:schemeClr val="bg1"/>
                </a:solidFill>
                <a:latin typeface="Calibri" panose="020F0502020204030204" pitchFamily="34" charset="0"/>
              </a:rPr>
              <a:t>A </a:t>
            </a:r>
            <a:r>
              <a:rPr lang="de-DE" sz="2000" dirty="0" err="1">
                <a:solidFill>
                  <a:schemeClr val="bg1"/>
                </a:solidFill>
                <a:latin typeface="Calibri" panose="020F0502020204030204" pitchFamily="34" charset="0"/>
              </a:rPr>
              <a:t>Doctoral</a:t>
            </a:r>
            <a:r>
              <a:rPr lang="de-DE" sz="2000">
                <a:solidFill>
                  <a:schemeClr val="bg1"/>
                </a:solidFill>
                <a:latin typeface="Calibri" panose="020F0502020204030204" pitchFamily="34" charset="0"/>
              </a:rPr>
              <a:t> Thesis</a:t>
            </a:r>
          </a:p>
          <a:p>
            <a:pPr algn="ctr"/>
            <a:r>
              <a:rPr lang="de-DE" sz="2000">
                <a:solidFill>
                  <a:schemeClr val="bg1"/>
                </a:solidFill>
                <a:latin typeface="Calibri" panose="020F0502020204030204" pitchFamily="34" charset="0"/>
              </a:rPr>
              <a:t>by</a:t>
            </a:r>
          </a:p>
          <a:p>
            <a:pPr algn="ctr">
              <a:lnSpc>
                <a:spcPct val="150000"/>
              </a:lnSpc>
            </a:pPr>
            <a:r>
              <a:rPr lang="de-DE" sz="2500" b="1">
                <a:solidFill>
                  <a:schemeClr val="bg1"/>
                </a:solidFill>
                <a:latin typeface="Calibri" panose="020F0502020204030204" pitchFamily="34" charset="0"/>
              </a:rPr>
              <a:t>Hazem </a:t>
            </a:r>
            <a:r>
              <a:rPr lang="de-DE" sz="2500" b="1" err="1">
                <a:solidFill>
                  <a:schemeClr val="bg1"/>
                </a:solidFill>
                <a:latin typeface="Calibri" panose="020F0502020204030204" pitchFamily="34" charset="0"/>
              </a:rPr>
              <a:t>Elsaid</a:t>
            </a:r>
            <a:r>
              <a:rPr lang="de-DE" sz="2500" b="1">
                <a:solidFill>
                  <a:schemeClr val="bg1"/>
                </a:solidFill>
                <a:latin typeface="Calibri" panose="020F0502020204030204" pitchFamily="34" charset="0"/>
              </a:rPr>
              <a:t> Ibrahim</a:t>
            </a:r>
          </a:p>
          <a:p>
            <a:pPr algn="ctr">
              <a:lnSpc>
                <a:spcPct val="150000"/>
              </a:lnSpc>
            </a:pPr>
            <a:r>
              <a:rPr lang="de-DE" sz="2000">
                <a:solidFill>
                  <a:schemeClr val="bg1"/>
                </a:solidFill>
                <a:latin typeface="Calibri" panose="020F0502020204030204" pitchFamily="34" charset="0"/>
              </a:rPr>
              <a:t>MSc </a:t>
            </a:r>
            <a:r>
              <a:rPr lang="de-DE" sz="2000" err="1">
                <a:solidFill>
                  <a:schemeClr val="bg1"/>
                </a:solidFill>
                <a:latin typeface="Calibri" panose="020F0502020204030204" pitchFamily="34" charset="0"/>
              </a:rPr>
              <a:t>of</a:t>
            </a:r>
            <a:r>
              <a:rPr lang="de-DE" sz="2000">
                <a:solidFill>
                  <a:schemeClr val="bg1"/>
                </a:solidFill>
                <a:latin typeface="Calibri" panose="020F0502020204030204" pitchFamily="34" charset="0"/>
              </a:rPr>
              <a:t> </a:t>
            </a:r>
            <a:r>
              <a:rPr lang="de-DE" sz="2000" err="1">
                <a:solidFill>
                  <a:schemeClr val="bg1"/>
                </a:solidFill>
                <a:latin typeface="Calibri" panose="020F0502020204030204" pitchFamily="34" charset="0"/>
              </a:rPr>
              <a:t>Electrical</a:t>
            </a:r>
            <a:r>
              <a:rPr lang="de-DE" sz="2000">
                <a:solidFill>
                  <a:schemeClr val="bg1"/>
                </a:solidFill>
                <a:latin typeface="Calibri" panose="020F0502020204030204" pitchFamily="34" charset="0"/>
              </a:rPr>
              <a:t> Engineering</a:t>
            </a:r>
          </a:p>
        </p:txBody>
      </p:sp>
    </p:spTree>
    <p:extLst>
      <p:ext uri="{BB962C8B-B14F-4D97-AF65-F5344CB8AC3E}">
        <p14:creationId xmlns:p14="http://schemas.microsoft.com/office/powerpoint/2010/main" val="4905903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1EE91F-9F4D-8A44-9145-A0F93B626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400110"/>
          </a:xfrm>
        </p:spPr>
        <p:txBody>
          <a:bodyPr/>
          <a:lstStyle/>
          <a:p>
            <a:r>
              <a:rPr lang="en-US" sz="2600">
                <a:latin typeface="Calibri" panose="020F0502020204030204" pitchFamily="34" charset="0"/>
                <a:cs typeface="Calibri" panose="020F0502020204030204" pitchFamily="34" charset="0"/>
              </a:rPr>
              <a:t>FSA with PHY-Layer Improvement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928948-562A-974F-BBA7-A9ABE41B86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66725" y="6571266"/>
            <a:ext cx="2133600" cy="123111"/>
          </a:xfrm>
        </p:spPr>
        <p:txBody>
          <a:bodyPr/>
          <a:lstStyle/>
          <a:p>
            <a:fld id="{028FC40C-4650-5D4B-8B4C-F6ABCB5DBA97}" type="datetime3">
              <a:rPr lang="de-DE" smtClean="0"/>
              <a:t>23/01/2019</a:t>
            </a:fld>
            <a:endParaRPr lang="de-DE"/>
          </a:p>
        </p:txBody>
      </p:sp>
      <p:pic>
        <p:nvPicPr>
          <p:cNvPr id="53" name="Picture Placeholder 10">
            <a:extLst>
              <a:ext uri="{FF2B5EF4-FFF2-40B4-BE49-F238E27FC236}">
                <a16:creationId xmlns:a16="http://schemas.microsoft.com/office/drawing/2014/main" id="{83B0B7CE-0C12-2D46-B2D2-4BACC1BFE819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>
          <a:xfrm>
            <a:off x="7524750" y="100013"/>
            <a:ext cx="1149350" cy="906462"/>
          </a:xfrm>
        </p:spPr>
      </p:pic>
      <p:pic>
        <p:nvPicPr>
          <p:cNvPr id="54" name="Picture Placeholder 4">
            <a:extLst>
              <a:ext uri="{FF2B5EF4-FFF2-40B4-BE49-F238E27FC236}">
                <a16:creationId xmlns:a16="http://schemas.microsoft.com/office/drawing/2014/main" id="{51670638-79A0-C94C-96C2-9322276AC9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 bwMode="auto">
          <a:xfrm>
            <a:off x="5940152" y="6237312"/>
            <a:ext cx="1330007" cy="56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1" name="Group 60">
            <a:extLst>
              <a:ext uri="{FF2B5EF4-FFF2-40B4-BE49-F238E27FC236}">
                <a16:creationId xmlns:a16="http://schemas.microsoft.com/office/drawing/2014/main" id="{27A83F15-9A4C-BA4B-9C4E-0FF96189CECA}"/>
              </a:ext>
            </a:extLst>
          </p:cNvPr>
          <p:cNvGrpSpPr/>
          <p:nvPr/>
        </p:nvGrpSpPr>
        <p:grpSpPr>
          <a:xfrm>
            <a:off x="1259632" y="4852359"/>
            <a:ext cx="1347228" cy="1243967"/>
            <a:chOff x="1045569" y="4750010"/>
            <a:chExt cx="1347228" cy="1243967"/>
          </a:xfrm>
        </p:grpSpPr>
        <p:sp>
          <p:nvSpPr>
            <p:cNvPr id="62" name="Arc 61">
              <a:extLst>
                <a:ext uri="{FF2B5EF4-FFF2-40B4-BE49-F238E27FC236}">
                  <a16:creationId xmlns:a16="http://schemas.microsoft.com/office/drawing/2014/main" id="{D65F3616-ED3F-8942-98D7-F1A4AB7D13C0}"/>
                </a:ext>
              </a:extLst>
            </p:cNvPr>
            <p:cNvSpPr/>
            <p:nvPr/>
          </p:nvSpPr>
          <p:spPr bwMode="auto">
            <a:xfrm rot="18980199">
              <a:off x="1393963" y="4979965"/>
              <a:ext cx="690672" cy="664054"/>
            </a:xfrm>
            <a:prstGeom prst="arc">
              <a:avLst/>
            </a:prstGeom>
            <a:ln w="6350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Frutiger LT Com 55 Roman" pitchFamily="34" charset="0"/>
              </a:endParaRPr>
            </a:p>
          </p:txBody>
        </p:sp>
        <p:sp>
          <p:nvSpPr>
            <p:cNvPr id="63" name="Arc 62">
              <a:extLst>
                <a:ext uri="{FF2B5EF4-FFF2-40B4-BE49-F238E27FC236}">
                  <a16:creationId xmlns:a16="http://schemas.microsoft.com/office/drawing/2014/main" id="{6437419D-04FB-964D-A1EA-9D3E93E59B54}"/>
                </a:ext>
              </a:extLst>
            </p:cNvPr>
            <p:cNvSpPr/>
            <p:nvPr/>
          </p:nvSpPr>
          <p:spPr bwMode="auto">
            <a:xfrm rot="18763652">
              <a:off x="1553410" y="5094224"/>
              <a:ext cx="398952" cy="417662"/>
            </a:xfrm>
            <a:prstGeom prst="arc">
              <a:avLst/>
            </a:prstGeom>
            <a:ln w="6350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Frutiger LT Com 55 Roman" pitchFamily="34" charset="0"/>
              </a:endParaRPr>
            </a:p>
          </p:txBody>
        </p:sp>
        <p:sp>
          <p:nvSpPr>
            <p:cNvPr id="66" name="Arc 65">
              <a:extLst>
                <a:ext uri="{FF2B5EF4-FFF2-40B4-BE49-F238E27FC236}">
                  <a16:creationId xmlns:a16="http://schemas.microsoft.com/office/drawing/2014/main" id="{37EDFC32-3A5F-3E4B-8292-25ED7A7431AE}"/>
                </a:ext>
              </a:extLst>
            </p:cNvPr>
            <p:cNvSpPr/>
            <p:nvPr/>
          </p:nvSpPr>
          <p:spPr bwMode="auto">
            <a:xfrm rot="19005492">
              <a:off x="1193702" y="4869018"/>
              <a:ext cx="1049615" cy="958369"/>
            </a:xfrm>
            <a:prstGeom prst="arc">
              <a:avLst/>
            </a:prstGeom>
            <a:ln w="6350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Frutiger LT Com 55 Roman" pitchFamily="34" charset="0"/>
              </a:endParaRP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694868DA-4321-6D45-96A8-709DBCC776F5}"/>
                </a:ext>
              </a:extLst>
            </p:cNvPr>
            <p:cNvSpPr/>
            <p:nvPr/>
          </p:nvSpPr>
          <p:spPr bwMode="auto">
            <a:xfrm>
              <a:off x="1710574" y="5205596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headEnd type="none" w="med" len="med"/>
              <a:tailEnd type="none" w="med" len="med"/>
            </a:ln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endParaRP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459714DA-6481-2E4E-9F1E-9CBA3E60F3F0}"/>
                </a:ext>
              </a:extLst>
            </p:cNvPr>
            <p:cNvSpPr txBox="1"/>
            <p:nvPr/>
          </p:nvSpPr>
          <p:spPr>
            <a:xfrm>
              <a:off x="1425752" y="5219908"/>
              <a:ext cx="6270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RFID</a:t>
              </a:r>
            </a:p>
          </p:txBody>
        </p:sp>
        <p:sp>
          <p:nvSpPr>
            <p:cNvPr id="80" name="Arc 79">
              <a:extLst>
                <a:ext uri="{FF2B5EF4-FFF2-40B4-BE49-F238E27FC236}">
                  <a16:creationId xmlns:a16="http://schemas.microsoft.com/office/drawing/2014/main" id="{14086949-874C-F545-B59A-DCE50D6C088E}"/>
                </a:ext>
              </a:extLst>
            </p:cNvPr>
            <p:cNvSpPr/>
            <p:nvPr/>
          </p:nvSpPr>
          <p:spPr bwMode="auto">
            <a:xfrm rot="19005492">
              <a:off x="1045569" y="4750010"/>
              <a:ext cx="1347228" cy="1243967"/>
            </a:xfrm>
            <a:prstGeom prst="arc">
              <a:avLst/>
            </a:prstGeom>
            <a:ln w="6350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Frutiger LT Com 55 Roman" pitchFamily="34" charset="0"/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A70D3D3D-F40B-7B49-BB0E-867B0AA09B35}"/>
              </a:ext>
            </a:extLst>
          </p:cNvPr>
          <p:cNvGrpSpPr/>
          <p:nvPr/>
        </p:nvGrpSpPr>
        <p:grpSpPr>
          <a:xfrm>
            <a:off x="2343232" y="5229511"/>
            <a:ext cx="1616091" cy="829782"/>
            <a:chOff x="3293212" y="4618261"/>
            <a:chExt cx="1095788" cy="829782"/>
          </a:xfrm>
        </p:grpSpPr>
        <p:sp>
          <p:nvSpPr>
            <p:cNvPr id="51" name="Rectangle 5">
              <a:extLst>
                <a:ext uri="{FF2B5EF4-FFF2-40B4-BE49-F238E27FC236}">
                  <a16:creationId xmlns:a16="http://schemas.microsoft.com/office/drawing/2014/main" id="{973E8445-223B-DA43-B260-95C5B93A57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58119" y="5029499"/>
              <a:ext cx="730881" cy="418544"/>
            </a:xfrm>
            <a:prstGeom prst="rect">
              <a:avLst/>
            </a:prstGeom>
            <a:solidFill>
              <a:srgbClr val="F3591F"/>
            </a:solidFill>
            <a:ln>
              <a:noFill/>
            </a:ln>
            <a:extLst/>
          </p:spPr>
          <p:txBody>
            <a:bodyPr vert="horz" wrap="square" lIns="91440" tIns="45720" rIns="91440" bIns="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sz="2000" b="1">
                  <a:solidFill>
                    <a:srgbClr val="FABDA5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60%</a:t>
              </a:r>
            </a:p>
          </p:txBody>
        </p:sp>
        <p:sp>
          <p:nvSpPr>
            <p:cNvPr id="52" name="Freeform 6">
              <a:extLst>
                <a:ext uri="{FF2B5EF4-FFF2-40B4-BE49-F238E27FC236}">
                  <a16:creationId xmlns:a16="http://schemas.microsoft.com/office/drawing/2014/main" id="{0C5FC3E1-731E-C547-BC7A-6AC4CF16C76C}"/>
                </a:ext>
              </a:extLst>
            </p:cNvPr>
            <p:cNvSpPr>
              <a:spLocks/>
            </p:cNvSpPr>
            <p:nvPr/>
          </p:nvSpPr>
          <p:spPr bwMode="auto">
            <a:xfrm>
              <a:off x="3293212" y="4618261"/>
              <a:ext cx="364906" cy="829781"/>
            </a:xfrm>
            <a:custGeom>
              <a:avLst/>
              <a:gdLst>
                <a:gd name="T0" fmla="*/ 341 w 341"/>
                <a:gd name="T1" fmla="*/ 394 h 795"/>
                <a:gd name="T2" fmla="*/ 0 w 341"/>
                <a:gd name="T3" fmla="*/ 0 h 795"/>
                <a:gd name="T4" fmla="*/ 0 w 341"/>
                <a:gd name="T5" fmla="*/ 400 h 795"/>
                <a:gd name="T6" fmla="*/ 341 w 341"/>
                <a:gd name="T7" fmla="*/ 795 h 795"/>
                <a:gd name="T8" fmla="*/ 341 w 341"/>
                <a:gd name="T9" fmla="*/ 394 h 7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1" h="795">
                  <a:moveTo>
                    <a:pt x="341" y="394"/>
                  </a:moveTo>
                  <a:lnTo>
                    <a:pt x="0" y="0"/>
                  </a:lnTo>
                  <a:lnTo>
                    <a:pt x="0" y="400"/>
                  </a:lnTo>
                  <a:lnTo>
                    <a:pt x="341" y="795"/>
                  </a:lnTo>
                  <a:lnTo>
                    <a:pt x="341" y="394"/>
                  </a:lnTo>
                  <a:close/>
                </a:path>
              </a:pathLst>
            </a:custGeom>
            <a:solidFill>
              <a:srgbClr val="61240C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7">
              <a:extLst>
                <a:ext uri="{FF2B5EF4-FFF2-40B4-BE49-F238E27FC236}">
                  <a16:creationId xmlns:a16="http://schemas.microsoft.com/office/drawing/2014/main" id="{26D652AC-F4ED-574F-A0DE-AF55BE28FB34}"/>
                </a:ext>
              </a:extLst>
            </p:cNvPr>
            <p:cNvSpPr>
              <a:spLocks/>
            </p:cNvSpPr>
            <p:nvPr/>
          </p:nvSpPr>
          <p:spPr bwMode="auto">
            <a:xfrm>
              <a:off x="3293213" y="4618261"/>
              <a:ext cx="1095787" cy="411237"/>
            </a:xfrm>
            <a:custGeom>
              <a:avLst/>
              <a:gdLst>
                <a:gd name="T0" fmla="*/ 682 w 1024"/>
                <a:gd name="T1" fmla="*/ 0 h 394"/>
                <a:gd name="T2" fmla="*/ 0 w 1024"/>
                <a:gd name="T3" fmla="*/ 0 h 394"/>
                <a:gd name="T4" fmla="*/ 341 w 1024"/>
                <a:gd name="T5" fmla="*/ 394 h 394"/>
                <a:gd name="T6" fmla="*/ 1024 w 1024"/>
                <a:gd name="T7" fmla="*/ 394 h 394"/>
                <a:gd name="T8" fmla="*/ 682 w 1024"/>
                <a:gd name="T9" fmla="*/ 0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4" h="394">
                  <a:moveTo>
                    <a:pt x="682" y="0"/>
                  </a:moveTo>
                  <a:lnTo>
                    <a:pt x="0" y="0"/>
                  </a:lnTo>
                  <a:lnTo>
                    <a:pt x="341" y="394"/>
                  </a:lnTo>
                  <a:lnTo>
                    <a:pt x="1024" y="394"/>
                  </a:lnTo>
                  <a:lnTo>
                    <a:pt x="682" y="0"/>
                  </a:lnTo>
                  <a:close/>
                </a:path>
              </a:pathLst>
            </a:custGeom>
            <a:solidFill>
              <a:srgbClr val="FABDA5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8">
              <a:extLst>
                <a:ext uri="{FF2B5EF4-FFF2-40B4-BE49-F238E27FC236}">
                  <a16:creationId xmlns:a16="http://schemas.microsoft.com/office/drawing/2014/main" id="{52248DAB-CCDF-0443-B367-C5CD34F4FEA3}"/>
                </a:ext>
              </a:extLst>
            </p:cNvPr>
            <p:cNvSpPr>
              <a:spLocks/>
            </p:cNvSpPr>
            <p:nvPr/>
          </p:nvSpPr>
          <p:spPr bwMode="auto">
            <a:xfrm>
              <a:off x="3293215" y="4815530"/>
              <a:ext cx="364906" cy="483256"/>
            </a:xfrm>
            <a:custGeom>
              <a:avLst/>
              <a:gdLst>
                <a:gd name="T0" fmla="*/ 341 w 341"/>
                <a:gd name="T1" fmla="*/ 395 h 463"/>
                <a:gd name="T2" fmla="*/ 0 w 341"/>
                <a:gd name="T3" fmla="*/ 0 h 463"/>
                <a:gd name="T4" fmla="*/ 0 w 341"/>
                <a:gd name="T5" fmla="*/ 70 h 463"/>
                <a:gd name="T6" fmla="*/ 341 w 341"/>
                <a:gd name="T7" fmla="*/ 463 h 463"/>
                <a:gd name="T8" fmla="*/ 341 w 341"/>
                <a:gd name="T9" fmla="*/ 395 h 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1" h="463">
                  <a:moveTo>
                    <a:pt x="341" y="395"/>
                  </a:moveTo>
                  <a:lnTo>
                    <a:pt x="0" y="0"/>
                  </a:lnTo>
                  <a:lnTo>
                    <a:pt x="0" y="70"/>
                  </a:lnTo>
                  <a:lnTo>
                    <a:pt x="341" y="463"/>
                  </a:lnTo>
                  <a:lnTo>
                    <a:pt x="341" y="395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Right Arrow 57">
              <a:extLst>
                <a:ext uri="{FF2B5EF4-FFF2-40B4-BE49-F238E27FC236}">
                  <a16:creationId xmlns:a16="http://schemas.microsoft.com/office/drawing/2014/main" id="{136E5C88-E3BC-374B-BC9F-79B378005B46}"/>
                </a:ext>
              </a:extLst>
            </p:cNvPr>
            <p:cNvSpPr/>
            <p:nvPr/>
          </p:nvSpPr>
          <p:spPr>
            <a:xfrm>
              <a:off x="3658129" y="5152552"/>
              <a:ext cx="151649" cy="219456"/>
            </a:xfrm>
            <a:prstGeom prst="rightArrow">
              <a:avLst>
                <a:gd name="adj1" fmla="val 32639"/>
                <a:gd name="adj2" fmla="val 78823"/>
              </a:avLst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60" name="Freeform 7">
            <a:extLst>
              <a:ext uri="{FF2B5EF4-FFF2-40B4-BE49-F238E27FC236}">
                <a16:creationId xmlns:a16="http://schemas.microsoft.com/office/drawing/2014/main" id="{D40AB6A9-5444-CF43-B779-478D54FFC86C}"/>
              </a:ext>
            </a:extLst>
          </p:cNvPr>
          <p:cNvSpPr>
            <a:spLocks/>
          </p:cNvSpPr>
          <p:nvPr/>
        </p:nvSpPr>
        <p:spPr bwMode="auto">
          <a:xfrm>
            <a:off x="1375731" y="5648057"/>
            <a:ext cx="1510217" cy="403392"/>
          </a:xfrm>
          <a:custGeom>
            <a:avLst/>
            <a:gdLst>
              <a:gd name="T0" fmla="*/ 682 w 1024"/>
              <a:gd name="T1" fmla="*/ 0 h 394"/>
              <a:gd name="T2" fmla="*/ 0 w 1024"/>
              <a:gd name="T3" fmla="*/ 0 h 394"/>
              <a:gd name="T4" fmla="*/ 341 w 1024"/>
              <a:gd name="T5" fmla="*/ 394 h 394"/>
              <a:gd name="T6" fmla="*/ 1024 w 1024"/>
              <a:gd name="T7" fmla="*/ 394 h 394"/>
              <a:gd name="T8" fmla="*/ 682 w 1024"/>
              <a:gd name="T9" fmla="*/ 0 h 3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24" h="394">
                <a:moveTo>
                  <a:pt x="682" y="0"/>
                </a:moveTo>
                <a:lnTo>
                  <a:pt x="0" y="0"/>
                </a:lnTo>
                <a:lnTo>
                  <a:pt x="341" y="394"/>
                </a:lnTo>
                <a:lnTo>
                  <a:pt x="1024" y="394"/>
                </a:lnTo>
                <a:lnTo>
                  <a:pt x="682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 b="1">
                <a:ln w="0"/>
                <a:solidFill>
                  <a:schemeClr val="accent6">
                    <a:lumMod val="9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36%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5522869B-3190-784D-A29D-C23FE7A26B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2105" y="3156858"/>
            <a:ext cx="3348624" cy="2198504"/>
          </a:xfrm>
          <a:prstGeom prst="rect">
            <a:avLst/>
          </a:prstGeom>
        </p:spPr>
      </p:pic>
      <p:sp>
        <p:nvSpPr>
          <p:cNvPr id="42" name="Cloud Callout 41">
            <a:extLst>
              <a:ext uri="{FF2B5EF4-FFF2-40B4-BE49-F238E27FC236}">
                <a16:creationId xmlns:a16="http://schemas.microsoft.com/office/drawing/2014/main" id="{E9875D96-F941-D048-B827-076F12C26184}"/>
              </a:ext>
            </a:extLst>
          </p:cNvPr>
          <p:cNvSpPr/>
          <p:nvPr/>
        </p:nvSpPr>
        <p:spPr bwMode="auto">
          <a:xfrm>
            <a:off x="2447762" y="3505304"/>
            <a:ext cx="2088232" cy="853080"/>
          </a:xfrm>
          <a:prstGeom prst="cloudCallout">
            <a:avLst>
              <a:gd name="adj1" fmla="val 58831"/>
              <a:gd name="adj2" fmla="val 74641"/>
            </a:avLst>
          </a:prstGeom>
          <a:noFill/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r>
              <a:rPr lang="en-US" sz="20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Optimized??</a:t>
            </a:r>
          </a:p>
        </p:txBody>
      </p:sp>
      <p:sp>
        <p:nvSpPr>
          <p:cNvPr id="43" name="Cloud Callout 42">
            <a:extLst>
              <a:ext uri="{FF2B5EF4-FFF2-40B4-BE49-F238E27FC236}">
                <a16:creationId xmlns:a16="http://schemas.microsoft.com/office/drawing/2014/main" id="{42074DED-D799-C049-BBCA-366AC22F570E}"/>
              </a:ext>
            </a:extLst>
          </p:cNvPr>
          <p:cNvSpPr/>
          <p:nvPr/>
        </p:nvSpPr>
        <p:spPr bwMode="auto">
          <a:xfrm>
            <a:off x="3992062" y="2737543"/>
            <a:ext cx="1847726" cy="838629"/>
          </a:xfrm>
          <a:prstGeom prst="cloudCallout">
            <a:avLst>
              <a:gd name="adj1" fmla="val 29231"/>
              <a:gd name="adj2" fmla="val 106409"/>
            </a:avLst>
          </a:prstGeom>
          <a:noFill/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r>
              <a:rPr lang="en-US" sz="2000" b="1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Not yet!!</a:t>
            </a:r>
          </a:p>
        </p:txBody>
      </p:sp>
      <p:sp>
        <p:nvSpPr>
          <p:cNvPr id="44" name="Cloud Callout 43">
            <a:extLst>
              <a:ext uri="{FF2B5EF4-FFF2-40B4-BE49-F238E27FC236}">
                <a16:creationId xmlns:a16="http://schemas.microsoft.com/office/drawing/2014/main" id="{95549D14-C57B-F340-92D5-859258012A20}"/>
              </a:ext>
            </a:extLst>
          </p:cNvPr>
          <p:cNvSpPr/>
          <p:nvPr/>
        </p:nvSpPr>
        <p:spPr bwMode="auto">
          <a:xfrm>
            <a:off x="5364088" y="1907140"/>
            <a:ext cx="1746122" cy="860693"/>
          </a:xfrm>
          <a:prstGeom prst="cloudCallout">
            <a:avLst>
              <a:gd name="adj1" fmla="val 12596"/>
              <a:gd name="adj2" fmla="val 116760"/>
            </a:avLst>
          </a:prstGeom>
          <a:noFill/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r>
              <a:rPr lang="en-US" sz="2000" b="1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FINALLY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2A37A09-A236-3F4B-B94B-BE94A78D1B09}"/>
              </a:ext>
            </a:extLst>
          </p:cNvPr>
          <p:cNvGrpSpPr/>
          <p:nvPr/>
        </p:nvGrpSpPr>
        <p:grpSpPr>
          <a:xfrm>
            <a:off x="7023403" y="3200470"/>
            <a:ext cx="1628074" cy="2886487"/>
            <a:chOff x="7023403" y="3200470"/>
            <a:chExt cx="1628074" cy="2886487"/>
          </a:xfrm>
        </p:grpSpPr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C57D8B0E-CDEB-9E4E-89D1-3DDF578479E7}"/>
                </a:ext>
              </a:extLst>
            </p:cNvPr>
            <p:cNvSpPr>
              <a:spLocks/>
            </p:cNvSpPr>
            <p:nvPr/>
          </p:nvSpPr>
          <p:spPr bwMode="auto">
            <a:xfrm>
              <a:off x="7031674" y="3206218"/>
              <a:ext cx="696913" cy="1374910"/>
            </a:xfrm>
            <a:custGeom>
              <a:avLst/>
              <a:gdLst>
                <a:gd name="connsiteX0" fmla="*/ 0 w 364907"/>
                <a:gd name="connsiteY0" fmla="*/ 0 h 1244671"/>
                <a:gd name="connsiteX1" fmla="*/ 364907 w 364907"/>
                <a:gd name="connsiteY1" fmla="*/ 411238 h 1244671"/>
                <a:gd name="connsiteX2" fmla="*/ 364907 w 364907"/>
                <a:gd name="connsiteY2" fmla="*/ 826128 h 1244671"/>
                <a:gd name="connsiteX3" fmla="*/ 364907 w 364907"/>
                <a:gd name="connsiteY3" fmla="*/ 829781 h 1244671"/>
                <a:gd name="connsiteX4" fmla="*/ 364907 w 364907"/>
                <a:gd name="connsiteY4" fmla="*/ 1244671 h 1244671"/>
                <a:gd name="connsiteX5" fmla="*/ 0 w 364907"/>
                <a:gd name="connsiteY5" fmla="*/ 832390 h 1244671"/>
                <a:gd name="connsiteX6" fmla="*/ 0 w 364907"/>
                <a:gd name="connsiteY6" fmla="*/ 417500 h 1244671"/>
                <a:gd name="connsiteX7" fmla="*/ 0 w 364907"/>
                <a:gd name="connsiteY7" fmla="*/ 414890 h 1244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4907" h="1244671">
                  <a:moveTo>
                    <a:pt x="0" y="0"/>
                  </a:moveTo>
                  <a:lnTo>
                    <a:pt x="364907" y="411238"/>
                  </a:lnTo>
                  <a:lnTo>
                    <a:pt x="364907" y="826128"/>
                  </a:lnTo>
                  <a:lnTo>
                    <a:pt x="364907" y="829781"/>
                  </a:lnTo>
                  <a:lnTo>
                    <a:pt x="364907" y="1244671"/>
                  </a:lnTo>
                  <a:lnTo>
                    <a:pt x="0" y="832390"/>
                  </a:lnTo>
                  <a:lnTo>
                    <a:pt x="0" y="417500"/>
                  </a:lnTo>
                  <a:lnTo>
                    <a:pt x="0" y="414890"/>
                  </a:lnTo>
                  <a:close/>
                </a:path>
              </a:pathLst>
            </a:custGeom>
            <a:solidFill>
              <a:srgbClr val="171720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35" name="Rectangle 5">
              <a:extLst>
                <a:ext uri="{FF2B5EF4-FFF2-40B4-BE49-F238E27FC236}">
                  <a16:creationId xmlns:a16="http://schemas.microsoft.com/office/drawing/2014/main" id="{46D24274-3B21-4249-B7F5-01B3ADC941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69845" y="3617141"/>
              <a:ext cx="1081632" cy="2469816"/>
            </a:xfrm>
            <a:prstGeom prst="rect">
              <a:avLst/>
            </a:prstGeom>
            <a:solidFill>
              <a:srgbClr val="393950"/>
            </a:solidFill>
            <a:ln>
              <a:noFill/>
            </a:ln>
            <a:extLst/>
          </p:spPr>
          <p:txBody>
            <a:bodyPr vert="horz" wrap="square" lIns="91440" tIns="45720" rIns="91440" bIns="0" numCol="1" anchor="b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6000" b="1">
                <a:solidFill>
                  <a:srgbClr val="B0B0B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6" name="Freeform 7">
              <a:extLst>
                <a:ext uri="{FF2B5EF4-FFF2-40B4-BE49-F238E27FC236}">
                  <a16:creationId xmlns:a16="http://schemas.microsoft.com/office/drawing/2014/main" id="{C69DE6C2-337F-2A42-BF13-643A90F32AD9}"/>
                </a:ext>
              </a:extLst>
            </p:cNvPr>
            <p:cNvSpPr>
              <a:spLocks/>
            </p:cNvSpPr>
            <p:nvPr/>
          </p:nvSpPr>
          <p:spPr bwMode="auto">
            <a:xfrm>
              <a:off x="7023403" y="3200470"/>
              <a:ext cx="1628074" cy="416671"/>
            </a:xfrm>
            <a:custGeom>
              <a:avLst/>
              <a:gdLst>
                <a:gd name="T0" fmla="*/ 682 w 1024"/>
                <a:gd name="T1" fmla="*/ 0 h 394"/>
                <a:gd name="T2" fmla="*/ 0 w 1024"/>
                <a:gd name="T3" fmla="*/ 0 h 394"/>
                <a:gd name="T4" fmla="*/ 341 w 1024"/>
                <a:gd name="T5" fmla="*/ 394 h 394"/>
                <a:gd name="T6" fmla="*/ 1024 w 1024"/>
                <a:gd name="T7" fmla="*/ 394 h 394"/>
                <a:gd name="T8" fmla="*/ 682 w 1024"/>
                <a:gd name="T9" fmla="*/ 0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4" h="394">
                  <a:moveTo>
                    <a:pt x="682" y="0"/>
                  </a:moveTo>
                  <a:lnTo>
                    <a:pt x="0" y="0"/>
                  </a:lnTo>
                  <a:lnTo>
                    <a:pt x="341" y="394"/>
                  </a:lnTo>
                  <a:lnTo>
                    <a:pt x="1024" y="394"/>
                  </a:lnTo>
                  <a:lnTo>
                    <a:pt x="682" y="0"/>
                  </a:lnTo>
                  <a:close/>
                </a:path>
              </a:pathLst>
            </a:custGeom>
            <a:solidFill>
              <a:srgbClr val="B0B0B9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8">
              <a:extLst>
                <a:ext uri="{FF2B5EF4-FFF2-40B4-BE49-F238E27FC236}">
                  <a16:creationId xmlns:a16="http://schemas.microsoft.com/office/drawing/2014/main" id="{9BBC3644-E581-724C-BD77-9F4E33200EEC}"/>
                </a:ext>
              </a:extLst>
            </p:cNvPr>
            <p:cNvSpPr>
              <a:spLocks/>
            </p:cNvSpPr>
            <p:nvPr/>
          </p:nvSpPr>
          <p:spPr bwMode="auto">
            <a:xfrm>
              <a:off x="7034080" y="3429000"/>
              <a:ext cx="538171" cy="483256"/>
            </a:xfrm>
            <a:custGeom>
              <a:avLst/>
              <a:gdLst>
                <a:gd name="T0" fmla="*/ 341 w 341"/>
                <a:gd name="T1" fmla="*/ 395 h 463"/>
                <a:gd name="T2" fmla="*/ 0 w 341"/>
                <a:gd name="T3" fmla="*/ 0 h 463"/>
                <a:gd name="T4" fmla="*/ 0 w 341"/>
                <a:gd name="T5" fmla="*/ 70 h 463"/>
                <a:gd name="T6" fmla="*/ 341 w 341"/>
                <a:gd name="T7" fmla="*/ 463 h 463"/>
                <a:gd name="T8" fmla="*/ 341 w 341"/>
                <a:gd name="T9" fmla="*/ 395 h 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1" h="463">
                  <a:moveTo>
                    <a:pt x="341" y="395"/>
                  </a:moveTo>
                  <a:lnTo>
                    <a:pt x="0" y="0"/>
                  </a:lnTo>
                  <a:lnTo>
                    <a:pt x="0" y="70"/>
                  </a:lnTo>
                  <a:lnTo>
                    <a:pt x="341" y="463"/>
                  </a:lnTo>
                  <a:lnTo>
                    <a:pt x="341" y="395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24">
              <a:extLst>
                <a:ext uri="{FF2B5EF4-FFF2-40B4-BE49-F238E27FC236}">
                  <a16:creationId xmlns:a16="http://schemas.microsoft.com/office/drawing/2014/main" id="{380C9106-1005-3D40-AAB7-68DC6FBEAF48}"/>
                </a:ext>
              </a:extLst>
            </p:cNvPr>
            <p:cNvSpPr>
              <a:spLocks/>
            </p:cNvSpPr>
            <p:nvPr/>
          </p:nvSpPr>
          <p:spPr bwMode="auto">
            <a:xfrm>
              <a:off x="7569845" y="3777710"/>
              <a:ext cx="732291" cy="218144"/>
            </a:xfrm>
            <a:custGeom>
              <a:avLst/>
              <a:gdLst>
                <a:gd name="T0" fmla="*/ 0 w 464"/>
                <a:gd name="T1" fmla="*/ 70 h 209"/>
                <a:gd name="T2" fmla="*/ 331 w 464"/>
                <a:gd name="T3" fmla="*/ 70 h 209"/>
                <a:gd name="T4" fmla="*/ 331 w 464"/>
                <a:gd name="T5" fmla="*/ 0 h 209"/>
                <a:gd name="T6" fmla="*/ 464 w 464"/>
                <a:gd name="T7" fmla="*/ 105 h 209"/>
                <a:gd name="T8" fmla="*/ 331 w 464"/>
                <a:gd name="T9" fmla="*/ 209 h 209"/>
                <a:gd name="T10" fmla="*/ 331 w 464"/>
                <a:gd name="T11" fmla="*/ 138 h 209"/>
                <a:gd name="T12" fmla="*/ 0 w 464"/>
                <a:gd name="T13" fmla="*/ 138 h 209"/>
                <a:gd name="T14" fmla="*/ 0 w 464"/>
                <a:gd name="T15" fmla="*/ 70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64" h="209">
                  <a:moveTo>
                    <a:pt x="0" y="70"/>
                  </a:moveTo>
                  <a:lnTo>
                    <a:pt x="331" y="70"/>
                  </a:lnTo>
                  <a:lnTo>
                    <a:pt x="331" y="0"/>
                  </a:lnTo>
                  <a:lnTo>
                    <a:pt x="464" y="105"/>
                  </a:lnTo>
                  <a:lnTo>
                    <a:pt x="331" y="209"/>
                  </a:lnTo>
                  <a:lnTo>
                    <a:pt x="331" y="138"/>
                  </a:lnTo>
                  <a:lnTo>
                    <a:pt x="0" y="138"/>
                  </a:lnTo>
                  <a:lnTo>
                    <a:pt x="0" y="70"/>
                  </a:ln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4446FC0A-CDDE-F54D-8605-23F3AEB8D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7031674" y="3530454"/>
              <a:ext cx="537505" cy="1484374"/>
            </a:xfrm>
            <a:custGeom>
              <a:avLst/>
              <a:gdLst>
                <a:gd name="connsiteX0" fmla="*/ 0 w 364907"/>
                <a:gd name="connsiteY0" fmla="*/ 0 h 1244671"/>
                <a:gd name="connsiteX1" fmla="*/ 364907 w 364907"/>
                <a:gd name="connsiteY1" fmla="*/ 411238 h 1244671"/>
                <a:gd name="connsiteX2" fmla="*/ 364907 w 364907"/>
                <a:gd name="connsiteY2" fmla="*/ 826128 h 1244671"/>
                <a:gd name="connsiteX3" fmla="*/ 364907 w 364907"/>
                <a:gd name="connsiteY3" fmla="*/ 829781 h 1244671"/>
                <a:gd name="connsiteX4" fmla="*/ 364907 w 364907"/>
                <a:gd name="connsiteY4" fmla="*/ 1244671 h 1244671"/>
                <a:gd name="connsiteX5" fmla="*/ 0 w 364907"/>
                <a:gd name="connsiteY5" fmla="*/ 832390 h 1244671"/>
                <a:gd name="connsiteX6" fmla="*/ 0 w 364907"/>
                <a:gd name="connsiteY6" fmla="*/ 417500 h 1244671"/>
                <a:gd name="connsiteX7" fmla="*/ 0 w 364907"/>
                <a:gd name="connsiteY7" fmla="*/ 414890 h 1244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4907" h="1244671">
                  <a:moveTo>
                    <a:pt x="0" y="0"/>
                  </a:moveTo>
                  <a:lnTo>
                    <a:pt x="364907" y="411238"/>
                  </a:lnTo>
                  <a:lnTo>
                    <a:pt x="364907" y="826128"/>
                  </a:lnTo>
                  <a:lnTo>
                    <a:pt x="364907" y="829781"/>
                  </a:lnTo>
                  <a:lnTo>
                    <a:pt x="364907" y="1244671"/>
                  </a:lnTo>
                  <a:lnTo>
                    <a:pt x="0" y="832390"/>
                  </a:lnTo>
                  <a:lnTo>
                    <a:pt x="0" y="417500"/>
                  </a:lnTo>
                  <a:lnTo>
                    <a:pt x="0" y="414890"/>
                  </a:lnTo>
                  <a:close/>
                </a:path>
              </a:pathLst>
            </a:custGeom>
            <a:solidFill>
              <a:srgbClr val="171720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BC1F339F-7499-AD4E-B0F3-3CDC99A03554}"/>
                </a:ext>
              </a:extLst>
            </p:cNvPr>
            <p:cNvSpPr>
              <a:spLocks/>
            </p:cNvSpPr>
            <p:nvPr/>
          </p:nvSpPr>
          <p:spPr bwMode="auto">
            <a:xfrm>
              <a:off x="7031674" y="4066786"/>
              <a:ext cx="552154" cy="1675315"/>
            </a:xfrm>
            <a:custGeom>
              <a:avLst/>
              <a:gdLst>
                <a:gd name="connsiteX0" fmla="*/ 0 w 364907"/>
                <a:gd name="connsiteY0" fmla="*/ 0 h 1244671"/>
                <a:gd name="connsiteX1" fmla="*/ 364907 w 364907"/>
                <a:gd name="connsiteY1" fmla="*/ 411238 h 1244671"/>
                <a:gd name="connsiteX2" fmla="*/ 364907 w 364907"/>
                <a:gd name="connsiteY2" fmla="*/ 826128 h 1244671"/>
                <a:gd name="connsiteX3" fmla="*/ 364907 w 364907"/>
                <a:gd name="connsiteY3" fmla="*/ 829781 h 1244671"/>
                <a:gd name="connsiteX4" fmla="*/ 364907 w 364907"/>
                <a:gd name="connsiteY4" fmla="*/ 1244671 h 1244671"/>
                <a:gd name="connsiteX5" fmla="*/ 0 w 364907"/>
                <a:gd name="connsiteY5" fmla="*/ 832390 h 1244671"/>
                <a:gd name="connsiteX6" fmla="*/ 0 w 364907"/>
                <a:gd name="connsiteY6" fmla="*/ 417500 h 1244671"/>
                <a:gd name="connsiteX7" fmla="*/ 0 w 364907"/>
                <a:gd name="connsiteY7" fmla="*/ 414890 h 1244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4907" h="1244671">
                  <a:moveTo>
                    <a:pt x="0" y="0"/>
                  </a:moveTo>
                  <a:lnTo>
                    <a:pt x="364907" y="411238"/>
                  </a:lnTo>
                  <a:lnTo>
                    <a:pt x="364907" y="826128"/>
                  </a:lnTo>
                  <a:lnTo>
                    <a:pt x="364907" y="829781"/>
                  </a:lnTo>
                  <a:lnTo>
                    <a:pt x="364907" y="1244671"/>
                  </a:lnTo>
                  <a:lnTo>
                    <a:pt x="0" y="832390"/>
                  </a:lnTo>
                  <a:lnTo>
                    <a:pt x="0" y="417500"/>
                  </a:lnTo>
                  <a:lnTo>
                    <a:pt x="0" y="414890"/>
                  </a:lnTo>
                  <a:close/>
                </a:path>
              </a:pathLst>
            </a:custGeom>
            <a:solidFill>
              <a:srgbClr val="171720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C48E3A3A-25C3-EB4A-9F34-F5B15377F5D6}"/>
                </a:ext>
              </a:extLst>
            </p:cNvPr>
            <p:cNvSpPr>
              <a:spLocks/>
            </p:cNvSpPr>
            <p:nvPr/>
          </p:nvSpPr>
          <p:spPr bwMode="auto">
            <a:xfrm>
              <a:off x="7031675" y="4709397"/>
              <a:ext cx="542048" cy="1373757"/>
            </a:xfrm>
            <a:custGeom>
              <a:avLst/>
              <a:gdLst>
                <a:gd name="connsiteX0" fmla="*/ 0 w 364907"/>
                <a:gd name="connsiteY0" fmla="*/ 0 h 1244671"/>
                <a:gd name="connsiteX1" fmla="*/ 364907 w 364907"/>
                <a:gd name="connsiteY1" fmla="*/ 411238 h 1244671"/>
                <a:gd name="connsiteX2" fmla="*/ 364907 w 364907"/>
                <a:gd name="connsiteY2" fmla="*/ 826128 h 1244671"/>
                <a:gd name="connsiteX3" fmla="*/ 364907 w 364907"/>
                <a:gd name="connsiteY3" fmla="*/ 829781 h 1244671"/>
                <a:gd name="connsiteX4" fmla="*/ 364907 w 364907"/>
                <a:gd name="connsiteY4" fmla="*/ 1244671 h 1244671"/>
                <a:gd name="connsiteX5" fmla="*/ 0 w 364907"/>
                <a:gd name="connsiteY5" fmla="*/ 832390 h 1244671"/>
                <a:gd name="connsiteX6" fmla="*/ 0 w 364907"/>
                <a:gd name="connsiteY6" fmla="*/ 417500 h 1244671"/>
                <a:gd name="connsiteX7" fmla="*/ 0 w 364907"/>
                <a:gd name="connsiteY7" fmla="*/ 414890 h 1244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4907" h="1244671">
                  <a:moveTo>
                    <a:pt x="0" y="0"/>
                  </a:moveTo>
                  <a:lnTo>
                    <a:pt x="364907" y="411238"/>
                  </a:lnTo>
                  <a:lnTo>
                    <a:pt x="364907" y="826128"/>
                  </a:lnTo>
                  <a:lnTo>
                    <a:pt x="364907" y="829781"/>
                  </a:lnTo>
                  <a:lnTo>
                    <a:pt x="364907" y="1244671"/>
                  </a:lnTo>
                  <a:lnTo>
                    <a:pt x="0" y="832390"/>
                  </a:lnTo>
                  <a:lnTo>
                    <a:pt x="0" y="417500"/>
                  </a:lnTo>
                  <a:lnTo>
                    <a:pt x="0" y="414890"/>
                  </a:lnTo>
                  <a:close/>
                </a:path>
              </a:pathLst>
            </a:custGeom>
            <a:solidFill>
              <a:srgbClr val="171720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13EA79A9-3783-2E42-8B4A-21E44F6DBD57}"/>
                </a:ext>
              </a:extLst>
            </p:cNvPr>
            <p:cNvSpPr txBox="1"/>
            <p:nvPr/>
          </p:nvSpPr>
          <p:spPr>
            <a:xfrm>
              <a:off x="7697377" y="4286084"/>
              <a:ext cx="7040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>
                  <a:ln w="0"/>
                  <a:solidFill>
                    <a:schemeClr val="accent6">
                      <a:lumMod val="90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100%</a:t>
              </a: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546A59AE-E34D-824A-A976-D3E8769F5AFA}"/>
              </a:ext>
            </a:extLst>
          </p:cNvPr>
          <p:cNvGrpSpPr/>
          <p:nvPr/>
        </p:nvGrpSpPr>
        <p:grpSpPr>
          <a:xfrm>
            <a:off x="2387736" y="4566437"/>
            <a:ext cx="1347228" cy="1243967"/>
            <a:chOff x="1045569" y="4750010"/>
            <a:chExt cx="1347228" cy="1243967"/>
          </a:xfrm>
        </p:grpSpPr>
        <p:sp>
          <p:nvSpPr>
            <p:cNvPr id="67" name="Arc 66">
              <a:extLst>
                <a:ext uri="{FF2B5EF4-FFF2-40B4-BE49-F238E27FC236}">
                  <a16:creationId xmlns:a16="http://schemas.microsoft.com/office/drawing/2014/main" id="{8ED17150-4A99-B34C-B57A-6FABD6927CB3}"/>
                </a:ext>
              </a:extLst>
            </p:cNvPr>
            <p:cNvSpPr/>
            <p:nvPr/>
          </p:nvSpPr>
          <p:spPr bwMode="auto">
            <a:xfrm rot="18980199">
              <a:off x="1393963" y="4979965"/>
              <a:ext cx="690672" cy="664054"/>
            </a:xfrm>
            <a:prstGeom prst="arc">
              <a:avLst/>
            </a:prstGeom>
            <a:ln w="6350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effectLst/>
                <a:latin typeface="Frutiger LT Com 55 Roman" pitchFamily="34" charset="0"/>
              </a:endParaRPr>
            </a:p>
          </p:txBody>
        </p:sp>
        <p:sp>
          <p:nvSpPr>
            <p:cNvPr id="68" name="Arc 67">
              <a:extLst>
                <a:ext uri="{FF2B5EF4-FFF2-40B4-BE49-F238E27FC236}">
                  <a16:creationId xmlns:a16="http://schemas.microsoft.com/office/drawing/2014/main" id="{24E44395-ED24-3243-827D-B9158D07CC65}"/>
                </a:ext>
              </a:extLst>
            </p:cNvPr>
            <p:cNvSpPr/>
            <p:nvPr/>
          </p:nvSpPr>
          <p:spPr bwMode="auto">
            <a:xfrm rot="18763652">
              <a:off x="1553410" y="5094224"/>
              <a:ext cx="398952" cy="417662"/>
            </a:xfrm>
            <a:prstGeom prst="arc">
              <a:avLst/>
            </a:prstGeom>
            <a:ln w="635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Frutiger LT Com 55 Roman" pitchFamily="34" charset="0"/>
              </a:endParaRPr>
            </a:p>
          </p:txBody>
        </p:sp>
        <p:sp>
          <p:nvSpPr>
            <p:cNvPr id="69" name="Arc 68">
              <a:extLst>
                <a:ext uri="{FF2B5EF4-FFF2-40B4-BE49-F238E27FC236}">
                  <a16:creationId xmlns:a16="http://schemas.microsoft.com/office/drawing/2014/main" id="{8D62A20E-76F2-1044-BB37-EAF7BD2DA3DA}"/>
                </a:ext>
              </a:extLst>
            </p:cNvPr>
            <p:cNvSpPr/>
            <p:nvPr/>
          </p:nvSpPr>
          <p:spPr bwMode="auto">
            <a:xfrm rot="19005492">
              <a:off x="1193702" y="4869018"/>
              <a:ext cx="1049615" cy="958369"/>
            </a:xfrm>
            <a:prstGeom prst="arc">
              <a:avLst/>
            </a:prstGeom>
            <a:ln w="6350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Frutiger LT Com 55 Roman" pitchFamily="34" charset="0"/>
              </a:endParaRP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FEFA5FB7-A158-B54A-A439-2DC7E8C26400}"/>
                </a:ext>
              </a:extLst>
            </p:cNvPr>
            <p:cNvSpPr/>
            <p:nvPr/>
          </p:nvSpPr>
          <p:spPr bwMode="auto">
            <a:xfrm>
              <a:off x="1710574" y="5205596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headEnd type="none" w="med" len="med"/>
              <a:tailEnd type="none" w="med" len="med"/>
            </a:ln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B704856F-116E-BD4F-8A97-0D5CD0A7AE3B}"/>
                </a:ext>
              </a:extLst>
            </p:cNvPr>
            <p:cNvSpPr txBox="1"/>
            <p:nvPr/>
          </p:nvSpPr>
          <p:spPr>
            <a:xfrm>
              <a:off x="1425752" y="5219908"/>
              <a:ext cx="6270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RFID</a:t>
              </a:r>
            </a:p>
          </p:txBody>
        </p:sp>
        <p:sp>
          <p:nvSpPr>
            <p:cNvPr id="73" name="Arc 72">
              <a:extLst>
                <a:ext uri="{FF2B5EF4-FFF2-40B4-BE49-F238E27FC236}">
                  <a16:creationId xmlns:a16="http://schemas.microsoft.com/office/drawing/2014/main" id="{C0B09107-4BBC-354A-BBB2-4D4FBF44CFB2}"/>
                </a:ext>
              </a:extLst>
            </p:cNvPr>
            <p:cNvSpPr/>
            <p:nvPr/>
          </p:nvSpPr>
          <p:spPr bwMode="auto">
            <a:xfrm rot="19005492">
              <a:off x="1045569" y="4750010"/>
              <a:ext cx="1347228" cy="1243967"/>
            </a:xfrm>
            <a:prstGeom prst="arc">
              <a:avLst/>
            </a:prstGeom>
            <a:ln w="6350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Frutiger LT Com 55 Roman" pitchFamily="34" charset="0"/>
              </a:endParaRPr>
            </a:p>
          </p:txBody>
        </p:sp>
      </p:grpSp>
      <p:sp>
        <p:nvSpPr>
          <p:cNvPr id="6" name="Right Brace 5">
            <a:extLst>
              <a:ext uri="{FF2B5EF4-FFF2-40B4-BE49-F238E27FC236}">
                <a16:creationId xmlns:a16="http://schemas.microsoft.com/office/drawing/2014/main" id="{818239DD-6814-FC40-BD06-E9CCA3A636FB}"/>
              </a:ext>
            </a:extLst>
          </p:cNvPr>
          <p:cNvSpPr/>
          <p:nvPr/>
        </p:nvSpPr>
        <p:spPr bwMode="auto">
          <a:xfrm rot="5400000">
            <a:off x="5222903" y="3867599"/>
            <a:ext cx="323333" cy="3184931"/>
          </a:xfrm>
          <a:prstGeom prst="rightBrace">
            <a:avLst/>
          </a:prstGeom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Frutiger LT Com 55 Roman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30A3DE-545E-7F46-8B94-D4E585073B86}"/>
              </a:ext>
            </a:extLst>
          </p:cNvPr>
          <p:cNvSpPr txBox="1"/>
          <p:nvPr/>
        </p:nvSpPr>
        <p:spPr>
          <a:xfrm>
            <a:off x="4067944" y="5579948"/>
            <a:ext cx="2470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MAC-Layer Optimization</a:t>
            </a:r>
            <a:endParaRPr lang="en-US">
              <a:solidFill>
                <a:srgbClr val="C00000"/>
              </a:solidFill>
              <a:latin typeface="+mj-lt"/>
            </a:endParaRP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02E7E343-0B6A-A642-ACE7-BFB8F47702C1}"/>
              </a:ext>
            </a:extLst>
          </p:cNvPr>
          <p:cNvGrpSpPr/>
          <p:nvPr/>
        </p:nvGrpSpPr>
        <p:grpSpPr>
          <a:xfrm>
            <a:off x="7125029" y="2660865"/>
            <a:ext cx="1347228" cy="1243967"/>
            <a:chOff x="7098291" y="1988682"/>
            <a:chExt cx="1347228" cy="1243967"/>
          </a:xfrm>
        </p:grpSpPr>
        <p:sp>
          <p:nvSpPr>
            <p:cNvPr id="46" name="Arc 45">
              <a:extLst>
                <a:ext uri="{FF2B5EF4-FFF2-40B4-BE49-F238E27FC236}">
                  <a16:creationId xmlns:a16="http://schemas.microsoft.com/office/drawing/2014/main" id="{F0B133BD-15E2-9A43-8C72-E683E419E0B1}"/>
                </a:ext>
              </a:extLst>
            </p:cNvPr>
            <p:cNvSpPr/>
            <p:nvPr/>
          </p:nvSpPr>
          <p:spPr bwMode="auto">
            <a:xfrm rot="18980199">
              <a:off x="7446685" y="2218637"/>
              <a:ext cx="690672" cy="664054"/>
            </a:xfrm>
            <a:prstGeom prst="arc">
              <a:avLst/>
            </a:prstGeom>
            <a:ln w="635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effectLst/>
                <a:latin typeface="Frutiger LT Com 55 Roman" pitchFamily="34" charset="0"/>
              </a:endParaRPr>
            </a:p>
          </p:txBody>
        </p:sp>
        <p:sp>
          <p:nvSpPr>
            <p:cNvPr id="47" name="Arc 46">
              <a:extLst>
                <a:ext uri="{FF2B5EF4-FFF2-40B4-BE49-F238E27FC236}">
                  <a16:creationId xmlns:a16="http://schemas.microsoft.com/office/drawing/2014/main" id="{AFAE2264-13B6-5548-A9E4-4B05506E4952}"/>
                </a:ext>
              </a:extLst>
            </p:cNvPr>
            <p:cNvSpPr/>
            <p:nvPr/>
          </p:nvSpPr>
          <p:spPr bwMode="auto">
            <a:xfrm rot="18763652">
              <a:off x="7606132" y="2332896"/>
              <a:ext cx="398952" cy="417662"/>
            </a:xfrm>
            <a:prstGeom prst="arc">
              <a:avLst/>
            </a:prstGeom>
            <a:ln w="635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Frutiger LT Com 55 Roman" pitchFamily="34" charset="0"/>
              </a:endParaRPr>
            </a:p>
          </p:txBody>
        </p:sp>
        <p:sp>
          <p:nvSpPr>
            <p:cNvPr id="48" name="Arc 47">
              <a:extLst>
                <a:ext uri="{FF2B5EF4-FFF2-40B4-BE49-F238E27FC236}">
                  <a16:creationId xmlns:a16="http://schemas.microsoft.com/office/drawing/2014/main" id="{27E4AFE7-A02B-8449-AFDF-B54B799E44E3}"/>
                </a:ext>
              </a:extLst>
            </p:cNvPr>
            <p:cNvSpPr/>
            <p:nvPr/>
          </p:nvSpPr>
          <p:spPr bwMode="auto">
            <a:xfrm rot="19005492">
              <a:off x="7246424" y="2107690"/>
              <a:ext cx="1049615" cy="958369"/>
            </a:xfrm>
            <a:prstGeom prst="arc">
              <a:avLst/>
            </a:prstGeom>
            <a:ln w="635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effectLst/>
                <a:latin typeface="Frutiger LT Com 55 Roman" pitchFamily="34" charset="0"/>
              </a:endParaRP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2A01C8FC-55E6-534C-9718-6CBB618C113A}"/>
                </a:ext>
              </a:extLst>
            </p:cNvPr>
            <p:cNvSpPr/>
            <p:nvPr/>
          </p:nvSpPr>
          <p:spPr bwMode="auto">
            <a:xfrm>
              <a:off x="7763296" y="2444268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headEnd type="none" w="med" len="med"/>
              <a:tailEnd type="none" w="med" len="med"/>
            </a:ln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3C146086-AEEA-7B4F-A43C-362E56E24FF1}"/>
                </a:ext>
              </a:extLst>
            </p:cNvPr>
            <p:cNvSpPr txBox="1"/>
            <p:nvPr/>
          </p:nvSpPr>
          <p:spPr>
            <a:xfrm>
              <a:off x="7478474" y="2458580"/>
              <a:ext cx="6270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RFID</a:t>
              </a:r>
            </a:p>
          </p:txBody>
        </p:sp>
        <p:sp>
          <p:nvSpPr>
            <p:cNvPr id="59" name="Arc 58">
              <a:extLst>
                <a:ext uri="{FF2B5EF4-FFF2-40B4-BE49-F238E27FC236}">
                  <a16:creationId xmlns:a16="http://schemas.microsoft.com/office/drawing/2014/main" id="{D4554C18-E73C-B945-A5A9-DF0019CCB9FA}"/>
                </a:ext>
              </a:extLst>
            </p:cNvPr>
            <p:cNvSpPr/>
            <p:nvPr/>
          </p:nvSpPr>
          <p:spPr bwMode="auto">
            <a:xfrm rot="19005492">
              <a:off x="7098291" y="1988682"/>
              <a:ext cx="1347228" cy="1243967"/>
            </a:xfrm>
            <a:prstGeom prst="arc">
              <a:avLst/>
            </a:prstGeom>
            <a:ln w="635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effectLst/>
                <a:latin typeface="Frutiger LT Com 55 Roman" pitchFamily="34" charset="0"/>
              </a:endParaRPr>
            </a:p>
          </p:txBody>
        </p:sp>
      </p:grpSp>
      <p:sp>
        <p:nvSpPr>
          <p:cNvPr id="74" name="Rectangle 73">
            <a:extLst>
              <a:ext uri="{FF2B5EF4-FFF2-40B4-BE49-F238E27FC236}">
                <a16:creationId xmlns:a16="http://schemas.microsoft.com/office/drawing/2014/main" id="{25BE17AE-B67E-5F4E-AF66-02E632CADAB8}"/>
              </a:ext>
            </a:extLst>
          </p:cNvPr>
          <p:cNvSpPr/>
          <p:nvPr/>
        </p:nvSpPr>
        <p:spPr>
          <a:xfrm>
            <a:off x="466723" y="1221312"/>
            <a:ext cx="1584997" cy="457200"/>
          </a:xfrm>
          <a:prstGeom prst="rect">
            <a:avLst/>
          </a:prstGeom>
          <a:solidFill>
            <a:srgbClr val="F3591F"/>
          </a:solidFill>
          <a:ln>
            <a:noFill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/>
          <a:lstStyle/>
          <a:p>
            <a:pPr algn="ctr"/>
            <a:r>
              <a: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ontAwesome" pitchFamily="2" charset="0"/>
              </a:rPr>
              <a:t>PHY-Layer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AA9E969E-0FCB-8943-8483-36A36C884065}"/>
              </a:ext>
            </a:extLst>
          </p:cNvPr>
          <p:cNvSpPr txBox="1"/>
          <p:nvPr/>
        </p:nvSpPr>
        <p:spPr>
          <a:xfrm>
            <a:off x="2283236" y="1106160"/>
            <a:ext cx="250478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>
                <a:latin typeface="Calibri" panose="020F0502020204030204" pitchFamily="34" charset="0"/>
                <a:cs typeface="Calibri" panose="020F0502020204030204" pitchFamily="34" charset="0"/>
              </a:rPr>
              <a:t>Time Aware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>
                <a:latin typeface="Calibri" panose="020F0502020204030204" pitchFamily="34" charset="0"/>
                <a:cs typeface="Calibri" panose="020F0502020204030204" pitchFamily="34" charset="0"/>
              </a:rPr>
              <a:t>Collision Recovery Aware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>
                <a:latin typeface="Calibri" panose="020F0502020204030204" pitchFamily="34" charset="0"/>
                <a:cs typeface="Calibri" panose="020F0502020204030204" pitchFamily="34" charset="0"/>
              </a:rPr>
              <a:t>No MAC-Layer Optimization</a:t>
            </a:r>
          </a:p>
        </p:txBody>
      </p:sp>
      <p:sp>
        <p:nvSpPr>
          <p:cNvPr id="76" name="Left Brace 75">
            <a:extLst>
              <a:ext uri="{FF2B5EF4-FFF2-40B4-BE49-F238E27FC236}">
                <a16:creationId xmlns:a16="http://schemas.microsoft.com/office/drawing/2014/main" id="{3FC848EC-FCA0-A54A-8AFF-D7BCCBE498F8}"/>
              </a:ext>
            </a:extLst>
          </p:cNvPr>
          <p:cNvSpPr/>
          <p:nvPr/>
        </p:nvSpPr>
        <p:spPr bwMode="auto">
          <a:xfrm>
            <a:off x="2132706" y="1124744"/>
            <a:ext cx="357859" cy="674385"/>
          </a:xfrm>
          <a:prstGeom prst="leftBrace">
            <a:avLst/>
          </a:prstGeom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Frutiger LT Com 55 Roman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4034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3" grpId="0" animBg="1"/>
      <p:bldP spid="44" grpId="0" animBg="1"/>
      <p:bldP spid="6" grpId="0" animBg="1"/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de-DE"/>
            </a:br>
            <a:r>
              <a:rPr lang="de-DE"/>
              <a:t>Agenda</a:t>
            </a:r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4ACDCDA-98E8-5349-AE37-0E5BA4858195}" type="datetime3">
              <a:rPr lang="de-DE" smtClean="0"/>
              <a:t>23/01/2019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Hazem Elsaid Ibrahim | PhD Dissertation</a:t>
            </a:r>
          </a:p>
        </p:txBody>
      </p:sp>
      <p:pic>
        <p:nvPicPr>
          <p:cNvPr id="7" name="Picture Placeholder 10">
            <a:extLst>
              <a:ext uri="{FF2B5EF4-FFF2-40B4-BE49-F238E27FC236}">
                <a16:creationId xmlns:a16="http://schemas.microsoft.com/office/drawing/2014/main" id="{5EA96A08-6EA1-D744-9466-259ED07122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 bwMode="auto">
          <a:xfrm>
            <a:off x="7524750" y="362298"/>
            <a:ext cx="1149350" cy="906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Placeholder 4">
            <a:extLst>
              <a:ext uri="{FF2B5EF4-FFF2-40B4-BE49-F238E27FC236}">
                <a16:creationId xmlns:a16="http://schemas.microsoft.com/office/drawing/2014/main" id="{5E69F2BA-A9E4-7048-AB3B-8A6D00A23374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>
          <a:xfrm>
            <a:off x="5940152" y="6237312"/>
            <a:ext cx="1330007" cy="564151"/>
          </a:xfrm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D0270B8D-3896-5340-BC5C-203BF21C3295}"/>
              </a:ext>
            </a:extLst>
          </p:cNvPr>
          <p:cNvGrpSpPr/>
          <p:nvPr/>
        </p:nvGrpSpPr>
        <p:grpSpPr>
          <a:xfrm>
            <a:off x="467544" y="4110170"/>
            <a:ext cx="8062540" cy="1024777"/>
            <a:chOff x="467544" y="4110170"/>
            <a:chExt cx="8062540" cy="1024777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356BF0E-EF92-984A-A363-362C11F20DF1}"/>
                </a:ext>
              </a:extLst>
            </p:cNvPr>
            <p:cNvSpPr/>
            <p:nvPr/>
          </p:nvSpPr>
          <p:spPr>
            <a:xfrm>
              <a:off x="605068" y="4238822"/>
              <a:ext cx="7925016" cy="896125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F663F617-4210-0144-A518-AAF370789022}"/>
                </a:ext>
              </a:extLst>
            </p:cNvPr>
            <p:cNvGrpSpPr/>
            <p:nvPr/>
          </p:nvGrpSpPr>
          <p:grpSpPr>
            <a:xfrm>
              <a:off x="467544" y="4149080"/>
              <a:ext cx="7941938" cy="896129"/>
              <a:chOff x="3925455" y="1383985"/>
              <a:chExt cx="6400799" cy="969822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EBA1CB40-2750-5646-9A74-62723A34DD6C}"/>
                  </a:ext>
                </a:extLst>
              </p:cNvPr>
              <p:cNvSpPr/>
              <p:nvPr/>
            </p:nvSpPr>
            <p:spPr>
              <a:xfrm>
                <a:off x="4895271" y="1383989"/>
                <a:ext cx="5430983" cy="96981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83186355-8561-0D48-8357-2744480C51A1}"/>
                  </a:ext>
                </a:extLst>
              </p:cNvPr>
              <p:cNvGrpSpPr/>
              <p:nvPr/>
            </p:nvGrpSpPr>
            <p:grpSpPr>
              <a:xfrm>
                <a:off x="3925455" y="1383985"/>
                <a:ext cx="1178646" cy="969818"/>
                <a:chOff x="3925455" y="1383985"/>
                <a:chExt cx="1178646" cy="969818"/>
              </a:xfrm>
            </p:grpSpPr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0E749B96-4072-314E-9CF8-420437E46A6F}"/>
                    </a:ext>
                  </a:extLst>
                </p:cNvPr>
                <p:cNvSpPr/>
                <p:nvPr/>
              </p:nvSpPr>
              <p:spPr>
                <a:xfrm>
                  <a:off x="3925455" y="1383985"/>
                  <a:ext cx="969818" cy="969818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4400" b="1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03</a:t>
                  </a:r>
                </a:p>
              </p:txBody>
            </p:sp>
            <p:sp>
              <p:nvSpPr>
                <p:cNvPr id="28" name="Isosceles Triangle 17">
                  <a:extLst>
                    <a:ext uri="{FF2B5EF4-FFF2-40B4-BE49-F238E27FC236}">
                      <a16:creationId xmlns:a16="http://schemas.microsoft.com/office/drawing/2014/main" id="{EF2B09E6-C221-3148-8F03-A892B2252E6C}"/>
                    </a:ext>
                  </a:extLst>
                </p:cNvPr>
                <p:cNvSpPr/>
                <p:nvPr/>
              </p:nvSpPr>
              <p:spPr>
                <a:xfrm rot="5400000">
                  <a:off x="4803124" y="1537059"/>
                  <a:ext cx="323272" cy="278683"/>
                </a:xfrm>
                <a:prstGeom prst="triangl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AEAC0F02-A866-9842-82CF-983F51280636}"/>
                </a:ext>
              </a:extLst>
            </p:cNvPr>
            <p:cNvSpPr txBox="1"/>
            <p:nvPr/>
          </p:nvSpPr>
          <p:spPr>
            <a:xfrm>
              <a:off x="2072801" y="4110170"/>
              <a:ext cx="4875461" cy="830999"/>
            </a:xfrm>
            <a:prstGeom prst="rect">
              <a:avLst/>
            </a:prstGeom>
            <a:noFill/>
          </p:spPr>
          <p:txBody>
            <a:bodyPr wrap="square" lIns="0" rtlCol="0" anchor="b">
              <a:spAutoFit/>
            </a:bodyPr>
            <a:lstStyle/>
            <a:p>
              <a:r>
                <a:rPr lang="en-US" sz="2200" b="1"/>
                <a:t>Improvements</a:t>
              </a:r>
              <a:r>
                <a:rPr lang="en-US" sz="2400" b="1"/>
                <a:t> of the </a:t>
              </a:r>
              <a:r>
                <a:rPr lang="en-US" sz="2400" b="1" err="1"/>
                <a:t>EPCglobal</a:t>
              </a:r>
              <a:r>
                <a:rPr lang="en-US" sz="2400" b="1"/>
                <a:t> C1 G2 standard</a:t>
              </a:r>
            </a:p>
          </p:txBody>
        </p:sp>
        <p:pic>
          <p:nvPicPr>
            <p:cNvPr id="46" name="Graphic 45" descr="Bar chart">
              <a:extLst>
                <a:ext uri="{FF2B5EF4-FFF2-40B4-BE49-F238E27FC236}">
                  <a16:creationId xmlns:a16="http://schemas.microsoft.com/office/drawing/2014/main" id="{3D35825C-C310-DA47-AEC7-7B23AB94323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238362" y="4199108"/>
              <a:ext cx="1134563" cy="844918"/>
            </a:xfrm>
            <a:prstGeom prst="rect">
              <a:avLst/>
            </a:prstGeom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855D01AD-76BC-0044-8D2F-FF5F79E8E8AE}"/>
              </a:ext>
            </a:extLst>
          </p:cNvPr>
          <p:cNvGrpSpPr/>
          <p:nvPr/>
        </p:nvGrpSpPr>
        <p:grpSpPr>
          <a:xfrm>
            <a:off x="467544" y="2769018"/>
            <a:ext cx="8062540" cy="1251339"/>
            <a:chOff x="467544" y="2769018"/>
            <a:chExt cx="8062540" cy="1251339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8E40898-4483-1D4F-8668-1B2128E65530}"/>
                </a:ext>
              </a:extLst>
            </p:cNvPr>
            <p:cNvSpPr/>
            <p:nvPr/>
          </p:nvSpPr>
          <p:spPr>
            <a:xfrm>
              <a:off x="605068" y="2922136"/>
              <a:ext cx="7925016" cy="1098221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24C98346-122D-0E45-9497-C3D1AB0A3291}"/>
                </a:ext>
              </a:extLst>
            </p:cNvPr>
            <p:cNvGrpSpPr/>
            <p:nvPr/>
          </p:nvGrpSpPr>
          <p:grpSpPr>
            <a:xfrm>
              <a:off x="467544" y="2832467"/>
              <a:ext cx="7941938" cy="1098221"/>
              <a:chOff x="3925455" y="1191491"/>
              <a:chExt cx="6400799" cy="1188533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3A3D8FCF-73DA-6845-801F-A9F3AA877859}"/>
                  </a:ext>
                </a:extLst>
              </p:cNvPr>
              <p:cNvSpPr/>
              <p:nvPr/>
            </p:nvSpPr>
            <p:spPr>
              <a:xfrm>
                <a:off x="4895271" y="1191491"/>
                <a:ext cx="5430983" cy="107858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EEED2E91-7B76-7C49-A210-02FF3E78C2FA}"/>
                  </a:ext>
                </a:extLst>
              </p:cNvPr>
              <p:cNvGrpSpPr/>
              <p:nvPr/>
            </p:nvGrpSpPr>
            <p:grpSpPr>
              <a:xfrm>
                <a:off x="3925455" y="1191491"/>
                <a:ext cx="1178646" cy="1188533"/>
                <a:chOff x="3925455" y="1191491"/>
                <a:chExt cx="1178646" cy="1188533"/>
              </a:xfrm>
            </p:grpSpPr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A9BFE1CC-96E0-CC42-813D-6EE290C7C4A6}"/>
                    </a:ext>
                  </a:extLst>
                </p:cNvPr>
                <p:cNvSpPr/>
                <p:nvPr/>
              </p:nvSpPr>
              <p:spPr>
                <a:xfrm>
                  <a:off x="3925455" y="1191491"/>
                  <a:ext cx="969818" cy="1188533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4400" b="1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02</a:t>
                  </a:r>
                </a:p>
              </p:txBody>
            </p:sp>
            <p:sp>
              <p:nvSpPr>
                <p:cNvPr id="23" name="Isosceles Triangle 12">
                  <a:extLst>
                    <a:ext uri="{FF2B5EF4-FFF2-40B4-BE49-F238E27FC236}">
                      <a16:creationId xmlns:a16="http://schemas.microsoft.com/office/drawing/2014/main" id="{8D99CE93-F548-DA43-A364-64A296E0EC35}"/>
                    </a:ext>
                  </a:extLst>
                </p:cNvPr>
                <p:cNvSpPr/>
                <p:nvPr/>
              </p:nvSpPr>
              <p:spPr>
                <a:xfrm rot="5400000">
                  <a:off x="4803124" y="1537059"/>
                  <a:ext cx="323272" cy="278683"/>
                </a:xfrm>
                <a:prstGeom prst="triangl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04F89BDF-604B-5A4B-9891-EA686B9EC075}"/>
                </a:ext>
              </a:extLst>
            </p:cNvPr>
            <p:cNvGrpSpPr/>
            <p:nvPr/>
          </p:nvGrpSpPr>
          <p:grpSpPr>
            <a:xfrm>
              <a:off x="2072803" y="2769018"/>
              <a:ext cx="5144521" cy="956725"/>
              <a:chOff x="4481982" y="1061484"/>
              <a:chExt cx="4146223" cy="1035401"/>
            </a:xfrm>
          </p:grpSpPr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45D1F76-DA28-B54A-B521-5B5E894551E3}"/>
                  </a:ext>
                </a:extLst>
              </p:cNvPr>
              <p:cNvSpPr txBox="1"/>
              <p:nvPr/>
            </p:nvSpPr>
            <p:spPr>
              <a:xfrm>
                <a:off x="4481982" y="1061484"/>
                <a:ext cx="2937088" cy="466321"/>
              </a:xfrm>
              <a:prstGeom prst="rect">
                <a:avLst/>
              </a:prstGeom>
              <a:noFill/>
            </p:spPr>
            <p:txBody>
              <a:bodyPr wrap="square" lIns="0" rtlCol="0" anchor="b">
                <a:spAutoFit/>
              </a:bodyPr>
              <a:lstStyle/>
              <a:p>
                <a:r>
                  <a:rPr lang="en-US" sz="2200" b="1"/>
                  <a:t>Optimization Parameters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CE977B18-7B44-9941-859C-0C1C26A2BF7A}"/>
                  </a:ext>
                </a:extLst>
              </p:cNvPr>
              <p:cNvSpPr txBox="1"/>
              <p:nvPr/>
            </p:nvSpPr>
            <p:spPr>
              <a:xfrm>
                <a:off x="4481982" y="1464021"/>
                <a:ext cx="4146223" cy="632864"/>
              </a:xfrm>
              <a:prstGeom prst="rect">
                <a:avLst/>
              </a:prstGeom>
              <a:noFill/>
            </p:spPr>
            <p:txBody>
              <a:bodyPr wrap="square" lIns="0" rIns="0" rtlCol="0" anchor="t">
                <a:spAutoFit/>
              </a:bodyPr>
              <a:lstStyle/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en-US" sz="1600" b="1">
                    <a:solidFill>
                      <a:srgbClr val="C00000"/>
                    </a:solidFill>
                  </a:rPr>
                  <a:t>Tags Population Estimation</a:t>
                </a:r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en-US" sz="1600" b="1"/>
                  <a:t>Frame Length Optimization</a:t>
                </a:r>
              </a:p>
            </p:txBody>
          </p:sp>
        </p:grpSp>
        <p:pic>
          <p:nvPicPr>
            <p:cNvPr id="47" name="Graphic 46" descr="Bullseye">
              <a:extLst>
                <a:ext uri="{FF2B5EF4-FFF2-40B4-BE49-F238E27FC236}">
                  <a16:creationId xmlns:a16="http://schemas.microsoft.com/office/drawing/2014/main" id="{88BFECFB-FC86-7544-9D4F-33249A207B3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274919" y="2882462"/>
              <a:ext cx="1134563" cy="844918"/>
            </a:xfrm>
            <a:prstGeom prst="rect">
              <a:avLst/>
            </a:prstGeom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AD6D5112-8486-5749-B395-128C465C5D57}"/>
              </a:ext>
            </a:extLst>
          </p:cNvPr>
          <p:cNvGrpSpPr/>
          <p:nvPr/>
        </p:nvGrpSpPr>
        <p:grpSpPr>
          <a:xfrm>
            <a:off x="467544" y="1693721"/>
            <a:ext cx="8062540" cy="985723"/>
            <a:chOff x="467544" y="1693721"/>
            <a:chExt cx="8062540" cy="985723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F3E9B36-2E35-7547-BC74-ABE7ABD2C5B4}"/>
                </a:ext>
              </a:extLst>
            </p:cNvPr>
            <p:cNvSpPr/>
            <p:nvPr/>
          </p:nvSpPr>
          <p:spPr>
            <a:xfrm>
              <a:off x="605068" y="1783319"/>
              <a:ext cx="7925016" cy="896125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D374C3D1-C722-8F46-B8E5-294BCB8D48D1}"/>
                </a:ext>
              </a:extLst>
            </p:cNvPr>
            <p:cNvGrpSpPr/>
            <p:nvPr/>
          </p:nvGrpSpPr>
          <p:grpSpPr>
            <a:xfrm>
              <a:off x="467544" y="1693721"/>
              <a:ext cx="7941938" cy="896125"/>
              <a:chOff x="3925455" y="1191491"/>
              <a:chExt cx="6400799" cy="969818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4003F501-0020-1D40-98E5-BE0430DEE2B4}"/>
                  </a:ext>
                </a:extLst>
              </p:cNvPr>
              <p:cNvSpPr/>
              <p:nvPr/>
            </p:nvSpPr>
            <p:spPr>
              <a:xfrm>
                <a:off x="4895271" y="1191491"/>
                <a:ext cx="5430983" cy="96981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E36FC9E3-2B35-404D-B9F3-A4E311454C71}"/>
                  </a:ext>
                </a:extLst>
              </p:cNvPr>
              <p:cNvGrpSpPr/>
              <p:nvPr/>
            </p:nvGrpSpPr>
            <p:grpSpPr>
              <a:xfrm>
                <a:off x="3925455" y="1191491"/>
                <a:ext cx="1178646" cy="969818"/>
                <a:chOff x="3925455" y="1191491"/>
                <a:chExt cx="1178646" cy="969818"/>
              </a:xfrm>
            </p:grpSpPr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1FA2A287-8B14-0F46-8C5B-AD89616DD9DA}"/>
                    </a:ext>
                  </a:extLst>
                </p:cNvPr>
                <p:cNvSpPr/>
                <p:nvPr/>
              </p:nvSpPr>
              <p:spPr>
                <a:xfrm>
                  <a:off x="3925455" y="1191491"/>
                  <a:ext cx="969818" cy="969818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4400" b="1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01</a:t>
                  </a:r>
                </a:p>
              </p:txBody>
            </p:sp>
            <p:sp>
              <p:nvSpPr>
                <p:cNvPr id="18" name="Isosceles Triangle 5">
                  <a:extLst>
                    <a:ext uri="{FF2B5EF4-FFF2-40B4-BE49-F238E27FC236}">
                      <a16:creationId xmlns:a16="http://schemas.microsoft.com/office/drawing/2014/main" id="{C8040270-DFD3-1140-90ED-139FE0B00E30}"/>
                    </a:ext>
                  </a:extLst>
                </p:cNvPr>
                <p:cNvSpPr/>
                <p:nvPr/>
              </p:nvSpPr>
              <p:spPr>
                <a:xfrm rot="5400000">
                  <a:off x="4803124" y="1537059"/>
                  <a:ext cx="323272" cy="278683"/>
                </a:xfrm>
                <a:prstGeom prst="triangl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7DECE8A-16BC-FA46-93F6-512915E5F708}"/>
                </a:ext>
              </a:extLst>
            </p:cNvPr>
            <p:cNvSpPr txBox="1"/>
            <p:nvPr/>
          </p:nvSpPr>
          <p:spPr>
            <a:xfrm>
              <a:off x="2091775" y="1875602"/>
              <a:ext cx="5144521" cy="430887"/>
            </a:xfrm>
            <a:prstGeom prst="rect">
              <a:avLst/>
            </a:prstGeom>
            <a:noFill/>
          </p:spPr>
          <p:txBody>
            <a:bodyPr wrap="square" lIns="0" rtlCol="0" anchor="b">
              <a:spAutoFit/>
            </a:bodyPr>
            <a:lstStyle/>
            <a:p>
              <a:r>
                <a:rPr lang="en-US" sz="2200" b="1"/>
                <a:t>RFID Reading Process</a:t>
              </a: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3F6E3F9-AE0A-2A40-BF11-37A9D93DF6A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20082" y="1750669"/>
              <a:ext cx="805614" cy="805614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20271F86-1F70-B547-96FC-22007D238ED9}"/>
              </a:ext>
            </a:extLst>
          </p:cNvPr>
          <p:cNvGrpSpPr/>
          <p:nvPr/>
        </p:nvGrpSpPr>
        <p:grpSpPr>
          <a:xfrm>
            <a:off x="467544" y="5157192"/>
            <a:ext cx="8062540" cy="938704"/>
            <a:chOff x="467544" y="5157192"/>
            <a:chExt cx="8062540" cy="938704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A15240B-2513-E94C-8AD4-473E230DB847}"/>
                </a:ext>
              </a:extLst>
            </p:cNvPr>
            <p:cNvSpPr/>
            <p:nvPr/>
          </p:nvSpPr>
          <p:spPr>
            <a:xfrm>
              <a:off x="605068" y="5319014"/>
              <a:ext cx="7925016" cy="776882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CD300D68-8ABC-334D-A316-13951BC79B60}"/>
                </a:ext>
              </a:extLst>
            </p:cNvPr>
            <p:cNvGrpSpPr/>
            <p:nvPr/>
          </p:nvGrpSpPr>
          <p:grpSpPr>
            <a:xfrm>
              <a:off x="467544" y="5229201"/>
              <a:ext cx="7941938" cy="776882"/>
              <a:chOff x="3925455" y="1320540"/>
              <a:chExt cx="6400799" cy="840769"/>
            </a:xfrm>
          </p:grpSpPr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D02B3D55-DF08-B44E-9105-57BFE2DA672A}"/>
                  </a:ext>
                </a:extLst>
              </p:cNvPr>
              <p:cNvSpPr/>
              <p:nvPr/>
            </p:nvSpPr>
            <p:spPr>
              <a:xfrm>
                <a:off x="4895271" y="1320540"/>
                <a:ext cx="5430983" cy="84076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B84EABD9-AEC1-5042-99C7-3A000C32A932}"/>
                  </a:ext>
                </a:extLst>
              </p:cNvPr>
              <p:cNvGrpSpPr/>
              <p:nvPr/>
            </p:nvGrpSpPr>
            <p:grpSpPr>
              <a:xfrm>
                <a:off x="3925455" y="1320540"/>
                <a:ext cx="1178646" cy="840769"/>
                <a:chOff x="3925455" y="1320540"/>
                <a:chExt cx="1178646" cy="840769"/>
              </a:xfrm>
            </p:grpSpPr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D938B840-106D-1646-8E3B-753CDB6C3946}"/>
                    </a:ext>
                  </a:extLst>
                </p:cNvPr>
                <p:cNvSpPr/>
                <p:nvPr/>
              </p:nvSpPr>
              <p:spPr>
                <a:xfrm>
                  <a:off x="3925455" y="1320540"/>
                  <a:ext cx="969818" cy="840769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4400" b="1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04</a:t>
                  </a:r>
                </a:p>
              </p:txBody>
            </p:sp>
            <p:sp>
              <p:nvSpPr>
                <p:cNvPr id="33" name="Isosceles Triangle 22">
                  <a:extLst>
                    <a:ext uri="{FF2B5EF4-FFF2-40B4-BE49-F238E27FC236}">
                      <a16:creationId xmlns:a16="http://schemas.microsoft.com/office/drawing/2014/main" id="{44BBF21F-862F-F347-86CF-79888D11F37B}"/>
                    </a:ext>
                  </a:extLst>
                </p:cNvPr>
                <p:cNvSpPr/>
                <p:nvPr/>
              </p:nvSpPr>
              <p:spPr>
                <a:xfrm rot="5400000">
                  <a:off x="4803124" y="1537059"/>
                  <a:ext cx="323272" cy="278683"/>
                </a:xfrm>
                <a:prstGeom prst="triangl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E12105D-B344-274A-AE8A-36436BAE7081}"/>
                </a:ext>
              </a:extLst>
            </p:cNvPr>
            <p:cNvSpPr txBox="1"/>
            <p:nvPr/>
          </p:nvSpPr>
          <p:spPr>
            <a:xfrm>
              <a:off x="2046035" y="5334414"/>
              <a:ext cx="4227389" cy="430887"/>
            </a:xfrm>
            <a:prstGeom prst="rect">
              <a:avLst/>
            </a:prstGeom>
            <a:noFill/>
          </p:spPr>
          <p:txBody>
            <a:bodyPr wrap="square" lIns="0" rtlCol="0" anchor="b">
              <a:spAutoFit/>
            </a:bodyPr>
            <a:lstStyle/>
            <a:p>
              <a:r>
                <a:rPr lang="en-US" sz="2200" b="1"/>
                <a:t>Conclusion and Future Work </a:t>
              </a:r>
            </a:p>
          </p:txBody>
        </p: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550941DB-D48D-624F-89DC-655C9DA2E72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20082" y="5157192"/>
              <a:ext cx="831923" cy="8247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26333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369332"/>
          </a:xfrm>
        </p:spPr>
        <p:txBody>
          <a:bodyPr/>
          <a:lstStyle/>
          <a:p>
            <a:pPr lvl="1"/>
            <a:r>
              <a:rPr lang="en-US"/>
              <a:t>Tags Population Estimation</a:t>
            </a:r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5A0D3CB2-E0E6-284D-B358-2D0FC1F909E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>
          <a:xfrm>
            <a:off x="7524750" y="100013"/>
            <a:ext cx="1149350" cy="906462"/>
          </a:xfrm>
        </p:spPr>
      </p:pic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6D6825A-82F5-3A4F-9E8F-D3A513A73C6B}" type="datetime3">
              <a:rPr lang="de-DE" smtClean="0"/>
              <a:t>23/01/2019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Hazem Elsaid Ibrahim | PhD Dissertation</a:t>
            </a:r>
          </a:p>
        </p:txBody>
      </p:sp>
      <p:pic>
        <p:nvPicPr>
          <p:cNvPr id="7" name="Picture Placeholder 4">
            <a:extLst>
              <a:ext uri="{FF2B5EF4-FFF2-40B4-BE49-F238E27FC236}">
                <a16:creationId xmlns:a16="http://schemas.microsoft.com/office/drawing/2014/main" id="{862FBCA6-8654-EB4E-B8B9-5343706E4A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 bwMode="auto">
          <a:xfrm>
            <a:off x="5940152" y="6237312"/>
            <a:ext cx="1330007" cy="56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Cloud Callout 3">
                <a:extLst>
                  <a:ext uri="{FF2B5EF4-FFF2-40B4-BE49-F238E27FC236}">
                    <a16:creationId xmlns:a16="http://schemas.microsoft.com/office/drawing/2014/main" id="{FA15FF31-50E1-ED4F-AC90-406CF85D70CC}"/>
                  </a:ext>
                </a:extLst>
              </p:cNvPr>
              <p:cNvSpPr/>
              <p:nvPr/>
            </p:nvSpPr>
            <p:spPr bwMode="auto">
              <a:xfrm>
                <a:off x="3635896" y="1124744"/>
                <a:ext cx="3744416" cy="2088232"/>
              </a:xfrm>
              <a:prstGeom prst="cloudCallout">
                <a:avLst/>
              </a:prstGeom>
              <a:noFill/>
              <a:ln w="19050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>
                  <a:spcAft>
                    <a:spcPct val="40000"/>
                  </a:spcAft>
                </a:pPr>
                <a:r>
                  <a:rPr lang="en-US" sz="2000" b="1">
                    <a:solidFill>
                      <a:srgbClr val="C00000"/>
                    </a:solidFill>
                    <a:latin typeface="+mj-lt"/>
                  </a:rPr>
                  <a:t>How many objects do I have?</a:t>
                </a:r>
              </a:p>
              <a:p>
                <a:pPr algn="ctr">
                  <a:spcAft>
                    <a:spcPct val="400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400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1400" b="1" i="1"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</m:acc>
                      <m:r>
                        <a:rPr lang="de-DE" sz="14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1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l-GR" sz="14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l-GR" sz="1400" b="1" i="1">
                              <a:latin typeface="Cambria Math" panose="02040503050406030204" pitchFamily="18" charset="0"/>
                            </a:rPr>
                            <m:t>𝝅</m:t>
                          </m:r>
                        </m:num>
                        <m:den>
                          <m:r>
                            <a:rPr lang="el-GR" sz="1400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  <m:r>
                        <a:rPr lang="de-DE" sz="1400" b="1" i="1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limLoc m:val="undOvr"/>
                          <m:ctrlPr>
                            <a:rPr lang="de-DE" sz="14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de-DE" sz="1400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de-DE" sz="1400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  <m:sup>
                          <m:r>
                            <a:rPr lang="de-DE" sz="1400" b="1" i="1">
                              <a:latin typeface="Cambria Math" panose="02040503050406030204" pitchFamily="18" charset="0"/>
                            </a:rPr>
                            <m:t>𝟒</m:t>
                          </m:r>
                        </m:sup>
                        <m:e>
                          <m:sSup>
                            <m:sSupPr>
                              <m:ctrlPr>
                                <a:rPr lang="de-DE" sz="14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400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p>
                              <m:r>
                                <a:rPr lang="de-DE" sz="14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ad>
                            <m:radPr>
                              <m:degHide m:val="on"/>
                              <m:ctrlPr>
                                <a:rPr lang="en-US" sz="1400" b="1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sz="1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1" i="1">
                                      <a:latin typeface="Cambria Math" panose="02040503050406030204" pitchFamily="18" charset="0"/>
                                    </a:rPr>
                                    <m:t>𝒃</m:t>
                                  </m:r>
                                </m:e>
                                <m:sup>
                                  <m:r>
                                    <a:rPr lang="en-US" sz="1400" b="1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  <m:r>
                                <a:rPr lang="en-US" sz="1400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1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p>
                                  <m:r>
                                    <a:rPr lang="en-US" sz="1400" b="1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e>
                          </m:rad>
                          <m:r>
                            <m:rPr>
                              <m:nor/>
                            </m:rPr>
                            <a:rPr lang="en-US" sz="1400" b="1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n-US" sz="1400" b="1" i="1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Cloud Callout 3">
                <a:extLst>
                  <a:ext uri="{FF2B5EF4-FFF2-40B4-BE49-F238E27FC236}">
                    <a16:creationId xmlns:a16="http://schemas.microsoft.com/office/drawing/2014/main" id="{FA15FF31-50E1-ED4F-AC90-406CF85D70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635896" y="1124744"/>
                <a:ext cx="3744416" cy="2088232"/>
              </a:xfrm>
              <a:prstGeom prst="cloudCallout">
                <a:avLst/>
              </a:prstGeom>
              <a:blipFill>
                <a:blip r:embed="rId5"/>
                <a:stretch>
                  <a:fillRect b="-20419"/>
                </a:stretch>
              </a:blipFill>
              <a:ln w="19050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CCE737BB-68AE-AC4B-9F35-7B89B2673019}"/>
              </a:ext>
            </a:extLst>
          </p:cNvPr>
          <p:cNvGrpSpPr/>
          <p:nvPr/>
        </p:nvGrpSpPr>
        <p:grpSpPr>
          <a:xfrm>
            <a:off x="1080625" y="3068960"/>
            <a:ext cx="4170385" cy="2664296"/>
            <a:chOff x="1080625" y="3068960"/>
            <a:chExt cx="4170385" cy="266429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5806744-C877-394C-913E-B45FB3E6F89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0625" y="3068960"/>
              <a:ext cx="4170385" cy="2547778"/>
            </a:xfrm>
            <a:prstGeom prst="rect">
              <a:avLst/>
            </a:prstGeom>
          </p:spPr>
        </p:pic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14A752D0-45D3-E84B-827C-2373733112AF}"/>
                </a:ext>
              </a:extLst>
            </p:cNvPr>
            <p:cNvSpPr/>
            <p:nvPr/>
          </p:nvSpPr>
          <p:spPr bwMode="auto">
            <a:xfrm>
              <a:off x="1080625" y="5373216"/>
              <a:ext cx="1043103" cy="360040"/>
            </a:xfrm>
            <a:prstGeom prst="roundRect">
              <a:avLst/>
            </a:prstGeom>
            <a:solidFill>
              <a:schemeClr val="bg1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705130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369332"/>
          </a:xfrm>
        </p:spPr>
        <p:txBody>
          <a:bodyPr/>
          <a:lstStyle/>
          <a:p>
            <a:pPr lvl="1"/>
            <a:r>
              <a:rPr lang="en-US"/>
              <a:t>Tags Population Estimation</a:t>
            </a:r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6D6825A-82F5-3A4F-9E8F-D3A513A73C6B}" type="datetime3">
              <a:rPr lang="de-DE" smtClean="0"/>
              <a:t>23/01/2019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Hazem Elsaid Ibrahim | PhD Dissertation</a:t>
            </a:r>
          </a:p>
        </p:txBody>
      </p:sp>
      <p:pic>
        <p:nvPicPr>
          <p:cNvPr id="7" name="Picture Placeholder 4">
            <a:extLst>
              <a:ext uri="{FF2B5EF4-FFF2-40B4-BE49-F238E27FC236}">
                <a16:creationId xmlns:a16="http://schemas.microsoft.com/office/drawing/2014/main" id="{862FBCA6-8654-EB4E-B8B9-5343706E4A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 bwMode="auto">
          <a:xfrm>
            <a:off x="5940152" y="6237312"/>
            <a:ext cx="1330007" cy="56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Placeholder 10">
            <a:extLst>
              <a:ext uri="{FF2B5EF4-FFF2-40B4-BE49-F238E27FC236}">
                <a16:creationId xmlns:a16="http://schemas.microsoft.com/office/drawing/2014/main" id="{BAE75F73-534B-764C-990D-730F3DE6CF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 bwMode="auto">
          <a:xfrm>
            <a:off x="7524750" y="100013"/>
            <a:ext cx="1149350" cy="906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platzhalter 3">
                <a:extLst>
                  <a:ext uri="{FF2B5EF4-FFF2-40B4-BE49-F238E27FC236}">
                    <a16:creationId xmlns:a16="http://schemas.microsoft.com/office/drawing/2014/main" id="{F933153D-F2A7-2445-8D60-9D10D8C9C37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8000" y="1052736"/>
                <a:ext cx="8568000" cy="5184576"/>
              </a:xfrm>
              <a:prstGeom prst="rect">
                <a:avLst/>
              </a:prstGeom>
            </p:spPr>
            <p:txBody>
              <a:bodyPr/>
              <a:lstStyle>
                <a:lvl1pPr marL="358775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tx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19138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2pPr>
                <a:lvl3pPr marL="1079500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3pPr>
                <a:lvl4pPr marL="1439863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4pPr>
                <a:lvl5pPr marL="1798638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5pPr>
                <a:lvl6pPr marL="18875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6pPr>
                <a:lvl7pPr marL="23447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7pPr>
                <a:lvl8pPr marL="28019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8pPr>
                <a:lvl9pPr marL="32591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r>
                  <a:rPr lang="en-US" sz="1600" kern="0"/>
                  <a:t>Conventional Estimation Systems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pt-BR" sz="14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i="1" kern="0">
                            <a:latin typeface="Cambria Math"/>
                          </a:rPr>
                          <m:t>𝑁</m:t>
                        </m:r>
                      </m:e>
                      <m:sub>
                        <m:r>
                          <a:rPr lang="de-DE" sz="1400" i="1" kern="0">
                            <a:latin typeface="Cambria Math"/>
                          </a:rPr>
                          <m:t>𝐸</m:t>
                        </m:r>
                      </m:sub>
                    </m:sSub>
                    <m:r>
                      <a:rPr lang="de-DE" sz="1400" i="1" ker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1400" i="1" ker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pt-BR" sz="14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i="1" kern="0">
                            <a:latin typeface="Cambria Math"/>
                          </a:rPr>
                          <m:t>𝑁</m:t>
                        </m:r>
                        <m:r>
                          <a:rPr lang="de-DE" sz="1400" i="1" kern="0">
                            <a:latin typeface="Cambria Math"/>
                          </a:rPr>
                          <m:t>′</m:t>
                        </m:r>
                      </m:e>
                      <m:sub>
                        <m:r>
                          <a:rPr lang="de-DE" sz="1400" i="1" kern="0">
                            <a:latin typeface="Cambria Math"/>
                          </a:rPr>
                          <m:t>𝐸</m:t>
                        </m:r>
                      </m:sub>
                    </m:sSub>
                  </m:oMath>
                </a14:m>
                <a:endParaRPr lang="pt-BR" sz="1400" i="1" kern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pt-BR" sz="14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i="1" kern="0">
                            <a:latin typeface="Cambria Math"/>
                          </a:rPr>
                          <m:t>𝑁</m:t>
                        </m:r>
                      </m:e>
                      <m:sub>
                        <m:r>
                          <a:rPr lang="de-DE" sz="1400" i="1" kern="0">
                            <a:latin typeface="Cambria Math"/>
                          </a:rPr>
                          <m:t>𝑐</m:t>
                        </m:r>
                      </m:sub>
                    </m:sSub>
                    <m:r>
                      <a:rPr lang="de-DE" sz="1400" b="0" i="1" kern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⌈"/>
                        <m:endChr m:val="⌉"/>
                        <m:ctrlPr>
                          <a:rPr lang="de-DE" sz="14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pt-BR" sz="14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400" i="1" kern="0">
                                <a:latin typeface="Cambria Math"/>
                              </a:rPr>
                              <m:t>𝑁</m:t>
                            </m:r>
                            <m:r>
                              <a:rPr lang="de-DE" sz="1400" i="1" kern="0">
                                <a:latin typeface="Cambria Math"/>
                              </a:rPr>
                              <m:t>′</m:t>
                            </m:r>
                          </m:e>
                          <m:sub>
                            <m:r>
                              <a:rPr lang="de-DE" sz="1400" i="1" kern="0">
                                <a:latin typeface="Cambria Math"/>
                              </a:rPr>
                              <m:t>𝐶</m:t>
                            </m:r>
                          </m:sub>
                        </m:sSub>
                        <m:r>
                          <a:rPr lang="de-DE" sz="14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d>
                          <m:dPr>
                            <m:ctrlPr>
                              <a:rPr lang="de-DE" sz="14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400" i="1" kern="0">
                                <a:latin typeface="Cambria Math"/>
                              </a:rPr>
                              <m:t>1−</m:t>
                            </m:r>
                            <m:r>
                              <a:rPr lang="pt-BR" sz="1400" i="1" kern="0">
                                <a:latin typeface="Cambria Math"/>
                                <a:ea typeface="Cambria Math"/>
                              </a:rPr>
                              <m:t>𝛼</m:t>
                            </m:r>
                          </m:e>
                        </m:d>
                      </m:e>
                    </m:d>
                  </m:oMath>
                </a14:m>
                <a:endParaRPr lang="de-DE" sz="1400" i="1" kern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pt-BR" sz="14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i="1" kern="0">
                            <a:latin typeface="Cambria Math"/>
                          </a:rPr>
                          <m:t>𝑁</m:t>
                        </m:r>
                      </m:e>
                      <m:sub>
                        <m:r>
                          <a:rPr lang="de-DE" sz="1400" i="1" kern="0">
                            <a:latin typeface="Cambria Math"/>
                          </a:rPr>
                          <m:t>𝑠</m:t>
                        </m:r>
                      </m:sub>
                    </m:sSub>
                    <m:r>
                      <a:rPr lang="de-DE" sz="1400" i="1" ker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pt-BR" sz="14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i="1" kern="0">
                            <a:latin typeface="Cambria Math"/>
                          </a:rPr>
                          <m:t>𝑁</m:t>
                        </m:r>
                        <m:r>
                          <a:rPr lang="de-DE" sz="1400" i="1" kern="0">
                            <a:latin typeface="Cambria Math"/>
                          </a:rPr>
                          <m:t>′</m:t>
                        </m:r>
                      </m:e>
                      <m:sub>
                        <m:r>
                          <a:rPr lang="de-DE" sz="1400" i="1" kern="0">
                            <a:latin typeface="Cambria Math"/>
                          </a:rPr>
                          <m:t>𝑠</m:t>
                        </m:r>
                      </m:sub>
                    </m:sSub>
                    <m:r>
                      <a:rPr lang="de-DE" sz="1400" b="0" i="1" kern="0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begChr m:val="⌊"/>
                        <m:endChr m:val="⌋"/>
                        <m:ctrlPr>
                          <a:rPr lang="de-DE" sz="14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pt-BR" sz="14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400" i="1" kern="0">
                                <a:latin typeface="Cambria Math"/>
                              </a:rPr>
                              <m:t>𝑁</m:t>
                            </m:r>
                            <m:r>
                              <a:rPr lang="de-DE" sz="1400" i="1" kern="0">
                                <a:latin typeface="Cambria Math"/>
                              </a:rPr>
                              <m:t>′</m:t>
                            </m:r>
                          </m:e>
                          <m:sub>
                            <m:r>
                              <a:rPr lang="de-DE" sz="1400" i="1" kern="0">
                                <a:latin typeface="Cambria Math"/>
                              </a:rPr>
                              <m:t>𝐶</m:t>
                            </m:r>
                          </m:sub>
                        </m:sSub>
                        <m:r>
                          <a:rPr lang="de-DE" sz="14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pt-BR" sz="1400" i="1" kern="0">
                            <a:latin typeface="Cambria Math"/>
                            <a:ea typeface="Cambria Math"/>
                          </a:rPr>
                          <m:t>𝛼</m:t>
                        </m:r>
                      </m:e>
                    </m:d>
                  </m:oMath>
                </a14:m>
                <a:endParaRPr lang="de-DE" sz="1400" i="1" kern="0">
                  <a:latin typeface="Cambria Math" panose="02040503050406030204" pitchFamily="18" charset="0"/>
                </a:endParaRPr>
              </a:p>
              <a:p>
                <a:endParaRPr lang="en-US" sz="1600" kern="0"/>
              </a:p>
              <a:p>
                <a:endParaRPr lang="en-US" sz="1600" kern="0"/>
              </a:p>
              <a:p>
                <a:endParaRPr lang="en-US" sz="1600" kern="0"/>
              </a:p>
              <a:p>
                <a:endParaRPr lang="en-US" sz="1600" kern="0"/>
              </a:p>
              <a:p>
                <a:pPr marL="0" indent="0">
                  <a:buNone/>
                </a:pPr>
                <a:endParaRPr lang="en-US" sz="1400" kern="0"/>
              </a:p>
              <a:p>
                <a:pPr marL="360363" lvl="1" indent="0">
                  <a:buNone/>
                </a:pPr>
                <a:endParaRPr lang="en-US" sz="1600" kern="0"/>
              </a:p>
              <a:p>
                <a:endParaRPr lang="en-US" sz="1600" kern="0"/>
              </a:p>
              <a:p>
                <a:pPr lvl="1"/>
                <a:endParaRPr lang="de-DE" sz="1600" kern="0"/>
              </a:p>
              <a:p>
                <a:pPr marL="180975" lvl="1" indent="0">
                  <a:buFont typeface="Wingdings" pitchFamily="2" charset="2"/>
                  <a:buNone/>
                </a:pPr>
                <a:br>
                  <a:rPr lang="en-US" sz="1600" kern="0"/>
                </a:br>
                <a:endParaRPr lang="en-US" sz="1600" kern="0"/>
              </a:p>
              <a:p>
                <a:endParaRPr lang="de-DE" sz="1600" kern="0"/>
              </a:p>
              <a:p>
                <a:pPr lvl="1"/>
                <a:endParaRPr lang="en-US" sz="1600" kern="0"/>
              </a:p>
              <a:p>
                <a:pPr marL="361950" lvl="2" indent="0">
                  <a:buFont typeface="Wingdings" pitchFamily="2" charset="2"/>
                  <a:buNone/>
                </a:pPr>
                <a:endParaRPr lang="en-US" sz="1600" kern="0"/>
              </a:p>
              <a:p>
                <a:pPr marL="0" indent="0">
                  <a:spcAft>
                    <a:spcPct val="0"/>
                  </a:spcAft>
                  <a:buFont typeface="Wingdings" pitchFamily="2" charset="2"/>
                  <a:buNone/>
                </a:pPr>
                <a:br>
                  <a:rPr lang="en-US" sz="1600" kern="0"/>
                </a:br>
                <a:br>
                  <a:rPr lang="en-US" sz="1600" kern="0"/>
                </a:br>
                <a:br>
                  <a:rPr lang="en-US" sz="1600" kern="0"/>
                </a:br>
                <a:br>
                  <a:rPr lang="en-US" sz="1600" kern="0"/>
                </a:br>
                <a:endParaRPr lang="en-US" sz="1100" b="1" kern="0"/>
              </a:p>
            </p:txBody>
          </p:sp>
        </mc:Choice>
        <mc:Fallback xmlns="">
          <p:sp>
            <p:nvSpPr>
              <p:cNvPr id="49" name="Textplatzhalter 3">
                <a:extLst>
                  <a:ext uri="{FF2B5EF4-FFF2-40B4-BE49-F238E27FC236}">
                    <a16:creationId xmlns:a16="http://schemas.microsoft.com/office/drawing/2014/main" id="{F933153D-F2A7-2445-8D60-9D10D8C9C3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000" y="1052736"/>
                <a:ext cx="8568000" cy="5184576"/>
              </a:xfrm>
              <a:prstGeom prst="rect">
                <a:avLst/>
              </a:prstGeom>
              <a:blipFill>
                <a:blip r:embed="rId5"/>
                <a:stretch>
                  <a:fillRect l="-296" t="-2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hteck 35">
                <a:extLst>
                  <a:ext uri="{FF2B5EF4-FFF2-40B4-BE49-F238E27FC236}">
                    <a16:creationId xmlns:a16="http://schemas.microsoft.com/office/drawing/2014/main" id="{9964AEE2-7433-C340-87A0-AB545D8EAD35}"/>
                  </a:ext>
                </a:extLst>
              </p:cNvPr>
              <p:cNvSpPr/>
              <p:nvPr/>
            </p:nvSpPr>
            <p:spPr>
              <a:xfrm>
                <a:off x="6066522" y="3043315"/>
                <a:ext cx="2338534" cy="792088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 b="1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ctr"/>
                <a:r>
                  <a:rPr lang="en-US" sz="180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PHY-Layer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 kern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𝛼</m:t>
                      </m:r>
                    </m:oMath>
                  </m:oMathPara>
                </a14:m>
                <a:endParaRPr lang="en-US" sz="1800" b="1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ctr"/>
                <a:endParaRPr lang="en-US" sz="1800" b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3" name="Rechteck 35">
                <a:extLst>
                  <a:ext uri="{FF2B5EF4-FFF2-40B4-BE49-F238E27FC236}">
                    <a16:creationId xmlns:a16="http://schemas.microsoft.com/office/drawing/2014/main" id="{9964AEE2-7433-C340-87A0-AB545D8EAD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6522" y="3043315"/>
                <a:ext cx="2338534" cy="79208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hteck 36">
                <a:extLst>
                  <a:ext uri="{FF2B5EF4-FFF2-40B4-BE49-F238E27FC236}">
                    <a16:creationId xmlns:a16="http://schemas.microsoft.com/office/drawing/2014/main" id="{97831A6E-2D5D-D24F-ABF8-9BCE1EF9EEDF}"/>
                  </a:ext>
                </a:extLst>
              </p:cNvPr>
              <p:cNvSpPr/>
              <p:nvPr/>
            </p:nvSpPr>
            <p:spPr>
              <a:xfrm>
                <a:off x="6068541" y="4403976"/>
                <a:ext cx="2338534" cy="792088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80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MAC-Layer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pt-B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acc>
                      <m:r>
                        <a:rPr lang="de-DE" sz="14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r>
                        <a:rPr lang="de-DE" sz="14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𝑓</m:t>
                      </m:r>
                      <m:r>
                        <a:rPr lang="de-DE" sz="14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(</m:t>
                      </m:r>
                      <m:r>
                        <a:rPr lang="de-DE" sz="14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𝐿</m:t>
                      </m:r>
                      <m:r>
                        <a:rPr lang="de-DE" sz="14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,</m:t>
                      </m:r>
                      <m:sSub>
                        <m:sSubPr>
                          <m:ctrlPr>
                            <a:rPr lang="pt-B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𝑁</m:t>
                          </m:r>
                        </m:e>
                        <m:sub>
                          <m:r>
                            <a:rPr lang="de-DE" sz="1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𝑠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1400" i="1">
                          <a:solidFill>
                            <a:schemeClr val="tx1"/>
                          </a:solidFill>
                          <a:latin typeface="Cambria Math"/>
                        </a:rPr>
                        <m:t>, </m:t>
                      </m:r>
                      <m:sSub>
                        <m:sSubPr>
                          <m:ctrlPr>
                            <a:rPr lang="pt-B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𝑁</m:t>
                          </m:r>
                        </m:e>
                        <m:sub>
                          <m:r>
                            <a:rPr lang="de-DE" sz="1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𝑐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1400" i="1">
                          <a:solidFill>
                            <a:schemeClr val="tx1"/>
                          </a:solidFill>
                          <a:latin typeface="Cambria Math"/>
                        </a:rPr>
                        <m:t>, </m:t>
                      </m:r>
                      <m:sSub>
                        <m:sSubPr>
                          <m:ctrlPr>
                            <a:rPr lang="pt-B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𝑁</m:t>
                          </m:r>
                        </m:e>
                        <m:sub>
                          <m:r>
                            <a:rPr lang="de-DE" sz="1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𝐸</m:t>
                          </m:r>
                        </m:sub>
                      </m:sSub>
                      <m:r>
                        <a:rPr lang="de-DE" sz="16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1600" b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7" name="Rechteck 36">
                <a:extLst>
                  <a:ext uri="{FF2B5EF4-FFF2-40B4-BE49-F238E27FC236}">
                    <a16:creationId xmlns:a16="http://schemas.microsoft.com/office/drawing/2014/main" id="{97831A6E-2D5D-D24F-ABF8-9BCE1EF9EE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8541" y="4403976"/>
                <a:ext cx="2338534" cy="79208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feld 65">
                <a:extLst>
                  <a:ext uri="{FF2B5EF4-FFF2-40B4-BE49-F238E27FC236}">
                    <a16:creationId xmlns:a16="http://schemas.microsoft.com/office/drawing/2014/main" id="{CCB0EE6E-D3D0-1A4B-922E-6AACD76D7802}"/>
                  </a:ext>
                </a:extLst>
              </p:cNvPr>
              <p:cNvSpPr txBox="1"/>
              <p:nvPr/>
            </p:nvSpPr>
            <p:spPr>
              <a:xfrm>
                <a:off x="7372252" y="4003397"/>
                <a:ext cx="1085359" cy="307777"/>
              </a:xfrm>
              <a:prstGeom prst="rect">
                <a:avLst/>
              </a:prstGeom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sz="1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  <a:cs typeface="+mn-cs"/>
                          </a:rPr>
                          <m:t>𝑁</m:t>
                        </m:r>
                      </m:e>
                      <m:sub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  <a:cs typeface="+mn-cs"/>
                          </a:rPr>
                          <m:t>𝑠</m:t>
                        </m:r>
                      </m:sub>
                    </m:sSub>
                    <m:r>
                      <m:rPr>
                        <m:nor/>
                      </m:rPr>
                      <a:rPr lang="en-US" sz="1400" b="0" i="1">
                        <a:solidFill>
                          <a:srgbClr val="C00000"/>
                        </a:solidFill>
                        <a:latin typeface="Cambria Math"/>
                        <a:cs typeface="+mn-cs"/>
                      </a:rPr>
                      <m:t>, </m:t>
                    </m:r>
                    <m:sSub>
                      <m:sSubPr>
                        <m:ctrlPr>
                          <a:rPr lang="pt-BR" sz="14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  <a:cs typeface="+mn-cs"/>
                          </a:rPr>
                          <m:t>𝑁</m:t>
                        </m:r>
                      </m:e>
                      <m:sub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  <a:cs typeface="+mn-cs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1400" b="0" i="1">
                    <a:solidFill>
                      <a:srgbClr val="C00000"/>
                    </a:solidFill>
                    <a:latin typeface="Cambria Math"/>
                    <a:cs typeface="+mn-cs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4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  <a:cs typeface="+mn-cs"/>
                          </a:rPr>
                          <m:t>𝑁</m:t>
                        </m:r>
                      </m:e>
                      <m:sub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  <a:cs typeface="+mn-cs"/>
                          </a:rPr>
                          <m:t>𝐸</m:t>
                        </m:r>
                      </m:sub>
                    </m:sSub>
                  </m:oMath>
                </a14:m>
                <a:endParaRPr lang="en-US" sz="1400" b="0" i="1">
                  <a:solidFill>
                    <a:srgbClr val="C00000"/>
                  </a:solidFill>
                  <a:latin typeface="Cambria Math"/>
                  <a:cs typeface="+mn-cs"/>
                </a:endParaRPr>
              </a:p>
            </p:txBody>
          </p:sp>
        </mc:Choice>
        <mc:Fallback xmlns="">
          <p:sp>
            <p:nvSpPr>
              <p:cNvPr id="39" name="Textfeld 65">
                <a:extLst>
                  <a:ext uri="{FF2B5EF4-FFF2-40B4-BE49-F238E27FC236}">
                    <a16:creationId xmlns:a16="http://schemas.microsoft.com/office/drawing/2014/main" id="{CCB0EE6E-D3D0-1A4B-922E-6AACD76D78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2252" y="4003397"/>
                <a:ext cx="1085359" cy="307777"/>
              </a:xfrm>
              <a:prstGeom prst="rect">
                <a:avLst/>
              </a:prstGeom>
              <a:blipFill>
                <a:blip r:embed="rId8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feld 1">
                <a:extLst>
                  <a:ext uri="{FF2B5EF4-FFF2-40B4-BE49-F238E27FC236}">
                    <a16:creationId xmlns:a16="http://schemas.microsoft.com/office/drawing/2014/main" id="{6DAB63D7-6544-5047-946B-75533BE44B7E}"/>
                  </a:ext>
                </a:extLst>
              </p:cNvPr>
              <p:cNvSpPr txBox="1"/>
              <p:nvPr/>
            </p:nvSpPr>
            <p:spPr>
              <a:xfrm>
                <a:off x="7521595" y="2564904"/>
                <a:ext cx="1298877" cy="307777"/>
              </a:xfrm>
              <a:prstGeom prst="rect">
                <a:avLst/>
              </a:prstGeom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sz="1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𝑁</m:t>
                        </m:r>
                        <m:r>
                          <a:rPr lang="de-DE" sz="1400" b="0" i="1" smtClean="0">
                            <a:solidFill>
                              <a:srgbClr val="C00000"/>
                            </a:solidFill>
                            <a:latin typeface="Cambria Math"/>
                          </a:rPr>
                          <m:t>′</m:t>
                        </m:r>
                      </m:e>
                      <m:sub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𝑠</m:t>
                        </m:r>
                      </m:sub>
                    </m:sSub>
                    <m:r>
                      <m:rPr>
                        <m:nor/>
                      </m:rPr>
                      <a:rPr lang="en-US" sz="1400" b="0" i="1">
                        <a:solidFill>
                          <a:srgbClr val="C00000"/>
                        </a:solidFill>
                        <a:latin typeface="Cambria Math"/>
                      </a:rPr>
                      <m:t>, </m:t>
                    </m:r>
                    <m:sSub>
                      <m:sSubPr>
                        <m:ctrlPr>
                          <a:rPr lang="pt-BR" sz="14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𝑁</m:t>
                        </m:r>
                        <m:r>
                          <a:rPr lang="de-DE" sz="1400" b="0" i="1" smtClean="0">
                            <a:solidFill>
                              <a:srgbClr val="C00000"/>
                            </a:solidFill>
                            <a:latin typeface="Cambria Math"/>
                          </a:rPr>
                          <m:t>′</m:t>
                        </m:r>
                      </m:e>
                      <m:sub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1400" b="0" i="1">
                    <a:solidFill>
                      <a:srgbClr val="C00000"/>
                    </a:solidFill>
                    <a:latin typeface="Cambria Math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4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𝑁</m:t>
                        </m:r>
                        <m:r>
                          <a:rPr lang="de-DE" sz="1400" b="0" i="1" smtClean="0">
                            <a:solidFill>
                              <a:srgbClr val="C00000"/>
                            </a:solidFill>
                            <a:latin typeface="Cambria Math"/>
                          </a:rPr>
                          <m:t>′</m:t>
                        </m:r>
                      </m:e>
                      <m:sub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𝐸</m:t>
                        </m:r>
                      </m:sub>
                    </m:sSub>
                  </m:oMath>
                </a14:m>
                <a:endParaRPr lang="en-US" sz="1400" b="0"/>
              </a:p>
            </p:txBody>
          </p:sp>
        </mc:Choice>
        <mc:Fallback xmlns="">
          <p:sp>
            <p:nvSpPr>
              <p:cNvPr id="44" name="Textfeld 1">
                <a:extLst>
                  <a:ext uri="{FF2B5EF4-FFF2-40B4-BE49-F238E27FC236}">
                    <a16:creationId xmlns:a16="http://schemas.microsoft.com/office/drawing/2014/main" id="{6DAB63D7-6544-5047-946B-75533BE44B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1595" y="2564904"/>
                <a:ext cx="1298877" cy="307777"/>
              </a:xfrm>
              <a:prstGeom prst="rect">
                <a:avLst/>
              </a:prstGeom>
              <a:blipFill>
                <a:blip r:embed="rId9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Pfeil nach unten 7">
            <a:extLst>
              <a:ext uri="{FF2B5EF4-FFF2-40B4-BE49-F238E27FC236}">
                <a16:creationId xmlns:a16="http://schemas.microsoft.com/office/drawing/2014/main" id="{B2525957-E602-B541-9593-0741865AE52A}"/>
              </a:ext>
            </a:extLst>
          </p:cNvPr>
          <p:cNvSpPr/>
          <p:nvPr/>
        </p:nvSpPr>
        <p:spPr>
          <a:xfrm>
            <a:off x="7020272" y="2476423"/>
            <a:ext cx="351980" cy="555311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68D991-9F32-0F4D-9B35-3C1B1018B2FD}"/>
              </a:ext>
            </a:extLst>
          </p:cNvPr>
          <p:cNvSpPr txBox="1"/>
          <p:nvPr/>
        </p:nvSpPr>
        <p:spPr>
          <a:xfrm>
            <a:off x="4163928" y="3792518"/>
            <a:ext cx="17395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ker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After</a:t>
            </a:r>
            <a:r>
              <a:rPr lang="en-US" sz="1600" b="1" ker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algn="ctr"/>
            <a:r>
              <a:rPr lang="en-US" sz="1600" b="1" kern="0">
                <a:latin typeface="Calibri" panose="020F0502020204030204" pitchFamily="34" charset="0"/>
                <a:cs typeface="Calibri" panose="020F0502020204030204" pitchFamily="34" charset="0"/>
              </a:rPr>
              <a:t>Collision Recovery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11E6B84-0066-D147-84CF-BD2C8BC12739}"/>
              </a:ext>
            </a:extLst>
          </p:cNvPr>
          <p:cNvSpPr txBox="1"/>
          <p:nvPr/>
        </p:nvSpPr>
        <p:spPr>
          <a:xfrm>
            <a:off x="4130338" y="2476423"/>
            <a:ext cx="17395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ker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Before</a:t>
            </a:r>
            <a:r>
              <a:rPr lang="en-US" sz="1600" b="1" ker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algn="ctr"/>
            <a:r>
              <a:rPr lang="en-US" sz="1600" b="1" kern="0">
                <a:latin typeface="Calibri" panose="020F0502020204030204" pitchFamily="34" charset="0"/>
                <a:cs typeface="Calibri" panose="020F0502020204030204" pitchFamily="34" charset="0"/>
              </a:rPr>
              <a:t>Collision Recovery</a:t>
            </a:r>
          </a:p>
        </p:txBody>
      </p:sp>
      <p:sp>
        <p:nvSpPr>
          <p:cNvPr id="51" name="Right Brace 50">
            <a:extLst>
              <a:ext uri="{FF2B5EF4-FFF2-40B4-BE49-F238E27FC236}">
                <a16:creationId xmlns:a16="http://schemas.microsoft.com/office/drawing/2014/main" id="{4C21657A-8D2C-EE4D-9D48-60BC5F7E44CD}"/>
              </a:ext>
            </a:extLst>
          </p:cNvPr>
          <p:cNvSpPr/>
          <p:nvPr/>
        </p:nvSpPr>
        <p:spPr bwMode="auto">
          <a:xfrm rot="10800000">
            <a:off x="5859701" y="2519886"/>
            <a:ext cx="199646" cy="488648"/>
          </a:xfrm>
          <a:prstGeom prst="rightBrace">
            <a:avLst/>
          </a:prstGeom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Frutiger LT Com 55 Roman" pitchFamily="34" charset="0"/>
            </a:endParaRPr>
          </a:p>
        </p:txBody>
      </p:sp>
      <p:sp>
        <p:nvSpPr>
          <p:cNvPr id="53" name="Pfeil nach unten 7">
            <a:extLst>
              <a:ext uri="{FF2B5EF4-FFF2-40B4-BE49-F238E27FC236}">
                <a16:creationId xmlns:a16="http://schemas.microsoft.com/office/drawing/2014/main" id="{F8C70C39-8B29-B646-9423-6063F7A8CE71}"/>
              </a:ext>
            </a:extLst>
          </p:cNvPr>
          <p:cNvSpPr/>
          <p:nvPr/>
        </p:nvSpPr>
        <p:spPr>
          <a:xfrm>
            <a:off x="7020272" y="3835722"/>
            <a:ext cx="351980" cy="555311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Pfeil nach unten 7">
            <a:extLst>
              <a:ext uri="{FF2B5EF4-FFF2-40B4-BE49-F238E27FC236}">
                <a16:creationId xmlns:a16="http://schemas.microsoft.com/office/drawing/2014/main" id="{E8C75B28-7ABF-1945-BDA7-6D85819A9A40}"/>
              </a:ext>
            </a:extLst>
          </p:cNvPr>
          <p:cNvSpPr/>
          <p:nvPr/>
        </p:nvSpPr>
        <p:spPr>
          <a:xfrm>
            <a:off x="7020272" y="5206251"/>
            <a:ext cx="351980" cy="555311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ight Brace 54">
            <a:extLst>
              <a:ext uri="{FF2B5EF4-FFF2-40B4-BE49-F238E27FC236}">
                <a16:creationId xmlns:a16="http://schemas.microsoft.com/office/drawing/2014/main" id="{82D74A1B-8DAA-EE49-8251-8135AC6A69C2}"/>
              </a:ext>
            </a:extLst>
          </p:cNvPr>
          <p:cNvSpPr/>
          <p:nvPr/>
        </p:nvSpPr>
        <p:spPr bwMode="auto">
          <a:xfrm rot="10800000">
            <a:off x="5840327" y="3951586"/>
            <a:ext cx="219020" cy="411401"/>
          </a:xfrm>
          <a:prstGeom prst="rightBrace">
            <a:avLst/>
          </a:prstGeom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Frutiger LT Com 55 Roman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BA59CC7-EE87-D644-B8BB-E6593B9C8E5F}"/>
                  </a:ext>
                </a:extLst>
              </p:cNvPr>
              <p:cNvSpPr txBox="1"/>
              <p:nvPr/>
            </p:nvSpPr>
            <p:spPr>
              <a:xfrm>
                <a:off x="7296997" y="5579948"/>
                <a:ext cx="3858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pt-BR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acc>
                    </m:oMath>
                  </m:oMathPara>
                </a14:m>
                <a:endParaRPr lang="en-US">
                  <a:latin typeface="+mj-lt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BA59CC7-EE87-D644-B8BB-E6593B9C8E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6997" y="5579948"/>
                <a:ext cx="385811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8526D808-F89D-AC4D-875E-E23E69150F2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578" y="4215907"/>
            <a:ext cx="1512987" cy="151298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59E69B5-C39A-E84E-9FC0-1A12728545EF}"/>
                  </a:ext>
                </a:extLst>
              </p:cNvPr>
              <p:cNvSpPr txBox="1"/>
              <p:nvPr/>
            </p:nvSpPr>
            <p:spPr>
              <a:xfrm>
                <a:off x="247949" y="2845726"/>
                <a:ext cx="3531963" cy="1194703"/>
              </a:xfrm>
              <a:prstGeom prst="cloudCallout">
                <a:avLst>
                  <a:gd name="adj1" fmla="val -13162"/>
                  <a:gd name="adj2" fmla="val 85178"/>
                </a:avLst>
              </a:prstGeom>
              <a:noFill/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pt-BR" sz="150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𝛼</m:t>
                    </m:r>
                  </m:oMath>
                </a14:m>
                <a:r>
                  <a:rPr lang="en-US" sz="1500">
                    <a:solidFill>
                      <a:srgbClr val="C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is neglected in MAC calculations!!</a:t>
                </a:r>
              </a:p>
              <a:p>
                <a:pPr algn="ctr"/>
                <a:r>
                  <a:rPr lang="en-US" sz="1500">
                    <a:solidFill>
                      <a:srgbClr val="C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pt-BR" sz="15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sz="15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acc>
                  </m:oMath>
                </a14:m>
                <a:r>
                  <a:rPr lang="en-US" sz="1500">
                    <a:solidFill>
                      <a:srgbClr val="C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an accurate estimator?   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59E69B5-C39A-E84E-9FC0-1A12728545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949" y="2845726"/>
                <a:ext cx="3531963" cy="1194703"/>
              </a:xfrm>
              <a:prstGeom prst="cloudCallout">
                <a:avLst>
                  <a:gd name="adj1" fmla="val -13162"/>
                  <a:gd name="adj2" fmla="val 85178"/>
                </a:avLst>
              </a:prstGeom>
              <a:blipFill>
                <a:blip r:embed="rId12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>
            <a:extLst>
              <a:ext uri="{FF2B5EF4-FFF2-40B4-BE49-F238E27FC236}">
                <a16:creationId xmlns:a16="http://schemas.microsoft.com/office/drawing/2014/main" id="{EA535E2B-CED6-454C-B94B-F25FB3BA387C}"/>
              </a:ext>
            </a:extLst>
          </p:cNvPr>
          <p:cNvSpPr/>
          <p:nvPr/>
        </p:nvSpPr>
        <p:spPr bwMode="auto">
          <a:xfrm>
            <a:off x="6014263" y="1431064"/>
            <a:ext cx="2345709" cy="1035610"/>
          </a:xfrm>
          <a:prstGeom prst="ellipse">
            <a:avLst/>
          </a:prstGeom>
          <a:solidFill>
            <a:schemeClr val="accent5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r>
              <a:rPr kumimoji="0" lang="en-US" sz="2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FSA</a:t>
            </a:r>
          </a:p>
        </p:txBody>
      </p:sp>
    </p:spTree>
    <p:extLst>
      <p:ext uri="{BB962C8B-B14F-4D97-AF65-F5344CB8AC3E}">
        <p14:creationId xmlns:p14="http://schemas.microsoft.com/office/powerpoint/2010/main" val="3549227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369332"/>
          </a:xfrm>
        </p:spPr>
        <p:txBody>
          <a:bodyPr/>
          <a:lstStyle/>
          <a:p>
            <a:pPr lvl="1"/>
            <a:r>
              <a:rPr lang="en-US"/>
              <a:t>Tags Population Estimation</a:t>
            </a:r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6D6825A-82F5-3A4F-9E8F-D3A513A73C6B}" type="datetime3">
              <a:rPr lang="de-DE" smtClean="0"/>
              <a:t>23/01/2019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Hazem Elsaid Ibrahim | PhD Dissertation</a:t>
            </a:r>
          </a:p>
        </p:txBody>
      </p:sp>
      <p:pic>
        <p:nvPicPr>
          <p:cNvPr id="7" name="Picture Placeholder 4">
            <a:extLst>
              <a:ext uri="{FF2B5EF4-FFF2-40B4-BE49-F238E27FC236}">
                <a16:creationId xmlns:a16="http://schemas.microsoft.com/office/drawing/2014/main" id="{862FBCA6-8654-EB4E-B8B9-5343706E4A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 bwMode="auto">
          <a:xfrm>
            <a:off x="5940152" y="6237312"/>
            <a:ext cx="1330007" cy="56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Placeholder 10">
            <a:extLst>
              <a:ext uri="{FF2B5EF4-FFF2-40B4-BE49-F238E27FC236}">
                <a16:creationId xmlns:a16="http://schemas.microsoft.com/office/drawing/2014/main" id="{BAE75F73-534B-764C-990D-730F3DE6CF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 bwMode="auto">
          <a:xfrm>
            <a:off x="7524750" y="100013"/>
            <a:ext cx="1149350" cy="906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platzhalter 3">
                <a:extLst>
                  <a:ext uri="{FF2B5EF4-FFF2-40B4-BE49-F238E27FC236}">
                    <a16:creationId xmlns:a16="http://schemas.microsoft.com/office/drawing/2014/main" id="{F933153D-F2A7-2445-8D60-9D10D8C9C37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8000" y="1052736"/>
                <a:ext cx="8568000" cy="5184576"/>
              </a:xfrm>
              <a:prstGeom prst="rect">
                <a:avLst/>
              </a:prstGeom>
            </p:spPr>
            <p:txBody>
              <a:bodyPr/>
              <a:lstStyle>
                <a:lvl1pPr marL="358775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tx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19138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2pPr>
                <a:lvl3pPr marL="1079500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3pPr>
                <a:lvl4pPr marL="1439863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4pPr>
                <a:lvl5pPr marL="1798638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5pPr>
                <a:lvl6pPr marL="18875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6pPr>
                <a:lvl7pPr marL="23447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7pPr>
                <a:lvl8pPr marL="28019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8pPr>
                <a:lvl9pPr marL="32591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r>
                  <a:rPr lang="en-US" sz="1600" kern="0"/>
                  <a:t>Proposed Estimation System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pt-BR" sz="14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i="1" kern="0">
                            <a:latin typeface="Cambria Math"/>
                          </a:rPr>
                          <m:t>𝑁</m:t>
                        </m:r>
                      </m:e>
                      <m:sub>
                        <m:r>
                          <a:rPr lang="de-DE" sz="1400" i="1" kern="0">
                            <a:latin typeface="Cambria Math"/>
                          </a:rPr>
                          <m:t>𝐸</m:t>
                        </m:r>
                      </m:sub>
                    </m:sSub>
                    <m:r>
                      <a:rPr lang="de-DE" sz="1400" i="1" ker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1400" i="1" ker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pt-BR" sz="14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i="1" kern="0">
                            <a:latin typeface="Cambria Math"/>
                          </a:rPr>
                          <m:t>𝑁</m:t>
                        </m:r>
                        <m:r>
                          <a:rPr lang="de-DE" sz="1400" i="1" kern="0">
                            <a:latin typeface="Cambria Math"/>
                          </a:rPr>
                          <m:t>′</m:t>
                        </m:r>
                      </m:e>
                      <m:sub>
                        <m:r>
                          <a:rPr lang="de-DE" sz="1400" i="1" kern="0">
                            <a:latin typeface="Cambria Math"/>
                          </a:rPr>
                          <m:t>𝐸</m:t>
                        </m:r>
                      </m:sub>
                    </m:sSub>
                  </m:oMath>
                </a14:m>
                <a:endParaRPr lang="pt-BR" sz="1400" i="1" kern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pt-BR" sz="14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i="1" kern="0">
                            <a:latin typeface="Cambria Math"/>
                          </a:rPr>
                          <m:t>𝑁</m:t>
                        </m:r>
                      </m:e>
                      <m:sub>
                        <m:r>
                          <a:rPr lang="de-DE" sz="1400" i="1" kern="0">
                            <a:latin typeface="Cambria Math"/>
                          </a:rPr>
                          <m:t>𝑐</m:t>
                        </m:r>
                      </m:sub>
                    </m:sSub>
                    <m:r>
                      <a:rPr lang="de-DE" sz="1400" b="0" i="1" kern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⌈"/>
                        <m:endChr m:val="⌉"/>
                        <m:ctrlPr>
                          <a:rPr lang="de-DE" sz="14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pt-BR" sz="14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400" i="1" kern="0">
                                <a:latin typeface="Cambria Math"/>
                              </a:rPr>
                              <m:t>𝑁</m:t>
                            </m:r>
                            <m:r>
                              <a:rPr lang="de-DE" sz="1400" i="1" kern="0">
                                <a:latin typeface="Cambria Math"/>
                              </a:rPr>
                              <m:t>′</m:t>
                            </m:r>
                          </m:e>
                          <m:sub>
                            <m:r>
                              <a:rPr lang="de-DE" sz="1400" i="1" kern="0">
                                <a:latin typeface="Cambria Math"/>
                              </a:rPr>
                              <m:t>𝐶</m:t>
                            </m:r>
                          </m:sub>
                        </m:sSub>
                        <m:r>
                          <a:rPr lang="de-DE" sz="14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d>
                          <m:dPr>
                            <m:ctrlPr>
                              <a:rPr lang="de-DE" sz="14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400" i="1" kern="0">
                                <a:latin typeface="Cambria Math"/>
                              </a:rPr>
                              <m:t>1−</m:t>
                            </m:r>
                            <m:r>
                              <a:rPr lang="pt-BR" sz="1400" i="1" kern="0">
                                <a:latin typeface="Cambria Math"/>
                                <a:ea typeface="Cambria Math"/>
                              </a:rPr>
                              <m:t>𝛼</m:t>
                            </m:r>
                          </m:e>
                        </m:d>
                      </m:e>
                    </m:d>
                  </m:oMath>
                </a14:m>
                <a:endParaRPr lang="de-DE" sz="1400" i="1" kern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pt-BR" sz="14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i="1" kern="0">
                            <a:latin typeface="Cambria Math"/>
                          </a:rPr>
                          <m:t>𝑁</m:t>
                        </m:r>
                      </m:e>
                      <m:sub>
                        <m:r>
                          <a:rPr lang="de-DE" sz="1400" i="1" kern="0">
                            <a:latin typeface="Cambria Math"/>
                          </a:rPr>
                          <m:t>𝑠</m:t>
                        </m:r>
                      </m:sub>
                    </m:sSub>
                    <m:r>
                      <a:rPr lang="de-DE" sz="1400" i="1" ker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pt-BR" sz="14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i="1" kern="0">
                            <a:latin typeface="Cambria Math"/>
                          </a:rPr>
                          <m:t>𝑁</m:t>
                        </m:r>
                        <m:r>
                          <a:rPr lang="de-DE" sz="1400" i="1" kern="0">
                            <a:latin typeface="Cambria Math"/>
                          </a:rPr>
                          <m:t>′</m:t>
                        </m:r>
                      </m:e>
                      <m:sub>
                        <m:r>
                          <a:rPr lang="de-DE" sz="1400" i="1" kern="0">
                            <a:latin typeface="Cambria Math"/>
                          </a:rPr>
                          <m:t>𝑠</m:t>
                        </m:r>
                      </m:sub>
                    </m:sSub>
                    <m:r>
                      <a:rPr lang="de-DE" sz="1400" b="0" i="1" kern="0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begChr m:val="⌊"/>
                        <m:endChr m:val="⌋"/>
                        <m:ctrlPr>
                          <a:rPr lang="de-DE" sz="14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pt-BR" sz="14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400" i="1" kern="0">
                                <a:latin typeface="Cambria Math"/>
                              </a:rPr>
                              <m:t>𝑁</m:t>
                            </m:r>
                            <m:r>
                              <a:rPr lang="de-DE" sz="1400" i="1" kern="0">
                                <a:latin typeface="Cambria Math"/>
                              </a:rPr>
                              <m:t>′</m:t>
                            </m:r>
                          </m:e>
                          <m:sub>
                            <m:r>
                              <a:rPr lang="de-DE" sz="1400" i="1" kern="0">
                                <a:latin typeface="Cambria Math"/>
                              </a:rPr>
                              <m:t>𝐶</m:t>
                            </m:r>
                          </m:sub>
                        </m:sSub>
                        <m:r>
                          <a:rPr lang="de-DE" sz="14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pt-BR" sz="1400" i="1" kern="0">
                            <a:latin typeface="Cambria Math"/>
                            <a:ea typeface="Cambria Math"/>
                          </a:rPr>
                          <m:t>𝛼</m:t>
                        </m:r>
                      </m:e>
                    </m:d>
                  </m:oMath>
                </a14:m>
                <a:endParaRPr lang="de-DE" sz="1400" i="1" kern="0">
                  <a:latin typeface="Cambria Math" panose="02040503050406030204" pitchFamily="18" charset="0"/>
                </a:endParaRPr>
              </a:p>
              <a:p>
                <a:endParaRPr lang="en-US" sz="1600" kern="0"/>
              </a:p>
              <a:p>
                <a:endParaRPr lang="en-US" sz="1600" kern="0"/>
              </a:p>
              <a:p>
                <a:endParaRPr lang="en-US" sz="1600" kern="0"/>
              </a:p>
              <a:p>
                <a:endParaRPr lang="en-US" sz="1600" kern="0"/>
              </a:p>
              <a:p>
                <a:pPr marL="0" indent="0">
                  <a:buNone/>
                </a:pPr>
                <a:endParaRPr lang="en-US" sz="1400" kern="0"/>
              </a:p>
              <a:p>
                <a:pPr marL="360363" lvl="1" indent="0">
                  <a:buNone/>
                </a:pPr>
                <a:endParaRPr lang="en-US" sz="1600" kern="0"/>
              </a:p>
              <a:p>
                <a:endParaRPr lang="en-US" sz="1600" kern="0"/>
              </a:p>
              <a:p>
                <a:pPr lvl="1"/>
                <a:endParaRPr lang="de-DE" sz="1600" kern="0"/>
              </a:p>
              <a:p>
                <a:pPr marL="180975" lvl="1" indent="0">
                  <a:buFont typeface="Wingdings" pitchFamily="2" charset="2"/>
                  <a:buNone/>
                </a:pPr>
                <a:br>
                  <a:rPr lang="en-US" sz="1600" kern="0"/>
                </a:br>
                <a:endParaRPr lang="en-US" sz="1600" kern="0"/>
              </a:p>
              <a:p>
                <a:endParaRPr lang="de-DE" sz="1600" kern="0"/>
              </a:p>
              <a:p>
                <a:pPr lvl="1"/>
                <a:endParaRPr lang="en-US" sz="1600" kern="0"/>
              </a:p>
              <a:p>
                <a:pPr marL="361950" lvl="2" indent="0">
                  <a:buFont typeface="Wingdings" pitchFamily="2" charset="2"/>
                  <a:buNone/>
                </a:pPr>
                <a:endParaRPr lang="en-US" sz="1600" kern="0"/>
              </a:p>
              <a:p>
                <a:pPr marL="0" indent="0">
                  <a:spcAft>
                    <a:spcPct val="0"/>
                  </a:spcAft>
                  <a:buFont typeface="Wingdings" pitchFamily="2" charset="2"/>
                  <a:buNone/>
                </a:pPr>
                <a:br>
                  <a:rPr lang="en-US" sz="1600" kern="0"/>
                </a:br>
                <a:br>
                  <a:rPr lang="en-US" sz="1600" kern="0"/>
                </a:br>
                <a:br>
                  <a:rPr lang="en-US" sz="1600" kern="0"/>
                </a:br>
                <a:br>
                  <a:rPr lang="en-US" sz="1600" kern="0"/>
                </a:br>
                <a:endParaRPr lang="en-US" sz="1100" b="1" kern="0"/>
              </a:p>
            </p:txBody>
          </p:sp>
        </mc:Choice>
        <mc:Fallback xmlns="">
          <p:sp>
            <p:nvSpPr>
              <p:cNvPr id="49" name="Textplatzhalter 3">
                <a:extLst>
                  <a:ext uri="{FF2B5EF4-FFF2-40B4-BE49-F238E27FC236}">
                    <a16:creationId xmlns:a16="http://schemas.microsoft.com/office/drawing/2014/main" id="{F933153D-F2A7-2445-8D60-9D10D8C9C3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000" y="1052736"/>
                <a:ext cx="8568000" cy="5184576"/>
              </a:xfrm>
              <a:prstGeom prst="rect">
                <a:avLst/>
              </a:prstGeom>
              <a:blipFill>
                <a:blip r:embed="rId5"/>
                <a:stretch>
                  <a:fillRect l="-296" t="-2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hteck 35">
                <a:extLst>
                  <a:ext uri="{FF2B5EF4-FFF2-40B4-BE49-F238E27FC236}">
                    <a16:creationId xmlns:a16="http://schemas.microsoft.com/office/drawing/2014/main" id="{9964AEE2-7433-C340-87A0-AB545D8EAD35}"/>
                  </a:ext>
                </a:extLst>
              </p:cNvPr>
              <p:cNvSpPr/>
              <p:nvPr/>
            </p:nvSpPr>
            <p:spPr>
              <a:xfrm>
                <a:off x="6066522" y="3043315"/>
                <a:ext cx="2338534" cy="792088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 b="1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ctr"/>
                <a:r>
                  <a:rPr lang="en-US" sz="180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PHY-Layer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 kern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𝛼</m:t>
                      </m:r>
                    </m:oMath>
                  </m:oMathPara>
                </a14:m>
                <a:endParaRPr lang="en-US" sz="1800" b="1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ctr"/>
                <a:endParaRPr lang="en-US" sz="1800" b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3" name="Rechteck 35">
                <a:extLst>
                  <a:ext uri="{FF2B5EF4-FFF2-40B4-BE49-F238E27FC236}">
                    <a16:creationId xmlns:a16="http://schemas.microsoft.com/office/drawing/2014/main" id="{9964AEE2-7433-C340-87A0-AB545D8EAD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6522" y="3043315"/>
                <a:ext cx="2338534" cy="79208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feld 1">
                <a:extLst>
                  <a:ext uri="{FF2B5EF4-FFF2-40B4-BE49-F238E27FC236}">
                    <a16:creationId xmlns:a16="http://schemas.microsoft.com/office/drawing/2014/main" id="{6DAB63D7-6544-5047-946B-75533BE44B7E}"/>
                  </a:ext>
                </a:extLst>
              </p:cNvPr>
              <p:cNvSpPr txBox="1"/>
              <p:nvPr/>
            </p:nvSpPr>
            <p:spPr>
              <a:xfrm>
                <a:off x="7521595" y="2564904"/>
                <a:ext cx="1298877" cy="307777"/>
              </a:xfrm>
              <a:prstGeom prst="rect">
                <a:avLst/>
              </a:prstGeom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sz="1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𝑁</m:t>
                        </m:r>
                        <m:r>
                          <a:rPr lang="de-DE" sz="1400" b="0" i="1" smtClean="0">
                            <a:solidFill>
                              <a:srgbClr val="C00000"/>
                            </a:solidFill>
                            <a:latin typeface="Cambria Math"/>
                          </a:rPr>
                          <m:t>′</m:t>
                        </m:r>
                      </m:e>
                      <m:sub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𝑠</m:t>
                        </m:r>
                      </m:sub>
                    </m:sSub>
                    <m:r>
                      <m:rPr>
                        <m:nor/>
                      </m:rPr>
                      <a:rPr lang="en-US" sz="1400" b="0" i="1">
                        <a:solidFill>
                          <a:srgbClr val="C00000"/>
                        </a:solidFill>
                        <a:latin typeface="Cambria Math"/>
                      </a:rPr>
                      <m:t>, </m:t>
                    </m:r>
                    <m:sSub>
                      <m:sSubPr>
                        <m:ctrlPr>
                          <a:rPr lang="pt-BR" sz="14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𝑁</m:t>
                        </m:r>
                        <m:r>
                          <a:rPr lang="de-DE" sz="1400" b="0" i="1" smtClean="0">
                            <a:solidFill>
                              <a:srgbClr val="C00000"/>
                            </a:solidFill>
                            <a:latin typeface="Cambria Math"/>
                          </a:rPr>
                          <m:t>′</m:t>
                        </m:r>
                      </m:e>
                      <m:sub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1400" b="0" i="1">
                    <a:solidFill>
                      <a:srgbClr val="C00000"/>
                    </a:solidFill>
                    <a:latin typeface="Cambria Math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4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𝑁</m:t>
                        </m:r>
                        <m:r>
                          <a:rPr lang="de-DE" sz="1400" b="0" i="1" smtClean="0">
                            <a:solidFill>
                              <a:srgbClr val="C00000"/>
                            </a:solidFill>
                            <a:latin typeface="Cambria Math"/>
                          </a:rPr>
                          <m:t>′</m:t>
                        </m:r>
                      </m:e>
                      <m:sub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𝐸</m:t>
                        </m:r>
                      </m:sub>
                    </m:sSub>
                  </m:oMath>
                </a14:m>
                <a:endParaRPr lang="en-US" sz="1400" b="0"/>
              </a:p>
            </p:txBody>
          </p:sp>
        </mc:Choice>
        <mc:Fallback xmlns="">
          <p:sp>
            <p:nvSpPr>
              <p:cNvPr id="44" name="Textfeld 1">
                <a:extLst>
                  <a:ext uri="{FF2B5EF4-FFF2-40B4-BE49-F238E27FC236}">
                    <a16:creationId xmlns:a16="http://schemas.microsoft.com/office/drawing/2014/main" id="{6DAB63D7-6544-5047-946B-75533BE44B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1595" y="2564904"/>
                <a:ext cx="1298877" cy="307777"/>
              </a:xfrm>
              <a:prstGeom prst="rect">
                <a:avLst/>
              </a:prstGeom>
              <a:blipFill>
                <a:blip r:embed="rId7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Pfeil nach unten 7">
            <a:extLst>
              <a:ext uri="{FF2B5EF4-FFF2-40B4-BE49-F238E27FC236}">
                <a16:creationId xmlns:a16="http://schemas.microsoft.com/office/drawing/2014/main" id="{B2525957-E602-B541-9593-0741865AE52A}"/>
              </a:ext>
            </a:extLst>
          </p:cNvPr>
          <p:cNvSpPr/>
          <p:nvPr/>
        </p:nvSpPr>
        <p:spPr>
          <a:xfrm>
            <a:off x="7020272" y="2476423"/>
            <a:ext cx="351980" cy="555311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68D991-9F32-0F4D-9B35-3C1B1018B2FD}"/>
              </a:ext>
            </a:extLst>
          </p:cNvPr>
          <p:cNvSpPr txBox="1"/>
          <p:nvPr/>
        </p:nvSpPr>
        <p:spPr>
          <a:xfrm>
            <a:off x="4163928" y="3792518"/>
            <a:ext cx="17395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ker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After</a:t>
            </a:r>
            <a:r>
              <a:rPr lang="en-US" sz="1600" b="1" ker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algn="ctr"/>
            <a:r>
              <a:rPr lang="en-US" sz="1600" b="1" kern="0">
                <a:latin typeface="Calibri" panose="020F0502020204030204" pitchFamily="34" charset="0"/>
                <a:cs typeface="Calibri" panose="020F0502020204030204" pitchFamily="34" charset="0"/>
              </a:rPr>
              <a:t>Collision Recovery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11E6B84-0066-D147-84CF-BD2C8BC12739}"/>
              </a:ext>
            </a:extLst>
          </p:cNvPr>
          <p:cNvSpPr txBox="1"/>
          <p:nvPr/>
        </p:nvSpPr>
        <p:spPr>
          <a:xfrm>
            <a:off x="4130338" y="2476423"/>
            <a:ext cx="17395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ker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Before</a:t>
            </a:r>
            <a:r>
              <a:rPr lang="en-US" sz="1600" b="1" ker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algn="ctr"/>
            <a:r>
              <a:rPr lang="en-US" sz="1600" b="1" kern="0">
                <a:latin typeface="Calibri" panose="020F0502020204030204" pitchFamily="34" charset="0"/>
                <a:cs typeface="Calibri" panose="020F0502020204030204" pitchFamily="34" charset="0"/>
              </a:rPr>
              <a:t>Collision Recovery</a:t>
            </a:r>
          </a:p>
        </p:txBody>
      </p:sp>
      <p:sp>
        <p:nvSpPr>
          <p:cNvPr id="51" name="Right Brace 50">
            <a:extLst>
              <a:ext uri="{FF2B5EF4-FFF2-40B4-BE49-F238E27FC236}">
                <a16:creationId xmlns:a16="http://schemas.microsoft.com/office/drawing/2014/main" id="{4C21657A-8D2C-EE4D-9D48-60BC5F7E44CD}"/>
              </a:ext>
            </a:extLst>
          </p:cNvPr>
          <p:cNvSpPr/>
          <p:nvPr/>
        </p:nvSpPr>
        <p:spPr bwMode="auto">
          <a:xfrm rot="10800000">
            <a:off x="5859701" y="2519886"/>
            <a:ext cx="199646" cy="488648"/>
          </a:xfrm>
          <a:prstGeom prst="rightBrace">
            <a:avLst/>
          </a:prstGeom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Frutiger LT Com 55 Roman" pitchFamily="34" charset="0"/>
            </a:endParaRPr>
          </a:p>
        </p:txBody>
      </p:sp>
      <p:sp>
        <p:nvSpPr>
          <p:cNvPr id="55" name="Right Brace 54">
            <a:extLst>
              <a:ext uri="{FF2B5EF4-FFF2-40B4-BE49-F238E27FC236}">
                <a16:creationId xmlns:a16="http://schemas.microsoft.com/office/drawing/2014/main" id="{82D74A1B-8DAA-EE49-8251-8135AC6A69C2}"/>
              </a:ext>
            </a:extLst>
          </p:cNvPr>
          <p:cNvSpPr/>
          <p:nvPr/>
        </p:nvSpPr>
        <p:spPr bwMode="auto">
          <a:xfrm rot="10800000">
            <a:off x="5840327" y="3951586"/>
            <a:ext cx="219020" cy="411401"/>
          </a:xfrm>
          <a:prstGeom prst="rightBrace">
            <a:avLst/>
          </a:prstGeom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Frutiger LT Com 55 Roman" pitchFamily="34" charset="0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A535E2B-CED6-454C-B94B-F25FB3BA387C}"/>
              </a:ext>
            </a:extLst>
          </p:cNvPr>
          <p:cNvSpPr/>
          <p:nvPr/>
        </p:nvSpPr>
        <p:spPr bwMode="auto">
          <a:xfrm>
            <a:off x="6014263" y="1431064"/>
            <a:ext cx="2345709" cy="1035610"/>
          </a:xfrm>
          <a:prstGeom prst="ellipse">
            <a:avLst/>
          </a:prstGeom>
          <a:solidFill>
            <a:schemeClr val="accent5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r>
              <a:rPr kumimoji="0" lang="en-US" sz="2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FSA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hteck 36">
                <a:extLst>
                  <a:ext uri="{FF2B5EF4-FFF2-40B4-BE49-F238E27FC236}">
                    <a16:creationId xmlns:a16="http://schemas.microsoft.com/office/drawing/2014/main" id="{F2DECDAB-8082-FC49-8504-CA9202623D28}"/>
                  </a:ext>
                </a:extLst>
              </p:cNvPr>
              <p:cNvSpPr/>
              <p:nvPr/>
            </p:nvSpPr>
            <p:spPr>
              <a:xfrm>
                <a:off x="6066522" y="4396476"/>
                <a:ext cx="2338534" cy="792088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80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MAC-Layer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pt-B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acc>
                      <m:r>
                        <a:rPr lang="de-DE" sz="14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r>
                        <a:rPr lang="de-DE" sz="14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𝑓</m:t>
                      </m:r>
                      <m:r>
                        <a:rPr lang="de-DE" sz="14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(</m:t>
                      </m:r>
                      <m:r>
                        <a:rPr lang="de-DE" sz="14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𝐿</m:t>
                      </m:r>
                      <m:r>
                        <a:rPr lang="de-DE" sz="14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,</m:t>
                      </m:r>
                      <m:sSub>
                        <m:sSubPr>
                          <m:ctrlPr>
                            <a:rPr lang="pt-B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𝑁</m:t>
                          </m:r>
                        </m:e>
                        <m:sub>
                          <m:r>
                            <a:rPr lang="de-DE" sz="1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𝑠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1400" i="1">
                          <a:solidFill>
                            <a:schemeClr val="tx1"/>
                          </a:solidFill>
                          <a:latin typeface="Cambria Math"/>
                        </a:rPr>
                        <m:t>, </m:t>
                      </m:r>
                      <m:sSub>
                        <m:sSubPr>
                          <m:ctrlPr>
                            <a:rPr lang="pt-B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𝑁</m:t>
                          </m:r>
                        </m:e>
                        <m:sub>
                          <m:r>
                            <a:rPr lang="de-DE" sz="1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𝑐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1400" i="1">
                          <a:solidFill>
                            <a:schemeClr val="tx1"/>
                          </a:solidFill>
                          <a:latin typeface="Cambria Math"/>
                        </a:rPr>
                        <m:t>, </m:t>
                      </m:r>
                      <m:sSub>
                        <m:sSubPr>
                          <m:ctrlPr>
                            <a:rPr lang="pt-B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𝑁</m:t>
                          </m:r>
                        </m:e>
                        <m:sub>
                          <m:r>
                            <a:rPr lang="de-DE" sz="1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𝐸</m:t>
                          </m:r>
                        </m:sub>
                      </m:sSub>
                      <m:r>
                        <a:rPr lang="de-DE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pt-BR" sz="1600" i="1" kern="0" smtClean="0">
                          <a:solidFill>
                            <a:srgbClr val="C00000"/>
                          </a:solidFill>
                          <a:latin typeface="Cambria Math"/>
                          <a:ea typeface="Cambria Math"/>
                        </a:rPr>
                        <m:t>𝛼</m:t>
                      </m:r>
                      <m:r>
                        <a:rPr lang="de-DE" sz="16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1600" b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3" name="Rechteck 36">
                <a:extLst>
                  <a:ext uri="{FF2B5EF4-FFF2-40B4-BE49-F238E27FC236}">
                    <a16:creationId xmlns:a16="http://schemas.microsoft.com/office/drawing/2014/main" id="{F2DECDAB-8082-FC49-8504-CA9202623D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6522" y="4396476"/>
                <a:ext cx="2338534" cy="79208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feld 65">
                <a:extLst>
                  <a:ext uri="{FF2B5EF4-FFF2-40B4-BE49-F238E27FC236}">
                    <a16:creationId xmlns:a16="http://schemas.microsoft.com/office/drawing/2014/main" id="{D88C3F91-2DC3-3544-B896-2264CA4020F4}"/>
                  </a:ext>
                </a:extLst>
              </p:cNvPr>
              <p:cNvSpPr txBox="1"/>
              <p:nvPr/>
            </p:nvSpPr>
            <p:spPr>
              <a:xfrm>
                <a:off x="7877110" y="3995897"/>
                <a:ext cx="1085359" cy="307777"/>
              </a:xfrm>
              <a:prstGeom prst="rect">
                <a:avLst/>
              </a:prstGeom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sz="1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  <a:cs typeface="+mn-cs"/>
                          </a:rPr>
                          <m:t>𝑁</m:t>
                        </m:r>
                      </m:e>
                      <m:sub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  <a:cs typeface="+mn-cs"/>
                          </a:rPr>
                          <m:t>𝑠</m:t>
                        </m:r>
                      </m:sub>
                    </m:sSub>
                    <m:r>
                      <m:rPr>
                        <m:nor/>
                      </m:rPr>
                      <a:rPr lang="en-US" sz="1400" b="0" i="1">
                        <a:solidFill>
                          <a:srgbClr val="C00000"/>
                        </a:solidFill>
                        <a:latin typeface="Cambria Math"/>
                        <a:cs typeface="+mn-cs"/>
                      </a:rPr>
                      <m:t>, </m:t>
                    </m:r>
                    <m:sSub>
                      <m:sSubPr>
                        <m:ctrlPr>
                          <a:rPr lang="pt-BR" sz="14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  <a:cs typeface="+mn-cs"/>
                          </a:rPr>
                          <m:t>𝑁</m:t>
                        </m:r>
                      </m:e>
                      <m:sub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  <a:cs typeface="+mn-cs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1400" b="0" i="1">
                    <a:solidFill>
                      <a:srgbClr val="C00000"/>
                    </a:solidFill>
                    <a:latin typeface="Cambria Math"/>
                    <a:cs typeface="+mn-cs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4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  <a:cs typeface="+mn-cs"/>
                          </a:rPr>
                          <m:t>𝑁</m:t>
                        </m:r>
                      </m:e>
                      <m:sub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  <a:cs typeface="+mn-cs"/>
                          </a:rPr>
                          <m:t>𝐸</m:t>
                        </m:r>
                      </m:sub>
                    </m:sSub>
                  </m:oMath>
                </a14:m>
                <a:endParaRPr lang="en-US" sz="1400" b="0" i="1">
                  <a:solidFill>
                    <a:srgbClr val="C00000"/>
                  </a:solidFill>
                  <a:latin typeface="Cambria Math"/>
                  <a:cs typeface="+mn-cs"/>
                </a:endParaRPr>
              </a:p>
            </p:txBody>
          </p:sp>
        </mc:Choice>
        <mc:Fallback xmlns="">
          <p:sp>
            <p:nvSpPr>
              <p:cNvPr id="24" name="Textfeld 65">
                <a:extLst>
                  <a:ext uri="{FF2B5EF4-FFF2-40B4-BE49-F238E27FC236}">
                    <a16:creationId xmlns:a16="http://schemas.microsoft.com/office/drawing/2014/main" id="{D88C3F91-2DC3-3544-B896-2264CA4020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7110" y="3995897"/>
                <a:ext cx="1085359" cy="307777"/>
              </a:xfrm>
              <a:prstGeom prst="rect">
                <a:avLst/>
              </a:prstGeom>
              <a:blipFill>
                <a:blip r:embed="rId9"/>
                <a:stretch>
                  <a:fillRect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Pfeil nach unten 7">
            <a:extLst>
              <a:ext uri="{FF2B5EF4-FFF2-40B4-BE49-F238E27FC236}">
                <a16:creationId xmlns:a16="http://schemas.microsoft.com/office/drawing/2014/main" id="{8E7D2199-79B7-4743-A8D1-77D61E329047}"/>
              </a:ext>
            </a:extLst>
          </p:cNvPr>
          <p:cNvSpPr/>
          <p:nvPr/>
        </p:nvSpPr>
        <p:spPr>
          <a:xfrm>
            <a:off x="7519940" y="3834534"/>
            <a:ext cx="351980" cy="555311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Pfeil nach unten 7">
            <a:extLst>
              <a:ext uri="{FF2B5EF4-FFF2-40B4-BE49-F238E27FC236}">
                <a16:creationId xmlns:a16="http://schemas.microsoft.com/office/drawing/2014/main" id="{D9C4146B-0B3E-B048-A6DD-844025B1F58B}"/>
              </a:ext>
            </a:extLst>
          </p:cNvPr>
          <p:cNvSpPr/>
          <p:nvPr/>
        </p:nvSpPr>
        <p:spPr>
          <a:xfrm>
            <a:off x="7018253" y="5198751"/>
            <a:ext cx="351980" cy="555311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1EEBB50-67F8-D74F-B2F4-02DC7D5BA4A1}"/>
                  </a:ext>
                </a:extLst>
              </p:cNvPr>
              <p:cNvSpPr txBox="1"/>
              <p:nvPr/>
            </p:nvSpPr>
            <p:spPr>
              <a:xfrm>
                <a:off x="7294978" y="5572448"/>
                <a:ext cx="3858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pt-BR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acc>
                    </m:oMath>
                  </m:oMathPara>
                </a14:m>
                <a:endParaRPr lang="en-US">
                  <a:latin typeface="+mj-lt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1EEBB50-67F8-D74F-B2F4-02DC7D5BA4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4978" y="5572448"/>
                <a:ext cx="385811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Pfeil nach unten 7">
            <a:extLst>
              <a:ext uri="{FF2B5EF4-FFF2-40B4-BE49-F238E27FC236}">
                <a16:creationId xmlns:a16="http://schemas.microsoft.com/office/drawing/2014/main" id="{FDDEF33D-A1EB-0C4E-A9C3-7D82D817D19B}"/>
              </a:ext>
            </a:extLst>
          </p:cNvPr>
          <p:cNvSpPr/>
          <p:nvPr/>
        </p:nvSpPr>
        <p:spPr>
          <a:xfrm>
            <a:off x="6471348" y="3841165"/>
            <a:ext cx="351980" cy="555311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9828A65-CF61-E34C-B78C-BF5F5105D41A}"/>
                  </a:ext>
                </a:extLst>
              </p:cNvPr>
              <p:cNvSpPr txBox="1"/>
              <p:nvPr/>
            </p:nvSpPr>
            <p:spPr>
              <a:xfrm>
                <a:off x="6827047" y="3953228"/>
                <a:ext cx="3824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 kern="0" smtClean="0">
                          <a:solidFill>
                            <a:srgbClr val="C00000"/>
                          </a:solidFill>
                          <a:latin typeface="Cambria Math"/>
                          <a:ea typeface="Cambria Math"/>
                        </a:rPr>
                        <m:t>𝛼</m:t>
                      </m:r>
                    </m:oMath>
                  </m:oMathPara>
                </a14:m>
                <a:endParaRPr lang="en-US" b="1">
                  <a:solidFill>
                    <a:srgbClr val="C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9828A65-CF61-E34C-B78C-BF5F5105D4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7047" y="3953228"/>
                <a:ext cx="382412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60465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369332"/>
          </a:xfrm>
        </p:spPr>
        <p:txBody>
          <a:bodyPr/>
          <a:lstStyle/>
          <a:p>
            <a:pPr lvl="1"/>
            <a:r>
              <a:rPr lang="en-US"/>
              <a:t>Tags Population Estimation</a:t>
            </a:r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5A0D3CB2-E0E6-284D-B358-2D0FC1F909E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>
          <a:xfrm>
            <a:off x="7524750" y="100013"/>
            <a:ext cx="1149350" cy="906462"/>
          </a:xfrm>
        </p:spPr>
      </p:pic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6D6825A-82F5-3A4F-9E8F-D3A513A73C6B}" type="datetime3">
              <a:rPr lang="de-DE" smtClean="0"/>
              <a:t>23/01/2019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Hazem Elsaid Ibrahim | PhD Dissertation</a:t>
            </a:r>
          </a:p>
        </p:txBody>
      </p:sp>
      <p:pic>
        <p:nvPicPr>
          <p:cNvPr id="7" name="Picture Placeholder 4">
            <a:extLst>
              <a:ext uri="{FF2B5EF4-FFF2-40B4-BE49-F238E27FC236}">
                <a16:creationId xmlns:a16="http://schemas.microsoft.com/office/drawing/2014/main" id="{862FBCA6-8654-EB4E-B8B9-5343706E4A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 bwMode="auto">
          <a:xfrm>
            <a:off x="5940152" y="6237312"/>
            <a:ext cx="1330007" cy="56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platzhalter 3">
                <a:extLst>
                  <a:ext uri="{FF2B5EF4-FFF2-40B4-BE49-F238E27FC236}">
                    <a16:creationId xmlns:a16="http://schemas.microsoft.com/office/drawing/2014/main" id="{9D7037ED-0B34-E244-B832-B5F9DF3A432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8000" y="1052736"/>
                <a:ext cx="8856000" cy="5184576"/>
              </a:xfrm>
              <a:prstGeom prst="rect">
                <a:avLst/>
              </a:prstGeom>
            </p:spPr>
            <p:txBody>
              <a:bodyPr/>
              <a:lstStyle>
                <a:lvl1pPr marL="358775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tx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19138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2pPr>
                <a:lvl3pPr marL="1079500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3pPr>
                <a:lvl4pPr marL="1439863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4pPr>
                <a:lvl5pPr marL="1798638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5pPr>
                <a:lvl6pPr marL="18875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6pPr>
                <a:lvl7pPr marL="23447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7pPr>
                <a:lvl8pPr marL="28019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8pPr>
                <a:lvl9pPr marL="32591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r>
                  <a:rPr lang="en-US" sz="1600" kern="0"/>
                  <a:t>Conventional ML</a:t>
                </a:r>
                <a:r>
                  <a:rPr lang="en-US" sz="1600" kern="0" baseline="30000"/>
                  <a:t>[1, 2]</a:t>
                </a:r>
                <a:r>
                  <a:rPr lang="en-US" sz="1600" kern="0"/>
                  <a:t>:</a:t>
                </a:r>
                <a:endParaRPr lang="de-DE" sz="1600" i="1" kern="0">
                  <a:latin typeface="Cambria Math"/>
                </a:endParaRPr>
              </a:p>
              <a:p>
                <a:pPr marL="0" indent="0">
                  <a:buNone/>
                </a:pPr>
                <a:r>
                  <a:rPr lang="de-DE" sz="1600" i="1" kern="0">
                    <a:latin typeface="Cambria Math"/>
                  </a:rPr>
                  <a:t>                        </a:t>
                </a:r>
                <a14:m>
                  <m:oMath xmlns:m="http://schemas.openxmlformats.org/officeDocument/2006/math">
                    <m:r>
                      <a:rPr lang="en-US" sz="1600" i="1" kern="0" smtClean="0">
                        <a:latin typeface="Cambria Math"/>
                      </a:rPr>
                      <m:t>𝑝</m:t>
                    </m:r>
                    <m:d>
                      <m:dPr>
                        <m:ctrlPr>
                          <a:rPr lang="en-US" sz="160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1600" i="1" kern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b="0" i="1" kern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acc>
                        <m:r>
                          <a:rPr lang="en-US" sz="1600" i="1" kern="0" smtClean="0">
                            <a:latin typeface="Cambria Math"/>
                          </a:rPr>
                          <m:t>\</m:t>
                        </m:r>
                        <m:sSub>
                          <m:sSubPr>
                            <m:ctrlPr>
                              <a:rPr lang="en-US" sz="160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 kern="0" smtClean="0">
                                <a:latin typeface="Cambria Math"/>
                              </a:rPr>
                              <m:t>𝐿</m:t>
                            </m:r>
                            <m:r>
                              <a:rPr lang="en-US" sz="1600" i="1" kern="0" smtClean="0">
                                <a:latin typeface="Cambria Math"/>
                              </a:rPr>
                              <m:t>,</m:t>
                            </m:r>
                            <m:r>
                              <a:rPr lang="en-US" sz="1600" i="1" kern="0" smtClean="0">
                                <a:latin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en-US" sz="1600" i="1" kern="0" smtClean="0">
                                <a:latin typeface="Cambria Math"/>
                              </a:rPr>
                              <m:t>𝐸</m:t>
                            </m:r>
                          </m:sub>
                        </m:sSub>
                        <m:sSub>
                          <m:sSubPr>
                            <m:ctrlPr>
                              <a:rPr lang="en-US" sz="160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 kern="0" smtClean="0">
                                <a:latin typeface="Cambria Math"/>
                              </a:rPr>
                              <m:t>, </m:t>
                            </m:r>
                            <m:r>
                              <a:rPr lang="en-US" sz="1600" i="1" kern="0" smtClean="0">
                                <a:latin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en-US" sz="1600" i="1" kern="0" smtClean="0">
                                <a:latin typeface="Cambria Math"/>
                              </a:rPr>
                              <m:t>𝑠</m:t>
                            </m:r>
                          </m:sub>
                        </m:sSub>
                        <m:r>
                          <a:rPr lang="en-US" sz="1600" i="1" kern="0" smtClean="0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sz="160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 kern="0" smtClean="0">
                                <a:latin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en-US" sz="1600" i="1" kern="0" smtClean="0">
                                <a:latin typeface="Cambria Math"/>
                              </a:rPr>
                              <m:t>𝑐</m:t>
                            </m:r>
                          </m:sub>
                        </m:sSub>
                      </m:e>
                    </m:d>
                    <m:r>
                      <a:rPr lang="en-US" sz="1600" i="1" kern="0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1600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0" i="1" kern="0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sz="1600" b="0" i="1" kern="0" smtClean="0">
                            <a:latin typeface="Cambria Math" panose="02040503050406030204" pitchFamily="18" charset="0"/>
                          </a:rPr>
                          <m:t>!</m:t>
                        </m:r>
                      </m:num>
                      <m:den>
                        <m:sSub>
                          <m:sSubPr>
                            <m:ctrlPr>
                              <a:rPr lang="en-US" sz="160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 kern="0" smtClean="0">
                                <a:latin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en-US" sz="1600" b="0" i="1" kern="0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sub>
                        </m:sSub>
                        <m:r>
                          <a:rPr lang="en-US" sz="1600" i="1" kern="0" smtClean="0">
                            <a:latin typeface="Cambria Math" panose="02040503050406030204" pitchFamily="18" charset="0"/>
                          </a:rPr>
                          <m:t>!</m:t>
                        </m:r>
                        <m:sSub>
                          <m:sSubPr>
                            <m:ctrlPr>
                              <a:rPr lang="en-US" sz="160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 kern="0" smtClean="0">
                                <a:latin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en-US" sz="1600" i="1" kern="0" smtClean="0">
                                <a:latin typeface="Cambria Math"/>
                              </a:rPr>
                              <m:t>𝑠</m:t>
                            </m:r>
                          </m:sub>
                        </m:sSub>
                        <m:r>
                          <a:rPr lang="en-US" sz="1600" i="1" kern="0" smtClean="0">
                            <a:latin typeface="Cambria Math" panose="02040503050406030204" pitchFamily="18" charset="0"/>
                          </a:rPr>
                          <m:t>!</m:t>
                        </m:r>
                        <m:sSub>
                          <m:sSubPr>
                            <m:ctrlPr>
                              <a:rPr lang="en-US" sz="160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 kern="0" smtClean="0">
                                <a:latin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en-US" sz="1600" b="0" i="1" kern="0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  <m:r>
                          <a:rPr lang="en-US" sz="1600" b="0" i="1" kern="0" smtClean="0">
                            <a:latin typeface="Cambria Math" panose="02040503050406030204" pitchFamily="18" charset="0"/>
                          </a:rPr>
                          <m:t>!</m:t>
                        </m:r>
                      </m:den>
                    </m:f>
                    <m:sSubSup>
                      <m:sSubSupPr>
                        <m:ctrlPr>
                          <a:rPr lang="en-US" sz="1600" i="1" kern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600" b="0" i="1" kern="0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600" b="0" i="1" kern="0" smtClean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  <m:sup>
                        <m:sSub>
                          <m:sSubPr>
                            <m:ctrlPr>
                              <a:rPr lang="en-US" sz="160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 kern="0" smtClean="0">
                                <a:latin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en-US" sz="1600" b="0" i="1" kern="0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sub>
                        </m:sSub>
                      </m:sup>
                    </m:sSubSup>
                    <m:sSubSup>
                      <m:sSubSupPr>
                        <m:ctrlPr>
                          <a:rPr lang="en-US" sz="1600" i="1" kern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600" b="0" i="1" kern="0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600" b="0" i="1" kern="0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  <m:sup>
                        <m:sSub>
                          <m:sSubPr>
                            <m:ctrlPr>
                              <a:rPr lang="en-US" sz="160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 kern="0" smtClean="0">
                                <a:latin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en-US" sz="1600" i="1" kern="0" smtClean="0">
                                <a:latin typeface="Cambria Math"/>
                              </a:rPr>
                              <m:t>𝑠</m:t>
                            </m:r>
                          </m:sub>
                        </m:sSub>
                      </m:sup>
                    </m:sSubSup>
                    <m:sSubSup>
                      <m:sSubSupPr>
                        <m:ctrlPr>
                          <a:rPr lang="en-US" sz="1600" i="1" kern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600" b="0" i="1" kern="0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600" b="0" i="1" kern="0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  <m:sup>
                        <m:sSub>
                          <m:sSubPr>
                            <m:ctrlPr>
                              <a:rPr lang="en-US" sz="160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 kern="0" smtClean="0">
                                <a:latin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en-US" sz="1600" b="0" i="1" kern="0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</m:sup>
                    </m:sSubSup>
                  </m:oMath>
                </a14:m>
                <a:endParaRPr lang="en-US" sz="1600" kern="0"/>
              </a:p>
              <a:p>
                <a:endParaRPr lang="en-US" sz="1600" kern="0"/>
              </a:p>
              <a:p>
                <a:r>
                  <a:rPr lang="en-US" sz="1600" kern="0"/>
                  <a:t>Dense RFID network with CR capability </a:t>
                </a:r>
              </a:p>
              <a:p>
                <a:pPr lvl="1"/>
                <a:r>
                  <a:rPr lang="en-US" sz="1600" kern="0"/>
                  <a:t>Poisson distribution with mean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6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γ</m:t>
                    </m:r>
                    <m:r>
                      <a:rPr lang="de-DE" sz="1600" b="0" i="0" kern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600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̂"/>
                            <m:ctrlPr>
                              <a:rPr lang="en-US" sz="16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sz="16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</m:acc>
                      </m:num>
                      <m:den>
                        <m:r>
                          <a:rPr lang="de-DE" sz="1600" b="0" i="1" kern="0" smtClean="0">
                            <a:latin typeface="Cambria Math" panose="02040503050406030204" pitchFamily="18" charset="0"/>
                          </a:rPr>
                          <m:t>𝐿</m:t>
                        </m:r>
                      </m:den>
                    </m:f>
                  </m:oMath>
                </a14:m>
                <a:endParaRPr lang="en-US" sz="1600"/>
              </a:p>
              <a:p>
                <a:pPr lvl="1"/>
                <a14:m>
                  <m:oMath xmlns:m="http://schemas.openxmlformats.org/officeDocument/2006/math">
                    <m:r>
                      <a:rPr lang="en-US" sz="1600" i="1" kern="0">
                        <a:latin typeface="Cambria Math"/>
                      </a:rPr>
                      <m:t>𝑝</m:t>
                    </m:r>
                    <m:d>
                      <m:dPr>
                        <m:ctrlPr>
                          <a:rPr lang="en-US" sz="16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1600" i="1" ker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i="1" ker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acc>
                        <m:r>
                          <a:rPr lang="en-US" sz="1600" i="1" kern="0">
                            <a:latin typeface="Cambria Math"/>
                          </a:rPr>
                          <m:t>\</m:t>
                        </m:r>
                        <m:sSub>
                          <m:sSubPr>
                            <m:ctrlPr>
                              <a:rPr lang="en-US" sz="16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 kern="0">
                                <a:latin typeface="Cambria Math"/>
                              </a:rPr>
                              <m:t>𝐿</m:t>
                            </m:r>
                            <m:r>
                              <a:rPr lang="en-US" sz="1600" i="1" kern="0">
                                <a:latin typeface="Cambria Math"/>
                              </a:rPr>
                              <m:t>,</m:t>
                            </m:r>
                            <m:r>
                              <a:rPr lang="en-US" sz="1600" i="1" kern="0">
                                <a:latin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en-US" sz="1600" i="1" kern="0">
                                <a:latin typeface="Cambria Math"/>
                              </a:rPr>
                              <m:t>𝐸</m:t>
                            </m:r>
                          </m:sub>
                        </m:sSub>
                        <m:sSub>
                          <m:sSubPr>
                            <m:ctrlPr>
                              <a:rPr lang="en-US" sz="16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 kern="0">
                                <a:latin typeface="Cambria Math"/>
                              </a:rPr>
                              <m:t>, </m:t>
                            </m:r>
                            <m:r>
                              <a:rPr lang="en-US" sz="1600" i="1" kern="0">
                                <a:latin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en-US" sz="1600" i="1" kern="0">
                                <a:latin typeface="Cambria Math"/>
                              </a:rPr>
                              <m:t>𝑠</m:t>
                            </m:r>
                          </m:sub>
                        </m:sSub>
                        <m:r>
                          <a:rPr lang="en-US" sz="1600" i="1" kern="0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sz="16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 kern="0">
                                <a:latin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en-US" sz="1600" i="1" kern="0">
                                <a:latin typeface="Cambria Math"/>
                              </a:rPr>
                              <m:t>𝑐</m:t>
                            </m:r>
                          </m:sub>
                        </m:sSub>
                      </m:e>
                    </m:d>
                    <m:r>
                      <a:rPr lang="en-US" sz="1600" i="1" ker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1600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i="1" ker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sz="1600" i="1" kern="0">
                            <a:latin typeface="Cambria Math" panose="02040503050406030204" pitchFamily="18" charset="0"/>
                          </a:rPr>
                          <m:t>!</m:t>
                        </m:r>
                      </m:num>
                      <m:den>
                        <m:sSub>
                          <m:sSubPr>
                            <m:ctrlPr>
                              <a:rPr lang="en-US" sz="16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 kern="0">
                                <a:latin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en-US" sz="1600" i="1" ker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sub>
                        </m:sSub>
                        <m:r>
                          <a:rPr lang="en-US" sz="1600" i="1" kern="0">
                            <a:latin typeface="Cambria Math" panose="02040503050406030204" pitchFamily="18" charset="0"/>
                          </a:rPr>
                          <m:t>!</m:t>
                        </m:r>
                        <m:sSub>
                          <m:sSubPr>
                            <m:ctrlPr>
                              <a:rPr lang="en-US" sz="16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 kern="0">
                                <a:latin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en-US" sz="1600" i="1" kern="0">
                                <a:latin typeface="Cambria Math"/>
                              </a:rPr>
                              <m:t>𝑠</m:t>
                            </m:r>
                          </m:sub>
                        </m:sSub>
                        <m:r>
                          <a:rPr lang="en-US" sz="1600" i="1" kern="0">
                            <a:latin typeface="Cambria Math" panose="02040503050406030204" pitchFamily="18" charset="0"/>
                          </a:rPr>
                          <m:t>!</m:t>
                        </m:r>
                        <m:sSub>
                          <m:sSubPr>
                            <m:ctrlPr>
                              <a:rPr lang="en-US" sz="16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 kern="0">
                                <a:latin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en-US" sz="1600" i="1" ker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  <m:r>
                          <a:rPr lang="en-US" sz="1600" i="1" kern="0">
                            <a:latin typeface="Cambria Math" panose="02040503050406030204" pitchFamily="18" charset="0"/>
                          </a:rPr>
                          <m:t>!</m:t>
                        </m:r>
                      </m:den>
                    </m:f>
                    <m:sSup>
                      <m:sSupPr>
                        <m:ctrlPr>
                          <a:rPr lang="en-US" sz="160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sz="16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γ</m:t>
                        </m:r>
                      </m:e>
                      <m:sup>
                        <m:sSubSup>
                          <m:sSubSupPr>
                            <m:ctrlPr>
                              <a:rPr lang="en-US" sz="1600" i="1" kern="0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de-DE" sz="1600" b="0" i="1" kern="0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de-DE" sz="1600" b="0" i="1" kern="0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  <m:sup>
                            <m:r>
                              <a:rPr lang="de-DE" sz="1600" b="0" i="1" kern="0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sup>
                    </m:sSup>
                    <m:r>
                      <a:rPr lang="en-US" sz="16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p>
                      <m:sSupPr>
                        <m:ctrlPr>
                          <a:rPr lang="en-US" sz="16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16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l-GR" sz="16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γ</m:t>
                        </m:r>
                        <m:r>
                          <a:rPr lang="el-GR" sz="16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de-DE" sz="16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sup>
                    </m:sSup>
                    <m:r>
                      <a:rPr lang="en-US" sz="16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p>
                      <m:sSupPr>
                        <m:ctrlPr>
                          <a:rPr lang="en-US" sz="16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60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16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sz="16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m:rPr>
                                    <m:sty m:val="p"/>
                                  </m:rPr>
                                  <a:rPr lang="el-GR" sz="16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γ</m:t>
                                </m:r>
                              </m:sup>
                            </m:sSup>
                            <m:r>
                              <a:rPr lang="de-DE" sz="16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−1−</m:t>
                            </m:r>
                            <m:r>
                              <m:rPr>
                                <m:sty m:val="p"/>
                              </m:rPr>
                              <a:rPr lang="el-GR" sz="16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γ</m:t>
                            </m:r>
                          </m:e>
                        </m:d>
                      </m:e>
                      <m:sup>
                        <m:sSubSup>
                          <m:sSubSupPr>
                            <m:ctrlPr>
                              <a:rPr lang="en-US" sz="160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de-DE" sz="16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de-DE" sz="16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sub>
                          <m:sup>
                            <m:r>
                              <a:rPr lang="de-DE" sz="16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sup>
                    </m:sSup>
                  </m:oMath>
                </a14:m>
                <a:endParaRPr lang="en-US" sz="1600"/>
              </a:p>
              <a:p>
                <a:endParaRPr lang="en-US" sz="1600"/>
              </a:p>
              <a:p>
                <a:r>
                  <a:rPr lang="en-US" sz="1600"/>
                  <a:t>Proposed normalized </a:t>
                </a:r>
                <a:r>
                  <a:rPr lang="en-US" sz="1600" kern="0"/>
                  <a:t>posteriori distribution:</a:t>
                </a:r>
              </a:p>
              <a:p>
                <a:pPr marL="0" indent="0">
                  <a:spcAft>
                    <a:spcPct val="0"/>
                  </a:spcAft>
                  <a:buNone/>
                </a:pPr>
                <a:br>
                  <a:rPr lang="en-US" sz="1600" kern="0"/>
                </a:br>
                <a:br>
                  <a:rPr lang="en-US" sz="1600" kern="0"/>
                </a:br>
                <a:br>
                  <a:rPr lang="en-US" sz="1600" kern="0"/>
                </a:br>
                <a:endParaRPr lang="en-US" sz="1600" kern="0"/>
              </a:p>
              <a:p>
                <a:pPr marL="0" indent="0">
                  <a:spcAft>
                    <a:spcPct val="0"/>
                  </a:spcAft>
                  <a:buNone/>
                </a:pPr>
                <a:endParaRPr lang="en-US" sz="1600" kern="0"/>
              </a:p>
              <a:p>
                <a:pPr marL="0" indent="0">
                  <a:spcAft>
                    <a:spcPct val="0"/>
                  </a:spcAft>
                  <a:buNone/>
                </a:pPr>
                <a:endParaRPr lang="en-US" sz="1600" kern="0"/>
              </a:p>
              <a:p>
                <a:pPr marL="0" indent="0">
                  <a:spcAft>
                    <a:spcPct val="0"/>
                  </a:spcAft>
                  <a:buNone/>
                </a:pPr>
                <a:endParaRPr lang="en-US" sz="1600" kern="0"/>
              </a:p>
              <a:p>
                <a:pPr marL="0" indent="0">
                  <a:spcAft>
                    <a:spcPct val="0"/>
                  </a:spcAft>
                  <a:buNone/>
                </a:pPr>
                <a:endParaRPr lang="en-US" sz="1600" kern="0"/>
              </a:p>
              <a:p>
                <a:pPr marL="0" indent="0">
                  <a:spcAft>
                    <a:spcPct val="0"/>
                  </a:spcAft>
                  <a:buNone/>
                </a:pPr>
                <a:endParaRPr lang="en-US" sz="1600" kern="0"/>
              </a:p>
            </p:txBody>
          </p:sp>
        </mc:Choice>
        <mc:Fallback xmlns="">
          <p:sp>
            <p:nvSpPr>
              <p:cNvPr id="9" name="Textplatzhalter 3">
                <a:extLst>
                  <a:ext uri="{FF2B5EF4-FFF2-40B4-BE49-F238E27FC236}">
                    <a16:creationId xmlns:a16="http://schemas.microsoft.com/office/drawing/2014/main" id="{9D7037ED-0B34-E244-B832-B5F9DF3A43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000" y="1052736"/>
                <a:ext cx="8856000" cy="5184576"/>
              </a:xfrm>
              <a:prstGeom prst="rect">
                <a:avLst/>
              </a:prstGeom>
              <a:blipFill>
                <a:blip r:embed="rId4"/>
                <a:stretch>
                  <a:fillRect l="-287" t="-4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Abgerundetes Rechteck 7">
                <a:extLst>
                  <a:ext uri="{FF2B5EF4-FFF2-40B4-BE49-F238E27FC236}">
                    <a16:creationId xmlns:a16="http://schemas.microsoft.com/office/drawing/2014/main" id="{6F54D019-EC99-A94B-8E8E-FF316CF2EA27}"/>
                  </a:ext>
                </a:extLst>
              </p:cNvPr>
              <p:cNvSpPr/>
              <p:nvPr/>
            </p:nvSpPr>
            <p:spPr>
              <a:xfrm>
                <a:off x="6246819" y="1369919"/>
                <a:ext cx="2555862" cy="1265858"/>
              </a:xfrm>
              <a:prstGeom prst="round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1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sz="1100">
                    <a:solidFill>
                      <a:schemeClr val="tx1"/>
                    </a:solidFill>
                  </a:rPr>
                  <a:t>: Probability of an empty slot</a:t>
                </a:r>
              </a:p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1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sz="1100">
                    <a:solidFill>
                      <a:schemeClr val="tx1"/>
                    </a:solidFill>
                  </a:rPr>
                  <a:t>: Probability of a successful slot</a:t>
                </a:r>
              </a:p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1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1100">
                    <a:solidFill>
                      <a:schemeClr val="tx1"/>
                    </a:solidFill>
                  </a:rPr>
                  <a:t>: Probability of a collided slot</a:t>
                </a:r>
              </a:p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1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sz="1100">
                    <a:solidFill>
                      <a:schemeClr val="tx1"/>
                    </a:solidFill>
                  </a:rPr>
                  <a:t>: Current FSA frame length</a:t>
                </a:r>
              </a:p>
            </p:txBody>
          </p:sp>
        </mc:Choice>
        <mc:Fallback xmlns="">
          <p:sp>
            <p:nvSpPr>
              <p:cNvPr id="12" name="Abgerundetes Rechteck 7">
                <a:extLst>
                  <a:ext uri="{FF2B5EF4-FFF2-40B4-BE49-F238E27FC236}">
                    <a16:creationId xmlns:a16="http://schemas.microsoft.com/office/drawing/2014/main" id="{6F54D019-EC99-A94B-8E8E-FF316CF2EA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6819" y="1369919"/>
                <a:ext cx="2555862" cy="1265858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02411F32-2961-2948-8587-9CE762F1C760}"/>
              </a:ext>
            </a:extLst>
          </p:cNvPr>
          <p:cNvSpPr txBox="1"/>
          <p:nvPr/>
        </p:nvSpPr>
        <p:spPr>
          <a:xfrm>
            <a:off x="449621" y="5822938"/>
            <a:ext cx="15680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000" i="1">
                <a:latin typeface="Calibri" panose="020F0502020204030204" pitchFamily="34" charset="0"/>
              </a:rPr>
              <a:t>[1] </a:t>
            </a:r>
            <a:r>
              <a:rPr lang="en-US" sz="1000" i="1">
                <a:latin typeface="Calibri" panose="020F0502020204030204" pitchFamily="34" charset="0"/>
                <a:cs typeface="Calibri" panose="020F0502020204030204" pitchFamily="34" charset="0"/>
              </a:rPr>
              <a:t>W.-T. Chen Chen</a:t>
            </a:r>
            <a:r>
              <a:rPr lang="de-DE" sz="1000" i="1">
                <a:latin typeface="Calibri" panose="020F0502020204030204" pitchFamily="34" charset="0"/>
                <a:cs typeface="Calibri" panose="020F0502020204030204" pitchFamily="34" charset="0"/>
              </a:rPr>
              <a:t> 2009. </a:t>
            </a:r>
            <a:endParaRPr lang="en-CA" sz="1000" i="1">
              <a:latin typeface="Calibri" panose="020F050202020403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CD10D0-8B3B-894E-8201-9F810BEDD2CA}"/>
              </a:ext>
            </a:extLst>
          </p:cNvPr>
          <p:cNvSpPr txBox="1"/>
          <p:nvPr/>
        </p:nvSpPr>
        <p:spPr>
          <a:xfrm>
            <a:off x="1985619" y="5822937"/>
            <a:ext cx="28024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00" i="1">
                <a:latin typeface="Calibri" panose="020F0502020204030204" pitchFamily="34" charset="0"/>
              </a:rPr>
              <a:t>[2] </a:t>
            </a:r>
            <a:r>
              <a:rPr lang="en-US" sz="1000" i="1">
                <a:latin typeface="Calibri" panose="020F0502020204030204" pitchFamily="34" charset="0"/>
                <a:cs typeface="Calibri" panose="020F0502020204030204" pitchFamily="34" charset="0"/>
              </a:rPr>
              <a:t>E. </a:t>
            </a:r>
            <a:r>
              <a:rPr lang="en-US" sz="1000" i="1" err="1">
                <a:latin typeface="Calibri" panose="020F0502020204030204" pitchFamily="34" charset="0"/>
                <a:cs typeface="Calibri" panose="020F0502020204030204" pitchFamily="34" charset="0"/>
              </a:rPr>
              <a:t>Vahedi</a:t>
            </a:r>
            <a:r>
              <a:rPr lang="en-US" sz="1000" i="1">
                <a:latin typeface="Calibri" panose="020F0502020204030204" pitchFamily="34" charset="0"/>
                <a:cs typeface="Calibri" panose="020F0502020204030204" pitchFamily="34" charset="0"/>
              </a:rPr>
              <a:t>, V. Wong, I. Blake, and R. Ward </a:t>
            </a:r>
            <a:r>
              <a:rPr lang="de-DE" sz="1000" i="1">
                <a:latin typeface="Calibri" panose="020F0502020204030204" pitchFamily="34" charset="0"/>
                <a:cs typeface="Calibri" panose="020F0502020204030204" pitchFamily="34" charset="0"/>
              </a:rPr>
              <a:t>2011. </a:t>
            </a:r>
            <a:endParaRPr lang="en-CA" sz="1000" i="1">
              <a:latin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Abgerundetes Rechteck 3">
                <a:extLst>
                  <a:ext uri="{FF2B5EF4-FFF2-40B4-BE49-F238E27FC236}">
                    <a16:creationId xmlns:a16="http://schemas.microsoft.com/office/drawing/2014/main" id="{495AF761-D633-E340-8162-B7BC1999C02E}"/>
                  </a:ext>
                </a:extLst>
              </p:cNvPr>
              <p:cNvSpPr/>
              <p:nvPr/>
            </p:nvSpPr>
            <p:spPr>
              <a:xfrm>
                <a:off x="1403648" y="4365104"/>
                <a:ext cx="4248471" cy="576063"/>
              </a:xfrm>
              <a:prstGeom prst="roundRect">
                <a:avLst/>
              </a:prstGeom>
              <a:solidFill>
                <a:schemeClr val="accent5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indent="0">
                  <a:buFont typeface="Wingdings" pitchFamily="2" charset="2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kern="0" smtClean="0">
                          <a:solidFill>
                            <a:schemeClr val="tx1"/>
                          </a:solidFill>
                          <a:latin typeface="Cambria Math"/>
                        </a:rPr>
                        <m:t>𝑝</m:t>
                      </m:r>
                      <m:d>
                        <m:dPr>
                          <m:ctrlPr>
                            <a:rPr lang="en-US" sz="1400" i="1" ker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1400" i="1" ker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i="1" ker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acc>
                          <m:r>
                            <a:rPr lang="en-US" sz="1400" i="1" ker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\</m:t>
                          </m:r>
                          <m:sSub>
                            <m:sSubPr>
                              <m:ctrlPr>
                                <a:rPr lang="en-US" sz="1400" i="1" ker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 ker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𝐿</m:t>
                              </m:r>
                              <m:r>
                                <a:rPr lang="en-US" sz="1400" i="1" ker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,</m:t>
                              </m:r>
                              <m:r>
                                <a:rPr lang="en-US" sz="1400" i="1" ker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1400" i="1" ker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𝐸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400" i="1" ker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 ker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, </m:t>
                              </m:r>
                              <m:r>
                                <a:rPr lang="en-US" sz="1400" i="1" ker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1400" i="1" ker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sz="1400" i="1" ker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400" i="1" ker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 ker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1400" i="1" ker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𝑐</m:t>
                              </m:r>
                            </m:sub>
                          </m:sSub>
                        </m:e>
                      </m:d>
                      <m:r>
                        <a:rPr lang="en-US" sz="1400" i="1" kern="0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1400" i="1" ker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l-GR" sz="1400" i="1" ker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</m:e>
                        <m:sup>
                          <m:sSubSup>
                            <m:sSubSupPr>
                              <m:ctrlPr>
                                <a:rPr lang="en-US" sz="1400" i="1" ker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de-DE" sz="1400" i="1" ker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de-DE" sz="1400" i="1" ker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de-DE" sz="1400" i="1" ker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</m:sup>
                      </m:sSup>
                      <m:r>
                        <a:rPr lang="en-US" sz="1400" i="1" ker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sz="1400" i="1" ker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 ker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400" i="1" ker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l-GR" sz="1400" i="1" ker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  <m:r>
                            <a:rPr lang="el-GR" sz="1400" i="1" ker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de-DE" sz="1400" i="1" ker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sup>
                      </m:sSup>
                      <m:r>
                        <a:rPr lang="en-US" sz="1400" i="1" ker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sz="1400" i="1" ker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400" i="1" ker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400" i="1" ker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i="1" ker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1400" i="1" ker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l-GR" sz="1400" i="1" ker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γ</m:t>
                                  </m:r>
                                </m:sup>
                              </m:sSup>
                              <m:r>
                                <a:rPr lang="de-DE" sz="1400" i="1" ker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−1−</m:t>
                              </m:r>
                              <m:r>
                                <m:rPr>
                                  <m:sty m:val="p"/>
                                </m:rPr>
                                <a:rPr lang="el-GR" sz="1400" i="1" ker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γ</m:t>
                              </m:r>
                            </m:e>
                          </m:d>
                        </m:e>
                        <m:sup>
                          <m:sSubSup>
                            <m:sSubSupPr>
                              <m:ctrlPr>
                                <a:rPr lang="en-US" sz="1400" i="1" ker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de-DE" sz="1400" i="1" ker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de-DE" sz="1400" i="1" ker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sub>
                            <m:sup>
                              <m:r>
                                <a:rPr lang="de-DE" sz="1400" i="1" ker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</m:sup>
                      </m:sSup>
                    </m:oMath>
                  </m:oMathPara>
                </a14:m>
                <a:endParaRPr lang="en-US" sz="1500" ker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Abgerundetes Rechteck 3">
                <a:extLst>
                  <a:ext uri="{FF2B5EF4-FFF2-40B4-BE49-F238E27FC236}">
                    <a16:creationId xmlns:a16="http://schemas.microsoft.com/office/drawing/2014/main" id="{495AF761-D633-E340-8162-B7BC1999C0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3648" y="4365104"/>
                <a:ext cx="4248471" cy="576063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Alternate Process 5">
            <a:extLst>
              <a:ext uri="{FF2B5EF4-FFF2-40B4-BE49-F238E27FC236}">
                <a16:creationId xmlns:a16="http://schemas.microsoft.com/office/drawing/2014/main" id="{B545897D-FA76-414B-ABFF-5B4E6B1D1FFB}"/>
              </a:ext>
            </a:extLst>
          </p:cNvPr>
          <p:cNvSpPr/>
          <p:nvPr/>
        </p:nvSpPr>
        <p:spPr bwMode="auto">
          <a:xfrm>
            <a:off x="2915816" y="3068958"/>
            <a:ext cx="720080" cy="576065"/>
          </a:xfrm>
          <a:prstGeom prst="flowChartAlternateProcess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5239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369332"/>
          </a:xfrm>
        </p:spPr>
        <p:txBody>
          <a:bodyPr/>
          <a:lstStyle/>
          <a:p>
            <a:pPr lvl="1"/>
            <a:r>
              <a:rPr lang="en-US"/>
              <a:t>Tags Population Estimation</a:t>
            </a:r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5A0D3CB2-E0E6-284D-B358-2D0FC1F909E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>
          <a:xfrm>
            <a:off x="7524750" y="100013"/>
            <a:ext cx="1149350" cy="906462"/>
          </a:xfrm>
        </p:spPr>
      </p:pic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6D6825A-82F5-3A4F-9E8F-D3A513A73C6B}" type="datetime3">
              <a:rPr lang="de-DE" smtClean="0"/>
              <a:t>23/01/2019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Hazem Elsaid Ibrahim | PhD Dissertation</a:t>
            </a:r>
          </a:p>
        </p:txBody>
      </p:sp>
      <p:pic>
        <p:nvPicPr>
          <p:cNvPr id="7" name="Picture Placeholder 4">
            <a:extLst>
              <a:ext uri="{FF2B5EF4-FFF2-40B4-BE49-F238E27FC236}">
                <a16:creationId xmlns:a16="http://schemas.microsoft.com/office/drawing/2014/main" id="{862FBCA6-8654-EB4E-B8B9-5343706E4A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 bwMode="auto">
          <a:xfrm>
            <a:off x="5940152" y="6237312"/>
            <a:ext cx="1330007" cy="56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platzhalter 3">
                <a:extLst>
                  <a:ext uri="{FF2B5EF4-FFF2-40B4-BE49-F238E27FC236}">
                    <a16:creationId xmlns:a16="http://schemas.microsoft.com/office/drawing/2014/main" id="{9D7037ED-0B34-E244-B832-B5F9DF3A432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8000" y="1052736"/>
                <a:ext cx="8856000" cy="5184576"/>
              </a:xfrm>
              <a:prstGeom prst="rect">
                <a:avLst/>
              </a:prstGeom>
            </p:spPr>
            <p:txBody>
              <a:bodyPr/>
              <a:lstStyle>
                <a:lvl1pPr marL="358775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tx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19138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2pPr>
                <a:lvl3pPr marL="1079500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3pPr>
                <a:lvl4pPr marL="1439863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4pPr>
                <a:lvl5pPr marL="1798638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5pPr>
                <a:lvl6pPr marL="18875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6pPr>
                <a:lvl7pPr marL="23447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7pPr>
                <a:lvl8pPr marL="28019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8pPr>
                <a:lvl9pPr marL="32591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r>
                  <a:rPr lang="en-GB" sz="1600" kern="0"/>
                  <a:t>Proposed </a:t>
                </a:r>
                <a:r>
                  <a:rPr lang="en-US" sz="1600" kern="0"/>
                  <a:t>a posteriori distribution:</a:t>
                </a:r>
              </a:p>
              <a:p>
                <a:pPr marL="0" indent="0" algn="ctr">
                  <a:buFont typeface="Wingdings" pitchFamily="2" charset="2"/>
                  <a:buNone/>
                </a:pPr>
                <a14:m>
                  <m:oMath xmlns:m="http://schemas.openxmlformats.org/officeDocument/2006/math">
                    <m:r>
                      <a:rPr lang="de-DE" sz="1600" i="1" kern="0" smtClean="0">
                        <a:latin typeface="Cambria Math"/>
                      </a:rPr>
                      <m:t>𝑝</m:t>
                    </m:r>
                    <m:d>
                      <m:dPr>
                        <m:ctrlPr>
                          <a:rPr lang="pt-BR" sz="16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600" i="1" kern="0">
                            <a:latin typeface="Cambria Math"/>
                          </a:rPr>
                          <m:t>𝑛</m:t>
                        </m:r>
                        <m:r>
                          <a:rPr lang="de-DE" sz="1600" i="1" kern="0">
                            <a:latin typeface="Cambria Math"/>
                          </a:rPr>
                          <m:t>\</m:t>
                        </m:r>
                        <m:sSub>
                          <m:sSubPr>
                            <m:ctrlPr>
                              <a:rPr lang="pt-BR" sz="16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600" i="1" kern="0">
                                <a:latin typeface="Cambria Math"/>
                              </a:rPr>
                              <m:t>𝐿</m:t>
                            </m:r>
                            <m:r>
                              <a:rPr lang="de-DE" sz="1600" i="1" kern="0">
                                <a:latin typeface="Cambria Math"/>
                              </a:rPr>
                              <m:t>,</m:t>
                            </m:r>
                            <m:r>
                              <a:rPr lang="de-DE" sz="1600" i="1" kern="0">
                                <a:latin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de-DE" sz="1600" i="1" kern="0">
                                <a:latin typeface="Cambria Math"/>
                              </a:rPr>
                              <m:t>𝐸</m:t>
                            </m:r>
                          </m:sub>
                        </m:sSub>
                        <m:sSub>
                          <m:sSubPr>
                            <m:ctrlPr>
                              <a:rPr lang="pt-BR" sz="16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600" i="1" kern="0">
                                <a:latin typeface="Cambria Math"/>
                              </a:rPr>
                              <m:t>, </m:t>
                            </m:r>
                            <m:r>
                              <a:rPr lang="de-DE" sz="1600" i="1" kern="0">
                                <a:latin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de-DE" sz="1600" i="1" kern="0">
                                <a:latin typeface="Cambria Math"/>
                              </a:rPr>
                              <m:t>𝑠</m:t>
                            </m:r>
                          </m:sub>
                        </m:sSub>
                        <m:r>
                          <a:rPr lang="de-DE" sz="1600" i="1" kern="0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pt-BR" sz="16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600" i="1" kern="0">
                                <a:latin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de-DE" sz="1600" i="1" kern="0">
                                <a:latin typeface="Cambria Math"/>
                              </a:rPr>
                              <m:t>𝑐</m:t>
                            </m:r>
                          </m:sub>
                        </m:sSub>
                        <m:r>
                          <a:rPr lang="de-DE" sz="1600" i="1" kern="0">
                            <a:latin typeface="Cambria Math"/>
                          </a:rPr>
                          <m:t>,</m:t>
                        </m:r>
                        <m:r>
                          <a:rPr lang="pt-BR" sz="1600" i="1" kern="0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𝛼</m:t>
                        </m:r>
                      </m:e>
                    </m:d>
                    <m:r>
                      <a:rPr lang="de-DE" sz="1600" i="1" kern="0" smtClean="0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de-DE" sz="160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de-DE" sz="1600" i="1" kern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de-DE" sz="1600" i="1" kern="0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de-DE" sz="1600" i="1" kern="0" smtClean="0">
                                    <a:latin typeface="Cambria Math"/>
                                  </a:rPr>
                                  <m:t>𝑛</m:t>
                                </m:r>
                              </m:num>
                              <m:den>
                                <m:r>
                                  <a:rPr lang="de-DE" sz="1600" i="1" kern="0" smtClean="0">
                                    <a:latin typeface="Cambria Math"/>
                                  </a:rPr>
                                  <m:t>𝐿</m:t>
                                </m:r>
                              </m:den>
                            </m:f>
                          </m:e>
                        </m:d>
                      </m:e>
                      <m:sup>
                        <m:sSub>
                          <m:sSubPr>
                            <m:ctrlPr>
                              <a:rPr lang="de-DE" sz="160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600" i="1" kern="0" smtClean="0">
                                <a:latin typeface="Cambria Math"/>
                              </a:rPr>
                              <m:t>𝑁</m:t>
                            </m:r>
                            <m:r>
                              <a:rPr lang="de-DE" sz="1600" i="1" kern="0" baseline="30000" smtClean="0">
                                <a:latin typeface="Cambria Math"/>
                              </a:rPr>
                              <m:t>′</m:t>
                            </m:r>
                          </m:e>
                          <m:sub>
                            <m:r>
                              <a:rPr lang="de-DE" sz="1600" i="1" kern="0" smtClean="0">
                                <a:latin typeface="Cambria Math"/>
                              </a:rPr>
                              <m:t>𝑆</m:t>
                            </m:r>
                          </m:sub>
                        </m:sSub>
                      </m:sup>
                    </m:sSup>
                    <m:sSup>
                      <m:sSupPr>
                        <m:ctrlPr>
                          <a:rPr lang="de-DE" sz="160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600" i="1" kern="0" smtClean="0">
                            <a:latin typeface="Cambria Math"/>
                          </a:rPr>
                          <m:t>𝑒</m:t>
                        </m:r>
                      </m:e>
                      <m:sup>
                        <m:r>
                          <a:rPr lang="de-DE" sz="1600" i="1" kern="0" smtClean="0">
                            <a:latin typeface="Cambria Math"/>
                          </a:rPr>
                          <m:t>−</m:t>
                        </m:r>
                        <m:r>
                          <a:rPr lang="de-DE" sz="1600" i="1" kern="0" smtClean="0">
                            <a:latin typeface="Cambria Math"/>
                          </a:rPr>
                          <m:t>𝑛</m:t>
                        </m:r>
                      </m:sup>
                    </m:sSup>
                    <m:sSup>
                      <m:sSupPr>
                        <m:ctrlPr>
                          <a:rPr lang="de-DE" sz="160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de-DE" sz="1600" i="1" kern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de-DE" sz="1600" i="1" ker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sz="1600" i="1" kern="0">
                                    <a:latin typeface="Cambria Math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de-DE" sz="1600" i="1" kern="0">
                                    <a:latin typeface="Cambria Math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de-DE" sz="1600" i="1" ker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600" i="1" kern="0">
                                        <a:latin typeface="Cambria Math"/>
                                      </a:rPr>
                                      <m:t>𝑛</m:t>
                                    </m:r>
                                  </m:num>
                                  <m:den>
                                    <m:r>
                                      <a:rPr lang="de-DE" sz="1600" i="1" kern="0">
                                        <a:latin typeface="Cambria Math"/>
                                      </a:rPr>
                                      <m:t>𝐿</m:t>
                                    </m:r>
                                  </m:den>
                                </m:f>
                              </m:sup>
                            </m:sSup>
                            <m:r>
                              <a:rPr lang="de-DE" sz="1600" i="1" kern="0" smtClean="0">
                                <a:latin typeface="Cambria Math"/>
                              </a:rPr>
                              <m:t>−1−</m:t>
                            </m:r>
                            <m:f>
                              <m:fPr>
                                <m:ctrlPr>
                                  <a:rPr lang="de-DE" sz="1600" i="1" ker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de-DE" sz="1600" i="1" kern="0">
                                    <a:latin typeface="Cambria Math"/>
                                  </a:rPr>
                                  <m:t>𝑛</m:t>
                                </m:r>
                              </m:num>
                              <m:den>
                                <m:r>
                                  <a:rPr lang="de-DE" sz="1600" i="1" kern="0">
                                    <a:latin typeface="Cambria Math"/>
                                  </a:rPr>
                                  <m:t>𝐿</m:t>
                                </m:r>
                              </m:den>
                            </m:f>
                          </m:e>
                        </m:d>
                      </m:e>
                      <m:sup>
                        <m:sSub>
                          <m:sSubPr>
                            <m:ctrlPr>
                              <a:rPr lang="pt-BR" sz="16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600" i="1" kern="0">
                                <a:latin typeface="Cambria Math"/>
                              </a:rPr>
                              <m:t>𝑁</m:t>
                            </m:r>
                            <m:r>
                              <a:rPr lang="de-DE" sz="1600" i="1" kern="0" baseline="30000" smtClean="0">
                                <a:latin typeface="Cambria Math"/>
                              </a:rPr>
                              <m:t>′</m:t>
                            </m:r>
                          </m:e>
                          <m:sub>
                            <m:r>
                              <a:rPr lang="de-DE" sz="1600" i="1" kern="0">
                                <a:latin typeface="Cambria Math"/>
                              </a:rPr>
                              <m:t>𝑐</m:t>
                            </m:r>
                          </m:sub>
                        </m:sSub>
                      </m:sup>
                    </m:sSup>
                  </m:oMath>
                </a14:m>
                <a:r>
                  <a:rPr lang="en-GB" sz="1600" kern="0"/>
                  <a:t> </a:t>
                </a:r>
              </a:p>
              <a:p>
                <a:pPr>
                  <a:spcAft>
                    <a:spcPct val="0"/>
                  </a:spcAft>
                </a:pPr>
                <a:r>
                  <a:rPr lang="en-US" sz="1600" kern="0"/>
                  <a:t>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6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i="1" kern="0">
                            <a:latin typeface="Cambria Math"/>
                          </a:rPr>
                          <m:t>𝑛</m:t>
                        </m:r>
                      </m:e>
                      <m:sub>
                        <m:r>
                          <a:rPr lang="de-DE" sz="1600" i="1" kern="0" smtClean="0">
                            <a:latin typeface="Cambria Math"/>
                          </a:rPr>
                          <m:t>𝑜𝑝𝑡</m:t>
                        </m:r>
                      </m:sub>
                    </m:sSub>
                  </m:oMath>
                </a14:m>
                <a:r>
                  <a:rPr lang="en-US" sz="1600" kern="0"/>
                  <a:t>     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600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i="1" kern="0" smtClean="0">
                            <a:latin typeface="Cambria Math"/>
                            <a:ea typeface="Cambria Math"/>
                          </a:rPr>
                          <m:t>𝜕</m:t>
                        </m:r>
                        <m:r>
                          <a:rPr lang="de-DE" sz="1600" i="1" kern="0">
                            <a:latin typeface="Cambria Math"/>
                          </a:rPr>
                          <m:t>𝑝</m:t>
                        </m:r>
                        <m:d>
                          <m:dPr>
                            <m:ctrlPr>
                              <a:rPr lang="pt-BR" sz="16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600" i="1" kern="0">
                                <a:latin typeface="Cambria Math"/>
                              </a:rPr>
                              <m:t>𝑛</m:t>
                            </m:r>
                            <m:r>
                              <a:rPr lang="de-DE" sz="1600" i="1" kern="0">
                                <a:latin typeface="Cambria Math"/>
                              </a:rPr>
                              <m:t>\</m:t>
                            </m:r>
                            <m:sSub>
                              <m:sSubPr>
                                <m:ctrlPr>
                                  <a:rPr lang="pt-BR" sz="16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600" i="1" kern="0">
                                    <a:latin typeface="Cambria Math"/>
                                  </a:rPr>
                                  <m:t>𝐿</m:t>
                                </m:r>
                                <m:r>
                                  <a:rPr lang="de-DE" sz="1600" i="1" kern="0">
                                    <a:latin typeface="Cambria Math"/>
                                  </a:rPr>
                                  <m:t>,</m:t>
                                </m:r>
                                <m:r>
                                  <a:rPr lang="de-DE" sz="1600" i="1" kern="0">
                                    <a:latin typeface="Cambria Math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de-DE" sz="1600" i="1" kern="0">
                                    <a:latin typeface="Cambria Math"/>
                                  </a:rPr>
                                  <m:t>𝐸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pt-BR" sz="16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600" i="1" kern="0">
                                    <a:latin typeface="Cambria Math"/>
                                  </a:rPr>
                                  <m:t>, </m:t>
                                </m:r>
                                <m:r>
                                  <a:rPr lang="de-DE" sz="1600" i="1" kern="0">
                                    <a:latin typeface="Cambria Math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de-DE" sz="1600" i="1" kern="0">
                                    <a:latin typeface="Cambria Math"/>
                                  </a:rPr>
                                  <m:t>𝑠</m:t>
                                </m:r>
                              </m:sub>
                            </m:sSub>
                            <m:r>
                              <a:rPr lang="de-DE" sz="1600" i="1" kern="0">
                                <a:latin typeface="Cambria Math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pt-BR" sz="16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600" i="1" kern="0">
                                    <a:latin typeface="Cambria Math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de-DE" sz="1600" i="1" kern="0">
                                    <a:latin typeface="Cambria Math"/>
                                  </a:rPr>
                                  <m:t>𝑐</m:t>
                                </m:r>
                              </m:sub>
                            </m:sSub>
                            <m:r>
                              <a:rPr lang="de-DE" sz="1600" i="1" kern="0">
                                <a:latin typeface="Cambria Math"/>
                              </a:rPr>
                              <m:t>,</m:t>
                            </m:r>
                            <m:r>
                              <a:rPr lang="pt-BR" sz="1600" i="1" kern="0">
                                <a:latin typeface="Cambria Math"/>
                              </a:rPr>
                              <m:t>𝛼</m:t>
                            </m:r>
                          </m:e>
                        </m:d>
                      </m:num>
                      <m:den>
                        <m:r>
                          <a:rPr lang="en-US" sz="1600" i="1" kern="0" smtClean="0">
                            <a:latin typeface="Cambria Math"/>
                            <a:ea typeface="Cambria Math"/>
                          </a:rPr>
                          <m:t>𝜕</m:t>
                        </m:r>
                        <m:r>
                          <a:rPr lang="de-DE" sz="1600" i="1" kern="0" smtClean="0">
                            <a:latin typeface="Cambria Math"/>
                          </a:rPr>
                          <m:t>𝑛</m:t>
                        </m:r>
                      </m:den>
                    </m:f>
                    <m:r>
                      <a:rPr lang="de-DE" sz="1600" i="1" kern="0" smtClean="0">
                        <a:latin typeface="Cambria Math"/>
                      </a:rPr>
                      <m:t>=0</m:t>
                    </m:r>
                  </m:oMath>
                </a14:m>
                <a:endParaRPr lang="en-US" sz="1600" kern="0"/>
              </a:p>
              <a:p>
                <a:pPr>
                  <a:spcAft>
                    <a:spcPct val="0"/>
                  </a:spcAft>
                </a:pPr>
                <a:endParaRPr lang="en-US" sz="1600" kern="0"/>
              </a:p>
              <a:p>
                <a:r>
                  <a:rPr lang="de-DE" sz="1600" kern="0"/>
                  <a:t>After</a:t>
                </a:r>
                <a:r>
                  <a:rPr lang="de-DE" sz="1600" i="1" kern="0">
                    <a:cs typeface="Calibri" panose="020F0502020204030204" pitchFamily="34" charset="0"/>
                  </a:rPr>
                  <a:t> </a:t>
                </a:r>
                <a:r>
                  <a:rPr lang="en-US" sz="1600" kern="0">
                    <a:cs typeface="Calibri" panose="020F0502020204030204" pitchFamily="34" charset="0"/>
                  </a:rPr>
                  <a:t>simplifications</a:t>
                </a:r>
                <a:r>
                  <a:rPr lang="de-DE" sz="1600" kern="0">
                    <a:cs typeface="Calibri" panose="020F0502020204030204" pitchFamily="34" charset="0"/>
                  </a:rPr>
                  <a:t>:</a:t>
                </a:r>
                <a:endParaRPr lang="de-DE" sz="1600" i="1" kern="0">
                  <a:cs typeface="Calibri" panose="020F0502020204030204" pitchFamily="34" charset="0"/>
                </a:endParaRPr>
              </a:p>
              <a:p>
                <a:pPr marL="0" indent="0">
                  <a:buFont typeface="Wingdings" pitchFamily="2" charset="2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de-DE" sz="1400" i="1" ker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de-DE" sz="1400" i="1" ker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DE" sz="1400" i="1" kern="0">
                                  <a:latin typeface="Cambria Math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de-DE" sz="1400" i="1" kern="0">
                                  <a:latin typeface="Cambria Math"/>
                                </a:rPr>
                                <m:t>120</m:t>
                              </m:r>
                            </m:den>
                          </m:f>
                          <m:d>
                            <m:dPr>
                              <m:ctrlPr>
                                <a:rPr lang="de-DE" sz="1400" i="1" ker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1400" i="1" kern="0">
                                  <a:latin typeface="Cambria Math"/>
                                </a:rPr>
                                <m:t>𝐿</m:t>
                              </m:r>
                              <m:r>
                                <a:rPr lang="de-DE" sz="1400" i="1" kern="0">
                                  <a:latin typeface="Cambria Math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pt-BR" sz="1400" i="1" ker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400" i="1" kern="0">
                                      <a:latin typeface="Cambria Math"/>
                                    </a:rPr>
                                    <m:t>𝑁</m:t>
                                  </m:r>
                                  <m:r>
                                    <a:rPr lang="de-DE" sz="1400" i="1" kern="0">
                                      <a:latin typeface="Cambria Math"/>
                                    </a:rPr>
                                    <m:t>′</m:t>
                                  </m:r>
                                </m:e>
                                <m:sub>
                                  <m:r>
                                    <a:rPr lang="de-DE" sz="1400" i="1" kern="0">
                                      <a:latin typeface="Cambria Math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sSup>
                        <m:sSupPr>
                          <m:ctrlPr>
                            <a:rPr lang="de-DE" sz="1400" i="1" ker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400" i="1" kern="0">
                              <a:latin typeface="Cambria Math"/>
                            </a:rPr>
                            <m:t>𝑛</m:t>
                          </m:r>
                        </m:e>
                        <m:sup>
                          <m:r>
                            <a:rPr lang="de-DE" sz="1400" i="1" kern="0">
                              <a:latin typeface="Cambria Math"/>
                            </a:rPr>
                            <m:t>4</m:t>
                          </m:r>
                        </m:sup>
                      </m:sSup>
                      <m:r>
                        <a:rPr lang="de-DE" sz="1400" i="1" kern="0">
                          <a:latin typeface="Cambria Math"/>
                        </a:rPr>
                        <m:t>+</m:t>
                      </m:r>
                      <m:f>
                        <m:fPr>
                          <m:ctrlPr>
                            <a:rPr lang="de-DE" sz="1400" i="1" ker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400" i="1" kern="0">
                              <a:latin typeface="Cambria Math"/>
                            </a:rPr>
                            <m:t>𝐿</m:t>
                          </m:r>
                        </m:num>
                        <m:den>
                          <m:r>
                            <a:rPr lang="de-DE" sz="1400" i="1" kern="0">
                              <a:latin typeface="Cambria Math"/>
                            </a:rPr>
                            <m:t>24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de-DE" sz="1400" i="1" ker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400" i="1" kern="0">
                              <a:latin typeface="Cambria Math"/>
                            </a:rPr>
                            <m:t>𝐿</m:t>
                          </m:r>
                          <m:r>
                            <a:rPr lang="de-DE" sz="1400" i="1" kern="0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pt-BR" sz="1400" i="1" ker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p>
                                <m:sSupPr>
                                  <m:ctrlPr>
                                    <a:rPr lang="de-DE" sz="1400" i="1" ker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400" i="1" kern="0">
                                      <a:latin typeface="Cambria Math"/>
                                    </a:rPr>
                                    <m:t>𝑁</m:t>
                                  </m:r>
                                </m:e>
                                <m:sup>
                                  <m:r>
                                    <a:rPr lang="de-DE" sz="1400" i="1" kern="0">
                                      <a:latin typeface="Cambria Math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  <m:sub>
                              <m:r>
                                <a:rPr lang="de-DE" sz="1400" i="1" kern="0">
                                  <a:latin typeface="Cambria Math"/>
                                </a:rPr>
                                <m:t>𝑐</m:t>
                              </m:r>
                            </m:sub>
                          </m:sSub>
                          <m:r>
                            <a:rPr lang="de-DE" sz="1400" i="1" kern="0">
                              <a:latin typeface="Cambria Math"/>
                            </a:rPr>
                            <m:t>−</m:t>
                          </m:r>
                          <m:f>
                            <m:fPr>
                              <m:ctrlPr>
                                <a:rPr lang="de-DE" sz="1400" i="1" ker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pt-BR" sz="1400" i="1" ker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400" i="1" kern="0">
                                      <a:latin typeface="Cambria Math"/>
                                    </a:rPr>
                                    <m:t>𝑁</m:t>
                                  </m:r>
                                  <m:r>
                                    <a:rPr lang="de-DE" sz="1400" i="1" kern="0" baseline="30000">
                                      <a:latin typeface="Cambria Math"/>
                                    </a:rPr>
                                    <m:t>′</m:t>
                                  </m:r>
                                </m:e>
                                <m:sub>
                                  <m:r>
                                    <a:rPr lang="de-DE" sz="1400" i="1" kern="0">
                                      <a:latin typeface="Cambria Math"/>
                                    </a:rPr>
                                    <m:t>𝑠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de-DE" sz="1400" i="1" kern="0">
                                  <a:latin typeface="Cambria Math"/>
                                </a:rPr>
                                <m:t>5</m:t>
                              </m:r>
                            </m:den>
                          </m:f>
                        </m:e>
                      </m:d>
                      <m:sSup>
                        <m:sSupPr>
                          <m:ctrlPr>
                            <a:rPr lang="de-DE" sz="1400" i="1" ker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400" i="1" kern="0">
                              <a:latin typeface="Cambria Math"/>
                            </a:rPr>
                            <m:t>𝑛</m:t>
                          </m:r>
                        </m:e>
                        <m:sup>
                          <m:r>
                            <a:rPr lang="de-DE" sz="1400" i="1" kern="0">
                              <a:latin typeface="Cambria Math"/>
                            </a:rPr>
                            <m:t>3</m:t>
                          </m:r>
                        </m:sup>
                      </m:sSup>
                      <m:r>
                        <a:rPr lang="de-DE" sz="1400" i="1" kern="0">
                          <a:latin typeface="Cambria Math"/>
                        </a:rPr>
                        <m:t>+</m:t>
                      </m:r>
                      <m:f>
                        <m:fPr>
                          <m:ctrlPr>
                            <a:rPr lang="de-DE" sz="1400" i="1" ker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de-DE" sz="1400" i="1" ker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400" i="1" kern="0">
                                  <a:latin typeface="Cambria Math"/>
                                </a:rPr>
                                <m:t>𝐿</m:t>
                              </m:r>
                            </m:e>
                            <m:sup>
                              <m:r>
                                <a:rPr lang="de-DE" sz="1400" i="1" ker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de-DE" sz="1400" i="1" kern="0">
                              <a:latin typeface="Cambria Math"/>
                            </a:rPr>
                            <m:t>6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de-DE" sz="1400" i="1" ker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400" i="1" kern="0">
                              <a:latin typeface="Cambria Math"/>
                            </a:rPr>
                            <m:t>𝐿</m:t>
                          </m:r>
                          <m:r>
                            <a:rPr lang="de-DE" sz="1400" i="1" kern="0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pt-BR" sz="1400" i="1" ker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p>
                                <m:sSupPr>
                                  <m:ctrlPr>
                                    <a:rPr lang="de-DE" sz="1400" i="1" ker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400" i="1" kern="0">
                                      <a:latin typeface="Cambria Math"/>
                                    </a:rPr>
                                    <m:t>𝑁</m:t>
                                  </m:r>
                                </m:e>
                                <m:sup>
                                  <m:r>
                                    <a:rPr lang="de-DE" sz="1400" i="1" kern="0">
                                      <a:latin typeface="Cambria Math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  <m:sub>
                              <m:r>
                                <a:rPr lang="de-DE" sz="1400" i="1" kern="0">
                                  <a:latin typeface="Cambria Math"/>
                                </a:rPr>
                                <m:t>𝑐</m:t>
                              </m:r>
                            </m:sub>
                          </m:sSub>
                          <m:r>
                            <a:rPr lang="de-DE" sz="1400" i="1" kern="0">
                              <a:latin typeface="Cambria Math"/>
                            </a:rPr>
                            <m:t>−</m:t>
                          </m:r>
                          <m:f>
                            <m:fPr>
                              <m:ctrlPr>
                                <a:rPr lang="de-DE" sz="1400" i="1" ker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pt-BR" sz="1400" i="1" ker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400" i="1" kern="0">
                                      <a:latin typeface="Cambria Math"/>
                                    </a:rPr>
                                    <m:t>𝑁</m:t>
                                  </m:r>
                                  <m:r>
                                    <a:rPr lang="de-DE" sz="1400" i="1" kern="0" baseline="30000">
                                      <a:latin typeface="Cambria Math"/>
                                    </a:rPr>
                                    <m:t>′</m:t>
                                  </m:r>
                                </m:e>
                                <m:sub>
                                  <m:r>
                                    <a:rPr lang="de-DE" sz="1400" i="1" kern="0">
                                      <a:latin typeface="Cambria Math"/>
                                    </a:rPr>
                                    <m:t>𝑠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de-DE" sz="1400" i="1" kern="0">
                                  <a:latin typeface="Cambria Math"/>
                                </a:rPr>
                                <m:t>4</m:t>
                              </m:r>
                            </m:den>
                          </m:f>
                        </m:e>
                      </m:d>
                      <m:sSup>
                        <m:sSupPr>
                          <m:ctrlPr>
                            <a:rPr lang="de-DE" sz="1400" i="1" ker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400" i="1" kern="0">
                              <a:latin typeface="Cambria Math"/>
                            </a:rPr>
                            <m:t>𝑛</m:t>
                          </m:r>
                        </m:e>
                        <m:sup>
                          <m:r>
                            <a:rPr lang="de-DE" sz="1400" i="1" ker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de-DE" sz="1400" i="1" kern="0">
                          <a:latin typeface="Cambria Math"/>
                        </a:rPr>
                        <m:t>+</m:t>
                      </m:r>
                      <m:f>
                        <m:fPr>
                          <m:ctrlPr>
                            <a:rPr lang="de-DE" sz="1400" i="1" ker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de-DE" sz="1400" i="1" ker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400" i="1" kern="0">
                                  <a:latin typeface="Cambria Math"/>
                                </a:rPr>
                                <m:t>𝐿</m:t>
                              </m:r>
                            </m:e>
                            <m:sup>
                              <m:r>
                                <a:rPr lang="de-DE" sz="1400" i="1" kern="0">
                                  <a:latin typeface="Cambria Math"/>
                                </a:rPr>
                                <m:t>3</m:t>
                              </m:r>
                            </m:sup>
                          </m:sSup>
                        </m:num>
                        <m:den>
                          <m:r>
                            <a:rPr lang="de-DE" sz="1400" i="1" kern="0">
                              <a:latin typeface="Cambria Math"/>
                            </a:rPr>
                            <m:t>2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de-DE" sz="1400" i="1" ker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400" i="1" kern="0">
                              <a:latin typeface="Cambria Math"/>
                            </a:rPr>
                            <m:t>𝐿</m:t>
                          </m:r>
                          <m:r>
                            <a:rPr lang="de-DE" sz="1400" i="1" kern="0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pt-BR" sz="1400" i="1" ker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p>
                                <m:sSupPr>
                                  <m:ctrlPr>
                                    <a:rPr lang="de-DE" sz="1400" i="1" ker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400" i="1" kern="0">
                                      <a:latin typeface="Cambria Math"/>
                                    </a:rPr>
                                    <m:t>𝑁</m:t>
                                  </m:r>
                                </m:e>
                                <m:sup>
                                  <m:r>
                                    <a:rPr lang="de-DE" sz="1400" i="1" kern="0">
                                      <a:latin typeface="Cambria Math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  <m:sub>
                              <m:r>
                                <a:rPr lang="de-DE" sz="1400" i="1" kern="0">
                                  <a:latin typeface="Cambria Math"/>
                                </a:rPr>
                                <m:t>𝑐</m:t>
                              </m:r>
                            </m:sub>
                          </m:sSub>
                          <m:r>
                            <a:rPr lang="de-DE" sz="1400" i="1" kern="0">
                              <a:latin typeface="Cambria Math"/>
                            </a:rPr>
                            <m:t>−</m:t>
                          </m:r>
                          <m:f>
                            <m:fPr>
                              <m:ctrlPr>
                                <a:rPr lang="de-DE" sz="1400" i="1" ker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pt-BR" sz="1400" i="1" ker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400" i="1" kern="0">
                                      <a:latin typeface="Cambria Math"/>
                                    </a:rPr>
                                    <m:t>𝑁</m:t>
                                  </m:r>
                                  <m:r>
                                    <a:rPr lang="de-DE" sz="1400" i="1" kern="0" baseline="30000">
                                      <a:latin typeface="Cambria Math"/>
                                    </a:rPr>
                                    <m:t>′</m:t>
                                  </m:r>
                                </m:e>
                                <m:sub>
                                  <m:r>
                                    <a:rPr lang="de-DE" sz="1400" i="1" kern="0">
                                      <a:latin typeface="Cambria Math"/>
                                    </a:rPr>
                                    <m:t>𝑠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de-DE" sz="1400" i="1" kern="0">
                                  <a:latin typeface="Cambria Math"/>
                                </a:rPr>
                                <m:t>3</m:t>
                              </m:r>
                            </m:den>
                          </m:f>
                        </m:e>
                      </m:d>
                      <m:r>
                        <a:rPr lang="de-DE" sz="1400" i="1" kern="0">
                          <a:latin typeface="Cambria Math"/>
                        </a:rPr>
                        <m:t>𝑛</m:t>
                      </m:r>
                      <m:r>
                        <a:rPr lang="de-DE" sz="1400" i="1" kern="0">
                          <a:latin typeface="Cambria Math"/>
                        </a:rPr>
                        <m:t>−</m:t>
                      </m:r>
                      <m:sSup>
                        <m:sSupPr>
                          <m:ctrlPr>
                            <a:rPr lang="de-DE" sz="1400" i="1" ker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400" i="1" kern="0">
                              <a:latin typeface="Cambria Math"/>
                            </a:rPr>
                            <m:t>𝐿</m:t>
                          </m:r>
                        </m:e>
                        <m:sup>
                          <m:r>
                            <a:rPr lang="de-DE" sz="1400" i="1" kern="0">
                              <a:latin typeface="Cambria Math"/>
                            </a:rPr>
                            <m:t>4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de-DE" sz="1400" i="1" ker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1400" i="1" ker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p>
                                <m:sSupPr>
                                  <m:ctrlPr>
                                    <a:rPr lang="de-DE" sz="1400" i="1" ker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400" i="1" kern="0">
                                      <a:latin typeface="Cambria Math"/>
                                    </a:rPr>
                                    <m:t>𝑁</m:t>
                                  </m:r>
                                </m:e>
                                <m:sup>
                                  <m:r>
                                    <a:rPr lang="de-DE" sz="1400" i="1" kern="0">
                                      <a:latin typeface="Cambria Math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  <m:sub>
                              <m:r>
                                <a:rPr lang="de-DE" sz="1400" i="1" kern="0">
                                  <a:latin typeface="Cambria Math"/>
                                </a:rPr>
                                <m:t>𝑐</m:t>
                              </m:r>
                            </m:sub>
                          </m:sSub>
                          <m:r>
                            <a:rPr lang="de-DE" sz="1400" i="1" kern="0">
                              <a:latin typeface="Cambria Math"/>
                            </a:rPr>
                            <m:t>−</m:t>
                          </m:r>
                          <m:f>
                            <m:fPr>
                              <m:ctrlPr>
                                <a:rPr lang="de-DE" sz="1400" i="1" ker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pt-BR" sz="1400" i="1" ker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400" i="1" kern="0">
                                      <a:latin typeface="Cambria Math"/>
                                    </a:rPr>
                                    <m:t>𝑁</m:t>
                                  </m:r>
                                  <m:r>
                                    <a:rPr lang="de-DE" sz="1400" i="1" kern="0" baseline="30000">
                                      <a:latin typeface="Cambria Math"/>
                                    </a:rPr>
                                    <m:t>′</m:t>
                                  </m:r>
                                </m:e>
                                <m:sub>
                                  <m:r>
                                    <a:rPr lang="de-DE" sz="1400" i="1" kern="0">
                                      <a:latin typeface="Cambria Math"/>
                                    </a:rPr>
                                    <m:t>𝑠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de-DE" sz="1400" i="1" kern="0" smtClean="0">
                                  <a:latin typeface="Cambria Math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de-DE" sz="1400" i="1" kern="0">
                          <a:latin typeface="Cambria Math"/>
                        </a:rPr>
                        <m:t>=0</m:t>
                      </m:r>
                    </m:oMath>
                  </m:oMathPara>
                </a14:m>
                <a:endParaRPr lang="en-GB" sz="1400" kern="0"/>
              </a:p>
              <a:p>
                <a:pPr marL="0" indent="0">
                  <a:buFont typeface="Wingdings" pitchFamily="2" charset="2"/>
                  <a:buNone/>
                </a:pPr>
                <a:endParaRPr lang="en-GB" sz="1600" kern="0"/>
              </a:p>
              <a:p>
                <a:pPr marL="0" indent="0">
                  <a:buFont typeface="Wingdings" pitchFamily="2" charset="2"/>
                  <a:buNone/>
                </a:pPr>
                <a:endParaRPr lang="en-GB" sz="1600" kern="0"/>
              </a:p>
              <a:p>
                <a:r>
                  <a:rPr lang="en-US" sz="1600" kern="0"/>
                  <a:t>Using Descartes’ rules of sign:</a:t>
                </a:r>
              </a:p>
              <a:p>
                <a:pPr marL="0" indent="0">
                  <a:spcAft>
                    <a:spcPct val="0"/>
                  </a:spcAft>
                  <a:buFont typeface="Wingdings" pitchFamily="2" charset="2"/>
                  <a:buNone/>
                </a:pPr>
                <a:br>
                  <a:rPr lang="en-US" sz="1600" kern="0"/>
                </a:br>
                <a:br>
                  <a:rPr lang="en-US" sz="1600" kern="0"/>
                </a:br>
                <a:br>
                  <a:rPr lang="en-US" sz="1600" kern="0"/>
                </a:br>
                <a:br>
                  <a:rPr lang="en-US" sz="1600" kern="0"/>
                </a:br>
                <a:endParaRPr lang="en-US" sz="1100" b="1" kern="0"/>
              </a:p>
            </p:txBody>
          </p:sp>
        </mc:Choice>
        <mc:Fallback xmlns="">
          <p:sp>
            <p:nvSpPr>
              <p:cNvPr id="9" name="Textplatzhalter 3">
                <a:extLst>
                  <a:ext uri="{FF2B5EF4-FFF2-40B4-BE49-F238E27FC236}">
                    <a16:creationId xmlns:a16="http://schemas.microsoft.com/office/drawing/2014/main" id="{9D7037ED-0B34-E244-B832-B5F9DF3A43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000" y="1052736"/>
                <a:ext cx="8856000" cy="5184576"/>
              </a:xfrm>
              <a:prstGeom prst="rect">
                <a:avLst/>
              </a:prstGeom>
              <a:blipFill>
                <a:blip r:embed="rId4"/>
                <a:stretch>
                  <a:fillRect l="-287" t="-2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Pfeil nach rechts 11">
            <a:extLst>
              <a:ext uri="{FF2B5EF4-FFF2-40B4-BE49-F238E27FC236}">
                <a16:creationId xmlns:a16="http://schemas.microsoft.com/office/drawing/2014/main" id="{C87683AA-6C06-F741-8160-D2BC0BF5D0A5}"/>
              </a:ext>
            </a:extLst>
          </p:cNvPr>
          <p:cNvSpPr/>
          <p:nvPr/>
        </p:nvSpPr>
        <p:spPr>
          <a:xfrm>
            <a:off x="1581573" y="2119522"/>
            <a:ext cx="288032" cy="216024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Abgerundetes Rechteck 7">
                <a:extLst>
                  <a:ext uri="{FF2B5EF4-FFF2-40B4-BE49-F238E27FC236}">
                    <a16:creationId xmlns:a16="http://schemas.microsoft.com/office/drawing/2014/main" id="{1EBE7ADF-FCEC-784C-95EE-6B601FD5D7AC}"/>
                  </a:ext>
                </a:extLst>
              </p:cNvPr>
              <p:cNvSpPr/>
              <p:nvPr/>
            </p:nvSpPr>
            <p:spPr>
              <a:xfrm>
                <a:off x="6300192" y="3993897"/>
                <a:ext cx="2590984" cy="2099399"/>
              </a:xfrm>
              <a:prstGeom prst="round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sz="1100" i="1" smtClean="0">
                        <a:solidFill>
                          <a:schemeClr val="tx1"/>
                        </a:solidFill>
                        <a:latin typeface="Cambria Math"/>
                      </a:rPr>
                      <m:t>𝑃</m:t>
                    </m:r>
                    <m:r>
                      <a:rPr lang="de-DE" sz="1100" i="1" smtClean="0">
                        <a:solidFill>
                          <a:schemeClr val="tx1"/>
                        </a:solidFill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de-DE" sz="1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1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8</m:t>
                        </m:r>
                        <m:r>
                          <a:rPr lang="de-DE" sz="11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𝑎𝑐</m:t>
                        </m:r>
                        <m:r>
                          <a:rPr lang="de-DE" sz="11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−3</m:t>
                        </m:r>
                        <m:sSup>
                          <m:sSupPr>
                            <m:ctrlPr>
                              <a:rPr lang="de-DE" sz="11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1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𝑏</m:t>
                            </m:r>
                          </m:e>
                          <m:sup>
                            <m:r>
                              <a:rPr lang="de-DE" sz="11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de-DE" sz="11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8</m:t>
                        </m:r>
                        <m:sSup>
                          <m:sSupPr>
                            <m:ctrlPr>
                              <a:rPr lang="de-DE" sz="11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1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𝑎</m:t>
                            </m:r>
                          </m:e>
                          <m:sup>
                            <m:r>
                              <a:rPr lang="de-DE" sz="11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de-DE" sz="1100">
                  <a:solidFill>
                    <a:schemeClr val="tx1"/>
                  </a:solidFill>
                </a:endParaRP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sz="1100" i="1">
                        <a:solidFill>
                          <a:schemeClr val="tx1"/>
                        </a:solidFill>
                        <a:latin typeface="Cambria Math"/>
                      </a:rPr>
                      <m:t>𝑞</m:t>
                    </m:r>
                    <m:r>
                      <a:rPr lang="de-DE" sz="1100" i="1">
                        <a:solidFill>
                          <a:schemeClr val="tx1"/>
                        </a:solidFill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de-DE" sz="1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de-DE" sz="11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1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𝑏</m:t>
                            </m:r>
                          </m:e>
                          <m:sup>
                            <m:r>
                              <a:rPr lang="de-DE" sz="11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3</m:t>
                            </m:r>
                          </m:sup>
                        </m:sSup>
                        <m:r>
                          <a:rPr lang="de-DE" sz="11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−4</m:t>
                        </m:r>
                        <m:r>
                          <a:rPr lang="de-DE" sz="11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𝑎𝑏𝑐</m:t>
                        </m:r>
                        <m:r>
                          <a:rPr lang="de-DE" sz="11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+8</m:t>
                        </m:r>
                        <m:sSup>
                          <m:sSupPr>
                            <m:ctrlPr>
                              <a:rPr lang="de-DE" sz="11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1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𝑎</m:t>
                            </m:r>
                          </m:e>
                          <m:sup>
                            <m:r>
                              <a:rPr lang="de-DE" sz="11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2</m:t>
                            </m:r>
                          </m:sup>
                        </m:sSup>
                        <m:r>
                          <a:rPr lang="de-DE" sz="11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𝑑</m:t>
                        </m:r>
                      </m:num>
                      <m:den>
                        <m:r>
                          <a:rPr lang="de-DE" sz="11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8</m:t>
                        </m:r>
                        <m:sSup>
                          <m:sSupPr>
                            <m:ctrlPr>
                              <a:rPr lang="de-DE" sz="11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1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𝑎</m:t>
                            </m:r>
                          </m:e>
                          <m:sup>
                            <m:r>
                              <a:rPr lang="de-DE" sz="11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3</m:t>
                            </m:r>
                          </m:sup>
                        </m:sSup>
                      </m:den>
                    </m:f>
                  </m:oMath>
                </a14:m>
                <a:endParaRPr lang="en-US" sz="1100">
                  <a:solidFill>
                    <a:schemeClr val="tx1"/>
                  </a:solidFill>
                </a:endParaRP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sz="1100" i="1">
                        <a:solidFill>
                          <a:schemeClr val="tx1"/>
                        </a:solidFill>
                        <a:latin typeface="Cambria Math"/>
                      </a:rPr>
                      <m:t>𝑆</m:t>
                    </m:r>
                    <m:r>
                      <a:rPr lang="de-DE" sz="1100" i="1">
                        <a:solidFill>
                          <a:schemeClr val="tx1"/>
                        </a:solidFill>
                        <a:latin typeface="Cambria Math"/>
                      </a:rPr>
                      <m:t>=</m:t>
                    </m:r>
                    <m:r>
                      <a:rPr lang="de-DE" sz="1100">
                        <a:solidFill>
                          <a:schemeClr val="tx1"/>
                        </a:solidFill>
                        <a:latin typeface="Cambria Math"/>
                      </a:rPr>
                      <m:t>0.5</m:t>
                    </m:r>
                    <m:rad>
                      <m:radPr>
                        <m:degHide m:val="on"/>
                        <m:ctrlPr>
                          <a:rPr lang="de-DE" sz="1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de-DE" sz="11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−</m:t>
                        </m:r>
                        <m:f>
                          <m:fPr>
                            <m:ctrlPr>
                              <a:rPr lang="de-DE" sz="11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e-DE" sz="11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2</m:t>
                            </m:r>
                          </m:num>
                          <m:den>
                            <m:r>
                              <a:rPr lang="de-DE" sz="11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3</m:t>
                            </m:r>
                          </m:den>
                        </m:f>
                        <m:r>
                          <a:rPr lang="de-DE" sz="11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𝑃</m:t>
                        </m:r>
                        <m:r>
                          <a:rPr lang="de-DE" sz="11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+</m:t>
                        </m:r>
                        <m:f>
                          <m:fPr>
                            <m:ctrlPr>
                              <a:rPr lang="de-DE" sz="11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e-DE" sz="11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1</m:t>
                            </m:r>
                          </m:num>
                          <m:den>
                            <m:r>
                              <a:rPr lang="de-DE" sz="11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3</m:t>
                            </m:r>
                            <m:r>
                              <a:rPr lang="de-DE" sz="11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𝑎</m:t>
                            </m:r>
                          </m:den>
                        </m:f>
                        <m:d>
                          <m:dPr>
                            <m:ctrlPr>
                              <a:rPr lang="de-DE" sz="11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1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𝑄</m:t>
                            </m:r>
                            <m:r>
                              <a:rPr lang="de-DE" sz="11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de-DE" sz="11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de-DE" sz="11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100" i="1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  <a:ea typeface="Cambria Math"/>
                                      </a:rPr>
                                      <m:t>∆</m:t>
                                    </m:r>
                                  </m:e>
                                  <m:sub>
                                    <m:r>
                                      <a:rPr lang="de-DE" sz="1100" i="1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  <m:t>0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de-DE" sz="1100" i="1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𝑄</m:t>
                                </m:r>
                              </m:den>
                            </m:f>
                          </m:e>
                        </m:d>
                      </m:e>
                    </m:rad>
                  </m:oMath>
                </a14:m>
                <a:endParaRPr lang="de-DE" sz="1100">
                  <a:solidFill>
                    <a:schemeClr val="tx1"/>
                  </a:solidFill>
                </a:endParaRP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sz="1100" i="1">
                        <a:solidFill>
                          <a:schemeClr val="tx1"/>
                        </a:solidFill>
                        <a:latin typeface="Cambria Math"/>
                      </a:rPr>
                      <m:t>𝑄</m:t>
                    </m:r>
                    <m:r>
                      <a:rPr lang="de-DE" sz="1100" i="1">
                        <a:solidFill>
                          <a:schemeClr val="tx1"/>
                        </a:solidFill>
                        <a:latin typeface="Cambria Math"/>
                      </a:rPr>
                      <m:t>=</m:t>
                    </m:r>
                    <m:rad>
                      <m:radPr>
                        <m:ctrlPr>
                          <a:rPr lang="de-DE" sz="1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>
                        <m:r>
                          <a:rPr lang="de-DE" sz="11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3</m:t>
                        </m:r>
                      </m:deg>
                      <m:e>
                        <m:f>
                          <m:fPr>
                            <m:ctrlPr>
                              <a:rPr lang="de-DE" sz="11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de-DE" sz="11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100" i="1">
                                    <a:solidFill>
                                      <a:schemeClr val="tx1"/>
                                    </a:solidFill>
                                    <a:latin typeface="Cambria Math"/>
                                    <a:ea typeface="Cambria Math"/>
                                  </a:rPr>
                                  <m:t>∆</m:t>
                                </m:r>
                              </m:e>
                              <m:sub>
                                <m:r>
                                  <a:rPr lang="de-DE" sz="1100" i="1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de-DE" sz="11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+</m:t>
                            </m:r>
                            <m:rad>
                              <m:radPr>
                                <m:degHide m:val="on"/>
                                <m:ctrlPr>
                                  <a:rPr lang="de-DE" sz="11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sSubSup>
                                  <m:sSubSupPr>
                                    <m:ctrlPr>
                                      <a:rPr lang="de-DE" sz="11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de-DE" sz="1100" i="1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  <a:ea typeface="Cambria Math"/>
                                      </a:rPr>
                                      <m:t>∆</m:t>
                                    </m:r>
                                    <m:r>
                                      <a:rPr lang="de-DE" sz="1100" i="1" baseline="30000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  <a:ea typeface="Cambria Math"/>
                                      </a:rPr>
                                      <m:t>2</m:t>
                                    </m:r>
                                  </m:e>
                                  <m:sub>
                                    <m:r>
                                      <a:rPr lang="de-DE" sz="1100" i="1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  <m:sup/>
                                </m:sSubSup>
                                <m:r>
                                  <a:rPr lang="de-DE" sz="1100" i="1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−4</m:t>
                                </m:r>
                                <m:sSubSup>
                                  <m:sSubSupPr>
                                    <m:ctrlPr>
                                      <a:rPr lang="de-DE" sz="11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de-DE" sz="1100" i="1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  <a:ea typeface="Cambria Math"/>
                                      </a:rPr>
                                      <m:t>∆</m:t>
                                    </m:r>
                                    <m:r>
                                      <a:rPr lang="de-DE" sz="1100" i="1" baseline="30000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  <a:ea typeface="Cambria Math"/>
                                      </a:rPr>
                                      <m:t>3</m:t>
                                    </m:r>
                                  </m:e>
                                  <m:sub>
                                    <m:r>
                                      <a:rPr lang="de-DE" sz="1100" i="1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  <m:t>0</m:t>
                                    </m:r>
                                  </m:sub>
                                  <m:sup/>
                                </m:sSubSup>
                              </m:e>
                            </m:rad>
                          </m:num>
                          <m:den>
                            <m:r>
                              <a:rPr lang="de-DE" sz="11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2</m:t>
                            </m:r>
                          </m:den>
                        </m:f>
                      </m:e>
                    </m:rad>
                  </m:oMath>
                </a14:m>
                <a:endParaRPr lang="en-US" sz="1100">
                  <a:solidFill>
                    <a:schemeClr val="tx1"/>
                  </a:solidFill>
                </a:endParaRP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sz="1100" i="1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∆</m:t>
                        </m:r>
                      </m:e>
                      <m:sub>
                        <m:r>
                          <a:rPr lang="de-DE" sz="1100" i="1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0</m:t>
                        </m:r>
                      </m:sub>
                    </m:sSub>
                    <m:r>
                      <a:rPr lang="en-US" sz="1100" i="1">
                        <a:solidFill>
                          <a:schemeClr val="tx1"/>
                        </a:solidFill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sz="1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1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𝑐</m:t>
                        </m:r>
                      </m:e>
                      <m:sup>
                        <m:r>
                          <a:rPr lang="de-DE" sz="11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de-DE" sz="1100" i="1">
                        <a:solidFill>
                          <a:schemeClr val="tx1"/>
                        </a:solidFill>
                        <a:latin typeface="Cambria Math"/>
                      </a:rPr>
                      <m:t>−3</m:t>
                    </m:r>
                    <m:r>
                      <a:rPr lang="de-DE" sz="1100" i="1">
                        <a:solidFill>
                          <a:schemeClr val="tx1"/>
                        </a:solidFill>
                        <a:latin typeface="Cambria Math"/>
                      </a:rPr>
                      <m:t>𝑏𝑑</m:t>
                    </m:r>
                    <m:r>
                      <a:rPr lang="de-DE" sz="1100" i="1">
                        <a:solidFill>
                          <a:schemeClr val="tx1"/>
                        </a:solidFill>
                        <a:latin typeface="Cambria Math"/>
                      </a:rPr>
                      <m:t>+12</m:t>
                    </m:r>
                    <m:r>
                      <a:rPr lang="de-DE" sz="1100" i="1">
                        <a:solidFill>
                          <a:schemeClr val="tx1"/>
                        </a:solidFill>
                        <a:latin typeface="Cambria Math"/>
                      </a:rPr>
                      <m:t>𝑎𝑒</m:t>
                    </m:r>
                  </m:oMath>
                </a14:m>
                <a:endParaRPr lang="de-DE" sz="1100">
                  <a:solidFill>
                    <a:schemeClr val="tx1"/>
                  </a:solidFill>
                </a:endParaRP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sz="1100" i="1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∆</m:t>
                        </m:r>
                      </m:e>
                      <m:sub>
                        <m:r>
                          <a:rPr lang="de-DE" sz="1100" i="1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1</m:t>
                        </m:r>
                      </m:sub>
                    </m:sSub>
                    <m:r>
                      <a:rPr lang="en-US" sz="1100" i="1">
                        <a:solidFill>
                          <a:schemeClr val="tx1"/>
                        </a:solidFill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sz="1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1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2</m:t>
                        </m:r>
                        <m:r>
                          <a:rPr lang="de-DE" sz="11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𝑐</m:t>
                        </m:r>
                      </m:e>
                      <m:sup>
                        <m:r>
                          <a:rPr lang="de-DE" sz="11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3</m:t>
                        </m:r>
                      </m:sup>
                    </m:sSup>
                    <m:r>
                      <a:rPr lang="de-DE" sz="1100" i="1">
                        <a:solidFill>
                          <a:schemeClr val="tx1"/>
                        </a:solidFill>
                        <a:latin typeface="Cambria Math"/>
                      </a:rPr>
                      <m:t>−9</m:t>
                    </m:r>
                    <m:r>
                      <a:rPr lang="de-DE" sz="1100" i="1">
                        <a:solidFill>
                          <a:schemeClr val="tx1"/>
                        </a:solidFill>
                        <a:latin typeface="Cambria Math"/>
                      </a:rPr>
                      <m:t>𝑏𝑐𝑑</m:t>
                    </m:r>
                    <m:r>
                      <a:rPr lang="de-DE" sz="1100" i="1">
                        <a:solidFill>
                          <a:schemeClr val="tx1"/>
                        </a:solidFill>
                        <a:latin typeface="Cambria Math"/>
                      </a:rPr>
                      <m:t>+27</m:t>
                    </m:r>
                    <m:r>
                      <a:rPr lang="de-DE" sz="1100" i="1">
                        <a:solidFill>
                          <a:schemeClr val="tx1"/>
                        </a:solidFill>
                        <a:latin typeface="Cambria Math"/>
                      </a:rPr>
                      <m:t>𝑎</m:t>
                    </m:r>
                    <m:sSup>
                      <m:sSupPr>
                        <m:ctrlPr>
                          <a:rPr lang="de-DE" sz="1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1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𝑑</m:t>
                        </m:r>
                      </m:e>
                      <m:sup>
                        <m:r>
                          <a:rPr lang="de-DE" sz="11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de-DE" sz="1100" i="1">
                        <a:solidFill>
                          <a:schemeClr val="tx1"/>
                        </a:solidFill>
                        <a:latin typeface="Cambria Math"/>
                      </a:rPr>
                      <m:t>−72</m:t>
                    </m:r>
                    <m:r>
                      <a:rPr lang="de-DE" sz="1100" i="1">
                        <a:solidFill>
                          <a:schemeClr val="tx1"/>
                        </a:solidFill>
                        <a:latin typeface="Cambria Math"/>
                      </a:rPr>
                      <m:t>𝑎𝑐𝑒</m:t>
                    </m:r>
                  </m:oMath>
                </a14:m>
                <a:endParaRPr lang="en-US" sz="11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Abgerundetes Rechteck 7">
                <a:extLst>
                  <a:ext uri="{FF2B5EF4-FFF2-40B4-BE49-F238E27FC236}">
                    <a16:creationId xmlns:a16="http://schemas.microsoft.com/office/drawing/2014/main" id="{1EBE7ADF-FCEC-784C-95EE-6B601FD5D7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0192" y="3993897"/>
                <a:ext cx="2590984" cy="2099399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Geschweifte Klammer rechts 12">
            <a:extLst>
              <a:ext uri="{FF2B5EF4-FFF2-40B4-BE49-F238E27FC236}">
                <a16:creationId xmlns:a16="http://schemas.microsoft.com/office/drawing/2014/main" id="{61E46C17-89A8-274B-AF28-BEB9362CD9D9}"/>
              </a:ext>
            </a:extLst>
          </p:cNvPr>
          <p:cNvSpPr/>
          <p:nvPr/>
        </p:nvSpPr>
        <p:spPr>
          <a:xfrm rot="5400000">
            <a:off x="863588" y="3150303"/>
            <a:ext cx="216024" cy="1152128"/>
          </a:xfrm>
          <a:prstGeom prst="rightBrace">
            <a:avLst/>
          </a:prstGeom>
          <a:ln w="190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Geschweifte Klammer rechts 13">
            <a:extLst>
              <a:ext uri="{FF2B5EF4-FFF2-40B4-BE49-F238E27FC236}">
                <a16:creationId xmlns:a16="http://schemas.microsoft.com/office/drawing/2014/main" id="{35D7654A-2579-9F43-A7E9-75A52F55F698}"/>
              </a:ext>
            </a:extLst>
          </p:cNvPr>
          <p:cNvSpPr/>
          <p:nvPr/>
        </p:nvSpPr>
        <p:spPr>
          <a:xfrm rot="5400000">
            <a:off x="2555776" y="3058642"/>
            <a:ext cx="216024" cy="1368152"/>
          </a:xfrm>
          <a:prstGeom prst="rightBrace">
            <a:avLst/>
          </a:prstGeom>
          <a:ln w="190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Geschweifte Klammer rechts 14">
            <a:extLst>
              <a:ext uri="{FF2B5EF4-FFF2-40B4-BE49-F238E27FC236}">
                <a16:creationId xmlns:a16="http://schemas.microsoft.com/office/drawing/2014/main" id="{A0D9FAFB-AEDF-F84D-AC4F-7404E4436CBF}"/>
              </a:ext>
            </a:extLst>
          </p:cNvPr>
          <p:cNvSpPr/>
          <p:nvPr/>
        </p:nvSpPr>
        <p:spPr>
          <a:xfrm rot="5400000">
            <a:off x="4347800" y="3050466"/>
            <a:ext cx="232375" cy="1368152"/>
          </a:xfrm>
          <a:prstGeom prst="rightBrace">
            <a:avLst/>
          </a:prstGeom>
          <a:ln w="190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Geschweifte Klammer rechts 15">
            <a:extLst>
              <a:ext uri="{FF2B5EF4-FFF2-40B4-BE49-F238E27FC236}">
                <a16:creationId xmlns:a16="http://schemas.microsoft.com/office/drawing/2014/main" id="{61399547-334B-8D43-A9CC-6BCB2A05C7D4}"/>
              </a:ext>
            </a:extLst>
          </p:cNvPr>
          <p:cNvSpPr/>
          <p:nvPr/>
        </p:nvSpPr>
        <p:spPr>
          <a:xfrm rot="5400000">
            <a:off x="6156176" y="3042291"/>
            <a:ext cx="216024" cy="1368152"/>
          </a:xfrm>
          <a:prstGeom prst="rightBrace">
            <a:avLst/>
          </a:prstGeom>
          <a:ln w="190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Geschweifte Klammer rechts 16">
            <a:extLst>
              <a:ext uri="{FF2B5EF4-FFF2-40B4-BE49-F238E27FC236}">
                <a16:creationId xmlns:a16="http://schemas.microsoft.com/office/drawing/2014/main" id="{BE5B1FEB-0B22-0C4E-8FC7-A82DF128071C}"/>
              </a:ext>
            </a:extLst>
          </p:cNvPr>
          <p:cNvSpPr/>
          <p:nvPr/>
        </p:nvSpPr>
        <p:spPr>
          <a:xfrm rot="5400000">
            <a:off x="7748527" y="3178132"/>
            <a:ext cx="199673" cy="1080120"/>
          </a:xfrm>
          <a:prstGeom prst="rightBrace">
            <a:avLst/>
          </a:prstGeom>
          <a:ln w="190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feld 17">
                <a:extLst>
                  <a:ext uri="{FF2B5EF4-FFF2-40B4-BE49-F238E27FC236}">
                    <a16:creationId xmlns:a16="http://schemas.microsoft.com/office/drawing/2014/main" id="{993C1373-ADEF-7644-AD0F-C0B7D9830388}"/>
                  </a:ext>
                </a:extLst>
              </p:cNvPr>
              <p:cNvSpPr txBox="1"/>
              <p:nvPr/>
            </p:nvSpPr>
            <p:spPr>
              <a:xfrm>
                <a:off x="811682" y="3722167"/>
                <a:ext cx="288032" cy="338554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latin typeface="Cambria Math"/>
                        </a:rPr>
                        <m:t>𝑎</m:t>
                      </m:r>
                    </m:oMath>
                  </m:oMathPara>
                </a14:m>
                <a:endParaRPr lang="en-US" sz="1600" b="0"/>
              </a:p>
            </p:txBody>
          </p:sp>
        </mc:Choice>
        <mc:Fallback xmlns="">
          <p:sp>
            <p:nvSpPr>
              <p:cNvPr id="21" name="Textfeld 17">
                <a:extLst>
                  <a:ext uri="{FF2B5EF4-FFF2-40B4-BE49-F238E27FC236}">
                    <a16:creationId xmlns:a16="http://schemas.microsoft.com/office/drawing/2014/main" id="{993C1373-ADEF-7644-AD0F-C0B7D98303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682" y="3722167"/>
                <a:ext cx="288032" cy="3385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feld 18">
                <a:extLst>
                  <a:ext uri="{FF2B5EF4-FFF2-40B4-BE49-F238E27FC236}">
                    <a16:creationId xmlns:a16="http://schemas.microsoft.com/office/drawing/2014/main" id="{89F89719-C354-CA4A-A31D-4ECB2DAA097C}"/>
                  </a:ext>
                </a:extLst>
              </p:cNvPr>
              <p:cNvSpPr txBox="1"/>
              <p:nvPr/>
            </p:nvSpPr>
            <p:spPr>
              <a:xfrm>
                <a:off x="2507621" y="3738518"/>
                <a:ext cx="288032" cy="338554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latin typeface="Cambria Math"/>
                        </a:rPr>
                        <m:t>𝑏</m:t>
                      </m:r>
                    </m:oMath>
                  </m:oMathPara>
                </a14:m>
                <a:endParaRPr lang="en-US" sz="1600" b="0"/>
              </a:p>
            </p:txBody>
          </p:sp>
        </mc:Choice>
        <mc:Fallback xmlns="">
          <p:sp>
            <p:nvSpPr>
              <p:cNvPr id="22" name="Textfeld 18">
                <a:extLst>
                  <a:ext uri="{FF2B5EF4-FFF2-40B4-BE49-F238E27FC236}">
                    <a16:creationId xmlns:a16="http://schemas.microsoft.com/office/drawing/2014/main" id="{89F89719-C354-CA4A-A31D-4ECB2DAA09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7621" y="3738518"/>
                <a:ext cx="288032" cy="3385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feld 19">
                <a:extLst>
                  <a:ext uri="{FF2B5EF4-FFF2-40B4-BE49-F238E27FC236}">
                    <a16:creationId xmlns:a16="http://schemas.microsoft.com/office/drawing/2014/main" id="{FD0B82E4-B348-E849-8FE2-C71E465A38C6}"/>
                  </a:ext>
                </a:extLst>
              </p:cNvPr>
              <p:cNvSpPr txBox="1"/>
              <p:nvPr/>
            </p:nvSpPr>
            <p:spPr>
              <a:xfrm>
                <a:off x="4316221" y="3730118"/>
                <a:ext cx="288032" cy="338554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latin typeface="Cambria Math"/>
                        </a:rPr>
                        <m:t>𝑐</m:t>
                      </m:r>
                    </m:oMath>
                  </m:oMathPara>
                </a14:m>
                <a:endParaRPr lang="en-US" sz="1600" b="0"/>
              </a:p>
            </p:txBody>
          </p:sp>
        </mc:Choice>
        <mc:Fallback xmlns="">
          <p:sp>
            <p:nvSpPr>
              <p:cNvPr id="23" name="Textfeld 19">
                <a:extLst>
                  <a:ext uri="{FF2B5EF4-FFF2-40B4-BE49-F238E27FC236}">
                    <a16:creationId xmlns:a16="http://schemas.microsoft.com/office/drawing/2014/main" id="{FD0B82E4-B348-E849-8FE2-C71E465A38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6221" y="3730118"/>
                <a:ext cx="288032" cy="33855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feld 20">
                <a:extLst>
                  <a:ext uri="{FF2B5EF4-FFF2-40B4-BE49-F238E27FC236}">
                    <a16:creationId xmlns:a16="http://schemas.microsoft.com/office/drawing/2014/main" id="{2041392C-4224-2E4A-B96A-FB63E4B3CF53}"/>
                  </a:ext>
                </a:extLst>
              </p:cNvPr>
              <p:cNvSpPr txBox="1"/>
              <p:nvPr/>
            </p:nvSpPr>
            <p:spPr>
              <a:xfrm>
                <a:off x="6116421" y="3706265"/>
                <a:ext cx="288032" cy="338554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latin typeface="Cambria Math"/>
                        </a:rPr>
                        <m:t>𝑑</m:t>
                      </m:r>
                    </m:oMath>
                  </m:oMathPara>
                </a14:m>
                <a:endParaRPr lang="en-US" sz="1600" b="0"/>
              </a:p>
            </p:txBody>
          </p:sp>
        </mc:Choice>
        <mc:Fallback xmlns="">
          <p:sp>
            <p:nvSpPr>
              <p:cNvPr id="24" name="Textfeld 20">
                <a:extLst>
                  <a:ext uri="{FF2B5EF4-FFF2-40B4-BE49-F238E27FC236}">
                    <a16:creationId xmlns:a16="http://schemas.microsoft.com/office/drawing/2014/main" id="{2041392C-4224-2E4A-B96A-FB63E4B3CF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6421" y="3706265"/>
                <a:ext cx="288032" cy="33855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feld 21">
                <a:extLst>
                  <a:ext uri="{FF2B5EF4-FFF2-40B4-BE49-F238E27FC236}">
                    <a16:creationId xmlns:a16="http://schemas.microsoft.com/office/drawing/2014/main" id="{8DDA82B6-B9E7-D748-98D0-145F6A28593A}"/>
                  </a:ext>
                </a:extLst>
              </p:cNvPr>
              <p:cNvSpPr txBox="1"/>
              <p:nvPr/>
            </p:nvSpPr>
            <p:spPr>
              <a:xfrm>
                <a:off x="7700148" y="3690363"/>
                <a:ext cx="288032" cy="338554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latin typeface="Cambria Math"/>
                        </a:rPr>
                        <m:t>𝑒</m:t>
                      </m:r>
                    </m:oMath>
                  </m:oMathPara>
                </a14:m>
                <a:endParaRPr lang="en-US" sz="1600" b="0"/>
              </a:p>
            </p:txBody>
          </p:sp>
        </mc:Choice>
        <mc:Fallback xmlns="">
          <p:sp>
            <p:nvSpPr>
              <p:cNvPr id="25" name="Textfeld 21">
                <a:extLst>
                  <a:ext uri="{FF2B5EF4-FFF2-40B4-BE49-F238E27FC236}">
                    <a16:creationId xmlns:a16="http://schemas.microsoft.com/office/drawing/2014/main" id="{8DDA82B6-B9E7-D748-98D0-145F6A2859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0148" y="3690363"/>
                <a:ext cx="288032" cy="33855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Abgerundetes Rechteck 3">
                <a:extLst>
                  <a:ext uri="{FF2B5EF4-FFF2-40B4-BE49-F238E27FC236}">
                    <a16:creationId xmlns:a16="http://schemas.microsoft.com/office/drawing/2014/main" id="{79385D9C-B2BD-2747-AF71-7F0B3B25ACA7}"/>
                  </a:ext>
                </a:extLst>
              </p:cNvPr>
              <p:cNvSpPr/>
              <p:nvPr/>
            </p:nvSpPr>
            <p:spPr>
              <a:xfrm>
                <a:off x="347381" y="4581129"/>
                <a:ext cx="3456383" cy="576063"/>
              </a:xfrm>
              <a:prstGeom prst="roundRect">
                <a:avLst/>
              </a:prstGeom>
              <a:solidFill>
                <a:schemeClr val="accent5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indent="0">
                  <a:buFont typeface="Wingdings" pitchFamily="2" charset="2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pt-BR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acc>
                      <m:r>
                        <a:rPr lang="de-DE" sz="16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sz="1500" i="1" kern="0">
                          <a:solidFill>
                            <a:schemeClr val="tx1"/>
                          </a:solidFill>
                          <a:latin typeface="Cambria Math"/>
                        </a:rPr>
                        <m:t>=−</m:t>
                      </m:r>
                      <m:f>
                        <m:fPr>
                          <m:ctrlPr>
                            <a:rPr lang="de-DE" sz="1500" i="1" ker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500" i="1" ker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𝑏</m:t>
                          </m:r>
                        </m:num>
                        <m:den>
                          <m:r>
                            <a:rPr lang="de-DE" sz="1500" i="1" ker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4</m:t>
                          </m:r>
                          <m:r>
                            <a:rPr lang="de-DE" sz="1500" i="1" ker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𝑎</m:t>
                          </m:r>
                        </m:den>
                      </m:f>
                      <m:r>
                        <a:rPr lang="de-DE" sz="1500" i="1" kern="0">
                          <a:solidFill>
                            <a:schemeClr val="tx1"/>
                          </a:solidFill>
                          <a:latin typeface="Cambria Math"/>
                        </a:rPr>
                        <m:t>−</m:t>
                      </m:r>
                      <m:r>
                        <a:rPr lang="de-DE" sz="1500" i="1" kern="0">
                          <a:solidFill>
                            <a:schemeClr val="tx1"/>
                          </a:solidFill>
                          <a:latin typeface="Cambria Math"/>
                        </a:rPr>
                        <m:t>𝑆</m:t>
                      </m:r>
                      <m:r>
                        <a:rPr lang="de-DE" sz="1500" i="1" kern="0">
                          <a:solidFill>
                            <a:schemeClr val="tx1"/>
                          </a:solidFill>
                          <a:latin typeface="Cambria Math"/>
                        </a:rPr>
                        <m:t>+0.5</m:t>
                      </m:r>
                      <m:rad>
                        <m:radPr>
                          <m:degHide m:val="on"/>
                          <m:ctrlPr>
                            <a:rPr lang="de-DE" sz="1500" i="1" ker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de-DE" sz="1500" i="1" ker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−4</m:t>
                          </m:r>
                          <m:sSup>
                            <m:sSupPr>
                              <m:ctrlPr>
                                <a:rPr lang="de-DE" sz="1500" i="1" ker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500" i="1" ker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𝑆</m:t>
                              </m:r>
                            </m:e>
                            <m:sup>
                              <m:r>
                                <a:rPr lang="de-DE" sz="1500" i="1" ker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de-DE" sz="1500" i="1" ker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−2</m:t>
                          </m:r>
                          <m:r>
                            <a:rPr lang="de-DE" sz="1500" i="1" ker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𝑃</m:t>
                          </m:r>
                          <m:r>
                            <a:rPr lang="de-DE" sz="1500" i="1" ker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+</m:t>
                          </m:r>
                          <m:f>
                            <m:fPr>
                              <m:ctrlPr>
                                <a:rPr lang="de-DE" sz="1500" i="1" ker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DE" sz="1500" i="1" ker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𝑞</m:t>
                              </m:r>
                            </m:num>
                            <m:den>
                              <m:r>
                                <a:rPr lang="de-DE" sz="1500" i="1" ker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𝑆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en-US" sz="1500" ker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" name="Abgerundetes Rechteck 3">
                <a:extLst>
                  <a:ext uri="{FF2B5EF4-FFF2-40B4-BE49-F238E27FC236}">
                    <a16:creationId xmlns:a16="http://schemas.microsoft.com/office/drawing/2014/main" id="{79385D9C-B2BD-2747-AF71-7F0B3B25AC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381" y="4581129"/>
                <a:ext cx="3456383" cy="576063"/>
              </a:xfrm>
              <a:prstGeom prst="round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55976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/>
      <p:bldP spid="22" grpId="0"/>
      <p:bldP spid="23" grpId="0"/>
      <p:bldP spid="24" grpId="0"/>
      <p:bldP spid="25" grpId="0"/>
      <p:bldP spid="2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369332"/>
          </a:xfrm>
        </p:spPr>
        <p:txBody>
          <a:bodyPr/>
          <a:lstStyle/>
          <a:p>
            <a:pPr lvl="1"/>
            <a:r>
              <a:rPr lang="en-US"/>
              <a:t>Tags Population Estimation</a:t>
            </a:r>
            <a:endParaRPr lang="en-US" sz="2000"/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5A0D3CB2-E0E6-284D-B358-2D0FC1F909E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>
          <a:xfrm>
            <a:off x="7524750" y="100013"/>
            <a:ext cx="1149350" cy="906462"/>
          </a:xfrm>
        </p:spPr>
      </p:pic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6D6825A-82F5-3A4F-9E8F-D3A513A73C6B}" type="datetime3">
              <a:rPr lang="de-DE" smtClean="0"/>
              <a:t>23/01/2019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Hazem Elsaid Ibrahim | PhD Dissertation</a:t>
            </a:r>
          </a:p>
        </p:txBody>
      </p:sp>
      <p:pic>
        <p:nvPicPr>
          <p:cNvPr id="7" name="Picture Placeholder 4">
            <a:extLst>
              <a:ext uri="{FF2B5EF4-FFF2-40B4-BE49-F238E27FC236}">
                <a16:creationId xmlns:a16="http://schemas.microsoft.com/office/drawing/2014/main" id="{862FBCA6-8654-EB4E-B8B9-5343706E4A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 bwMode="auto">
          <a:xfrm>
            <a:off x="5940152" y="6237312"/>
            <a:ext cx="1330007" cy="56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platzhalter 3">
                <a:extLst>
                  <a:ext uri="{FF2B5EF4-FFF2-40B4-BE49-F238E27FC236}">
                    <a16:creationId xmlns:a16="http://schemas.microsoft.com/office/drawing/2014/main" id="{F3EEFB1B-111D-4C41-AD6E-93DC76AF89E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8000" y="1052736"/>
                <a:ext cx="8532472" cy="5184576"/>
              </a:xfrm>
              <a:prstGeom prst="rect">
                <a:avLst/>
              </a:prstGeom>
            </p:spPr>
            <p:txBody>
              <a:bodyPr/>
              <a:lstStyle>
                <a:lvl1pPr marL="358775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tx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19138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2pPr>
                <a:lvl3pPr marL="1079500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3pPr>
                <a:lvl4pPr marL="1439863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4pPr>
                <a:lvl5pPr marL="1798638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5pPr>
                <a:lvl6pPr marL="18875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6pPr>
                <a:lvl7pPr marL="23447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7pPr>
                <a:lvl8pPr marL="28019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8pPr>
                <a:lvl9pPr marL="32591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r>
                  <a:rPr lang="en-US" sz="1600" kern="0"/>
                  <a:t>Relative Percentages of the mean reading time reduction </a:t>
                </a:r>
              </a:p>
              <a:p>
                <a:pPr lvl="1"/>
                <a:r>
                  <a:rPr lang="en-US" sz="1600" kern="0">
                    <a:latin typeface="Calibri" panose="020F0502020204030204" pitchFamily="34" charset="0"/>
                    <a:cs typeface="Calibri" panose="020F0502020204030204" pitchFamily="34" charset="0"/>
                  </a:rPr>
                  <a:t>FSA with</a:t>
                </a:r>
                <a:r>
                  <a:rPr lang="en-US" sz="1600" kern="0"/>
                  <a:t> </a:t>
                </a:r>
                <a14:m>
                  <m:oMath xmlns:m="http://schemas.openxmlformats.org/officeDocument/2006/math">
                    <m:r>
                      <a:rPr lang="en-US" sz="1600" i="1" kern="0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160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i="1" kern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1600" kern="0"/>
                  <a:t>.</a:t>
                </a:r>
              </a:p>
              <a:p>
                <a:pPr lvl="1"/>
                <a:r>
                  <a:rPr lang="en-US" sz="1600" kern="0">
                    <a:latin typeface="Calibri" panose="020F0502020204030204" pitchFamily="34" charset="0"/>
                    <a:cs typeface="Calibri" panose="020F0502020204030204" pitchFamily="34" charset="0"/>
                  </a:rPr>
                  <a:t>Number of iterations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6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Ν</m:t>
                    </m:r>
                    <m:r>
                      <a:rPr lang="de-DE" sz="16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=1000</m:t>
                    </m:r>
                  </m:oMath>
                </a14:m>
                <a:r>
                  <a:rPr lang="en-US" sz="1600" kern="0"/>
                  <a:t>.				</a:t>
                </a:r>
              </a:p>
              <a:p>
                <a:endParaRPr lang="en-US" sz="1600" kern="0"/>
              </a:p>
              <a:p>
                <a:pPr lvl="2"/>
                <a:endParaRPr lang="en-US" sz="1600" kern="0"/>
              </a:p>
              <a:p>
                <a:pPr marL="180975" lvl="1" indent="0">
                  <a:buFont typeface="Wingdings" pitchFamily="2" charset="2"/>
                  <a:buNone/>
                </a:pPr>
                <a:r>
                  <a:rPr lang="en-US" kern="0"/>
                  <a:t>												</a:t>
                </a:r>
                <a:endParaRPr lang="en-US" sz="1600" kern="0">
                  <a:solidFill>
                    <a:schemeClr val="tx2">
                      <a:lumMod val="50000"/>
                    </a:schemeClr>
                  </a:solidFill>
                </a:endParaRPr>
              </a:p>
              <a:p>
                <a:pPr lvl="5"/>
                <a:endParaRPr lang="en-US" sz="1600" i="1" kern="0">
                  <a:solidFill>
                    <a:schemeClr val="tx2">
                      <a:lumMod val="50000"/>
                    </a:schemeClr>
                  </a:solidFill>
                  <a:latin typeface="Cambria Math"/>
                </a:endParaRPr>
              </a:p>
              <a:p>
                <a:pPr lvl="5"/>
                <a:endParaRPr lang="en-US" kern="0"/>
              </a:p>
              <a:p>
                <a:pPr lvl="2"/>
                <a:endParaRPr lang="en-US" sz="1600" kern="0"/>
              </a:p>
              <a:p>
                <a:pPr lvl="3"/>
                <a:endParaRPr lang="en-US" sz="1600" kern="0"/>
              </a:p>
              <a:p>
                <a:pPr marL="683025" lvl="4"/>
                <a:endParaRPr lang="en-US" sz="1600" kern="0"/>
              </a:p>
              <a:p>
                <a:pPr marL="0" indent="0">
                  <a:spcAft>
                    <a:spcPct val="0"/>
                  </a:spcAft>
                  <a:buFont typeface="Wingdings" pitchFamily="2" charset="2"/>
                  <a:buNone/>
                </a:pPr>
                <a:br>
                  <a:rPr lang="en-US" sz="1600" kern="0"/>
                </a:br>
                <a:br>
                  <a:rPr lang="en-US" sz="1600" kern="0"/>
                </a:br>
                <a:br>
                  <a:rPr lang="en-US" sz="1600" kern="0"/>
                </a:br>
                <a:br>
                  <a:rPr lang="en-US" sz="1600" kern="0"/>
                </a:br>
                <a:endParaRPr lang="en-US" sz="1100" b="1" kern="0"/>
              </a:p>
            </p:txBody>
          </p:sp>
        </mc:Choice>
        <mc:Fallback xmlns="">
          <p:sp>
            <p:nvSpPr>
              <p:cNvPr id="9" name="Textplatzhalter 3">
                <a:extLst>
                  <a:ext uri="{FF2B5EF4-FFF2-40B4-BE49-F238E27FC236}">
                    <a16:creationId xmlns:a16="http://schemas.microsoft.com/office/drawing/2014/main" id="{F3EEFB1B-111D-4C41-AD6E-93DC76AF89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000" y="1052736"/>
                <a:ext cx="8532472" cy="5184576"/>
              </a:xfrm>
              <a:prstGeom prst="rect">
                <a:avLst/>
              </a:prstGeom>
              <a:blipFill>
                <a:blip r:embed="rId4"/>
                <a:stretch>
                  <a:fillRect l="-297" t="-2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751004CA-8464-0040-8727-6095D769BD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087" y="2420889"/>
            <a:ext cx="8303370" cy="3642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7026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369332"/>
          </a:xfrm>
        </p:spPr>
        <p:txBody>
          <a:bodyPr/>
          <a:lstStyle/>
          <a:p>
            <a:pPr lvl="1"/>
            <a:r>
              <a:rPr lang="en-US"/>
              <a:t>Tags Population Estimation</a:t>
            </a:r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5A0D3CB2-E0E6-284D-B358-2D0FC1F909E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>
          <a:xfrm>
            <a:off x="7524750" y="100013"/>
            <a:ext cx="1149350" cy="906462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Datumsplatzhalter 1"/>
              <p:cNvSpPr>
                <a:spLocks noGrp="1"/>
              </p:cNvSpPr>
              <p:nvPr>
                <p:ph type="dt" sz="half" idx="2"/>
              </p:nvPr>
            </p:nvSpPr>
            <p:spPr/>
            <p:txBody>
              <a:bodyPr/>
              <a:lstStyle/>
              <a:p>
                <a:fld id="{B6D6825A-82F5-3A4F-9E8F-D3A513A73C6B}" type="datetime3">
                  <a:rPr lang="de-DE" smtClean="0"/>
                  <a:t>23/01/2019</a:t>
                </a:fld>
                <a:endParaRPr lang="de-DE"/>
              </a:p>
            </p:txBody>
          </p:sp>
        </mc:Choice>
        <mc:Fallback xmlns="">
          <p:sp>
            <p:nvSpPr>
              <p:cNvPr id="2" name="Datumsplatzhalt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dt" sz="half" idx="2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Fußzeilenplatzhalter 2"/>
              <p:cNvSpPr>
                <a:spLocks noGrp="1"/>
              </p:cNvSpPr>
              <p:nvPr>
                <p:ph type="ftr" sz="quarter" idx="3"/>
              </p:nvPr>
            </p:nvSpPr>
            <p:spPr/>
            <p:txBody>
              <a:bodyPr/>
              <a:lstStyle/>
              <a:p>
                <a:r>
                  <a:rPr lang="de-DE"/>
                  <a:t>Hazem Elsaid Ibrahim | PhD Dissertation</a:t>
                </a:r>
              </a:p>
            </p:txBody>
          </p:sp>
        </mc:Choice>
        <mc:Fallback xmlns="">
          <p:sp>
            <p:nvSpPr>
              <p:cNvPr id="3" name="Fußzeilenplatzhalt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ftr" sz="quarter" idx="3"/>
              </p:nvPr>
            </p:nvSpPr>
            <p:spPr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Placeholder 4">
            <a:extLst>
              <a:ext uri="{FF2B5EF4-FFF2-40B4-BE49-F238E27FC236}">
                <a16:creationId xmlns:a16="http://schemas.microsoft.com/office/drawing/2014/main" id="{862FBCA6-8654-EB4E-B8B9-5343706E4A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 bwMode="auto">
          <a:xfrm>
            <a:off x="5940152" y="6237312"/>
            <a:ext cx="1330007" cy="56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platzhalter 3">
                <a:extLst>
                  <a:ext uri="{FF2B5EF4-FFF2-40B4-BE49-F238E27FC236}">
                    <a16:creationId xmlns:a16="http://schemas.microsoft.com/office/drawing/2014/main" id="{F3EEFB1B-111D-4C41-AD6E-93DC76AF89E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8000" y="1052736"/>
                <a:ext cx="8532472" cy="5184576"/>
              </a:xfrm>
              <a:prstGeom prst="rect">
                <a:avLst/>
              </a:prstGeom>
            </p:spPr>
            <p:txBody>
              <a:bodyPr/>
              <a:lstStyle>
                <a:lvl1pPr marL="358775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tx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19138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2pPr>
                <a:lvl3pPr marL="1079500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3pPr>
                <a:lvl4pPr marL="1439863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4pPr>
                <a:lvl5pPr marL="1798638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5pPr>
                <a:lvl6pPr marL="18875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6pPr>
                <a:lvl7pPr marL="23447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7pPr>
                <a:lvl8pPr marL="28019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8pPr>
                <a:lvl9pPr marL="32591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r>
                  <a:rPr lang="en-US" sz="1600" kern="0"/>
                  <a:t>Mean identification time comparison</a:t>
                </a:r>
                <a:endParaRPr lang="en-US" sz="1600" i="1" kern="0">
                  <a:cs typeface="Calibri" panose="020F0502020204030204" pitchFamily="34" charset="0"/>
                </a:endParaRPr>
              </a:p>
              <a:p>
                <a:pPr lvl="1"/>
                <a:r>
                  <a:rPr lang="en-US" sz="1600" kern="0">
                    <a:latin typeface="Calibri" panose="020F0502020204030204" pitchFamily="34" charset="0"/>
                    <a:cs typeface="Calibri" panose="020F0502020204030204" pitchFamily="34" charset="0"/>
                  </a:rPr>
                  <a:t>FSA with</a:t>
                </a:r>
                <a:r>
                  <a:rPr lang="en-US" sz="1600" kern="0"/>
                  <a:t> </a:t>
                </a:r>
                <a14:m>
                  <m:oMath xmlns:m="http://schemas.openxmlformats.org/officeDocument/2006/math">
                    <m:r>
                      <a:rPr lang="en-US" sz="1600" i="1" ker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1600" i="1" ker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i="1" ker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1600" ker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kern="0">
                            <a:latin typeface="Cambria Math"/>
                          </a:rPr>
                          <m:t>𝛼</m:t>
                        </m:r>
                      </m:e>
                      <m:sub>
                        <m:r>
                          <a:rPr lang="de-DE" sz="1600" b="0" i="1" kern="0" smtClean="0">
                            <a:latin typeface="Cambria Math" panose="02040503050406030204" pitchFamily="18" charset="0"/>
                          </a:rPr>
                          <m:t>𝐴𝑣𝑔</m:t>
                        </m:r>
                        <m:r>
                          <a:rPr lang="de-DE" sz="1600" b="0" i="1" kern="0" smtClean="0">
                            <a:latin typeface="Cambria Math" panose="02040503050406030204" pitchFamily="18" charset="0"/>
                          </a:rPr>
                          <m:t>.</m:t>
                        </m:r>
                      </m:sub>
                    </m:sSub>
                    <m:r>
                      <a:rPr lang="en-US" sz="1600" i="1" kern="0">
                        <a:latin typeface="Cambria Math"/>
                      </a:rPr>
                      <m:t>=0.7</m:t>
                    </m:r>
                  </m:oMath>
                </a14:m>
                <a:endParaRPr lang="en-US" sz="1600" kern="0"/>
              </a:p>
              <a:p>
                <a:pPr lvl="1"/>
                <a:r>
                  <a:rPr lang="en-US" sz="1600" kern="0">
                    <a:latin typeface="Calibri" panose="020F0502020204030204" pitchFamily="34" charset="0"/>
                    <a:cs typeface="Calibri" panose="020F0502020204030204" pitchFamily="34" charset="0"/>
                  </a:rPr>
                  <a:t>Number of iterations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600" i="1" ker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Ν</m:t>
                    </m:r>
                    <m:r>
                      <a:rPr lang="de-DE" sz="1600" i="1" ker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=1000</m:t>
                    </m:r>
                  </m:oMath>
                </a14:m>
                <a:r>
                  <a:rPr lang="en-US" sz="1600" kern="0"/>
                  <a:t>.</a:t>
                </a:r>
                <a:endParaRPr lang="en-US" sz="1600" i="1" kern="0">
                  <a:cs typeface="Calibri" panose="020F0502020204030204" pitchFamily="34" charset="0"/>
                </a:endParaRPr>
              </a:p>
              <a:p>
                <a:pPr lvl="1"/>
                <a:endParaRPr lang="en-US" sz="1600" kern="0"/>
              </a:p>
              <a:p>
                <a:pPr lvl="1"/>
                <a:endParaRPr lang="en-US" sz="1600" i="1" kern="0">
                  <a:cs typeface="Calibri" panose="020F0502020204030204" pitchFamily="34" charset="0"/>
                </a:endParaRPr>
              </a:p>
              <a:p>
                <a:pPr marL="360363" lvl="1" indent="0">
                  <a:buNone/>
                </a:pPr>
                <a:r>
                  <a:rPr lang="en-US" sz="1600" kern="0"/>
                  <a:t>	</a:t>
                </a:r>
              </a:p>
              <a:p>
                <a:pPr marL="0" indent="0">
                  <a:buNone/>
                </a:pPr>
                <a:endParaRPr lang="en-US" sz="1600" kern="0"/>
              </a:p>
              <a:p>
                <a:pPr lvl="2"/>
                <a:endParaRPr lang="en-US" sz="1600" kern="0"/>
              </a:p>
              <a:p>
                <a:pPr marL="180975" lvl="1" indent="0">
                  <a:buFont typeface="Wingdings" pitchFamily="2" charset="2"/>
                  <a:buNone/>
                </a:pPr>
                <a:r>
                  <a:rPr lang="en-US" kern="0"/>
                  <a:t>												</a:t>
                </a:r>
                <a:endParaRPr lang="en-US" sz="1600" kern="0">
                  <a:solidFill>
                    <a:schemeClr val="tx2">
                      <a:lumMod val="50000"/>
                    </a:schemeClr>
                  </a:solidFill>
                </a:endParaRPr>
              </a:p>
              <a:p>
                <a:pPr lvl="5"/>
                <a:endParaRPr lang="en-US" sz="1600" i="1" kern="0">
                  <a:solidFill>
                    <a:schemeClr val="tx2">
                      <a:lumMod val="50000"/>
                    </a:schemeClr>
                  </a:solidFill>
                  <a:latin typeface="Cambria Math"/>
                </a:endParaRPr>
              </a:p>
              <a:p>
                <a:pPr lvl="5"/>
                <a:endParaRPr lang="en-US" kern="0"/>
              </a:p>
              <a:p>
                <a:pPr lvl="2"/>
                <a:endParaRPr lang="en-US" sz="1600" kern="0"/>
              </a:p>
              <a:p>
                <a:pPr lvl="3"/>
                <a:endParaRPr lang="en-US" sz="1600" kern="0"/>
              </a:p>
              <a:p>
                <a:pPr marL="683025" lvl="4"/>
                <a:endParaRPr lang="en-US" sz="1600" kern="0"/>
              </a:p>
              <a:p>
                <a:pPr marL="0" indent="0">
                  <a:spcAft>
                    <a:spcPct val="0"/>
                  </a:spcAft>
                  <a:buFont typeface="Wingdings" pitchFamily="2" charset="2"/>
                  <a:buNone/>
                </a:pPr>
                <a:br>
                  <a:rPr lang="en-US" sz="1600" kern="0"/>
                </a:br>
                <a:br>
                  <a:rPr lang="en-US" sz="1600" kern="0"/>
                </a:br>
                <a:br>
                  <a:rPr lang="en-US" sz="1600" kern="0"/>
                </a:br>
                <a:br>
                  <a:rPr lang="en-US" sz="1600" kern="0"/>
                </a:br>
                <a:endParaRPr lang="en-US" sz="1100" b="1" kern="0"/>
              </a:p>
            </p:txBody>
          </p:sp>
        </mc:Choice>
        <mc:Fallback xmlns="">
          <p:sp>
            <p:nvSpPr>
              <p:cNvPr id="9" name="Textplatzhalter 3">
                <a:extLst>
                  <a:ext uri="{FF2B5EF4-FFF2-40B4-BE49-F238E27FC236}">
                    <a16:creationId xmlns:a16="http://schemas.microsoft.com/office/drawing/2014/main" id="{F3EEFB1B-111D-4C41-AD6E-93DC76AF89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000" y="1052736"/>
                <a:ext cx="8532472" cy="5184576"/>
              </a:xfrm>
              <a:prstGeom prst="rect">
                <a:avLst/>
              </a:prstGeom>
              <a:blipFill>
                <a:blip r:embed="rId6"/>
                <a:stretch>
                  <a:fillRect l="-297" t="-2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BDCE01DE-8D86-B34E-89B2-5E7981F061A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2227825"/>
            <a:ext cx="8057400" cy="3865471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81AFF3A-0A50-6048-A8D9-33EF84DA3B87}"/>
              </a:ext>
            </a:extLst>
          </p:cNvPr>
          <p:cNvCxnSpPr>
            <a:cxnSpLocks/>
          </p:cNvCxnSpPr>
          <p:nvPr/>
        </p:nvCxnSpPr>
        <p:spPr bwMode="auto">
          <a:xfrm>
            <a:off x="8308920" y="3501008"/>
            <a:ext cx="7496" cy="360040"/>
          </a:xfrm>
          <a:prstGeom prst="straightConnector1">
            <a:avLst/>
          </a:prstGeom>
          <a:ln w="28575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BA0F599-0193-4C45-AC5B-1D6B6C65D605}"/>
              </a:ext>
            </a:extLst>
          </p:cNvPr>
          <p:cNvCxnSpPr>
            <a:cxnSpLocks/>
          </p:cNvCxnSpPr>
          <p:nvPr/>
        </p:nvCxnSpPr>
        <p:spPr bwMode="auto">
          <a:xfrm>
            <a:off x="8308920" y="3861048"/>
            <a:ext cx="7496" cy="576064"/>
          </a:xfrm>
          <a:prstGeom prst="straightConnector1">
            <a:avLst/>
          </a:prstGeom>
          <a:ln w="28575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D8FCA269-218C-FF4B-9893-31C15F60B649}"/>
              </a:ext>
            </a:extLst>
          </p:cNvPr>
          <p:cNvSpPr txBox="1"/>
          <p:nvPr/>
        </p:nvSpPr>
        <p:spPr>
          <a:xfrm>
            <a:off x="8308920" y="4005064"/>
            <a:ext cx="4988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30%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BE5512B-E103-774B-95EB-B5EDBE9E4396}"/>
              </a:ext>
            </a:extLst>
          </p:cNvPr>
          <p:cNvSpPr txBox="1"/>
          <p:nvPr/>
        </p:nvSpPr>
        <p:spPr>
          <a:xfrm>
            <a:off x="8321617" y="3553271"/>
            <a:ext cx="4988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10%</a:t>
            </a:r>
          </a:p>
        </p:txBody>
      </p:sp>
    </p:spTree>
    <p:extLst>
      <p:ext uri="{BB962C8B-B14F-4D97-AF65-F5344CB8AC3E}">
        <p14:creationId xmlns:p14="http://schemas.microsoft.com/office/powerpoint/2010/main" val="19227576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1EE91F-9F4D-8A44-9145-A0F93B626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FSA after Tags Population Estimation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928948-562A-974F-BBA7-A9ABE41B86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66725" y="6571266"/>
            <a:ext cx="2133600" cy="123111"/>
          </a:xfrm>
        </p:spPr>
        <p:txBody>
          <a:bodyPr/>
          <a:lstStyle/>
          <a:p>
            <a:fld id="{028FC40C-4650-5D4B-8B4C-F6ABCB5DBA97}" type="datetime3">
              <a:rPr lang="de-DE" smtClean="0"/>
              <a:t>23/01/2019</a:t>
            </a:fld>
            <a:endParaRPr lang="de-DE"/>
          </a:p>
        </p:txBody>
      </p:sp>
      <p:pic>
        <p:nvPicPr>
          <p:cNvPr id="53" name="Picture Placeholder 10">
            <a:extLst>
              <a:ext uri="{FF2B5EF4-FFF2-40B4-BE49-F238E27FC236}">
                <a16:creationId xmlns:a16="http://schemas.microsoft.com/office/drawing/2014/main" id="{83B0B7CE-0C12-2D46-B2D2-4BACC1BFE819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>
          <a:xfrm>
            <a:off x="7524750" y="100013"/>
            <a:ext cx="1149350" cy="906462"/>
          </a:xfrm>
        </p:spPr>
      </p:pic>
      <p:pic>
        <p:nvPicPr>
          <p:cNvPr id="54" name="Picture Placeholder 4">
            <a:extLst>
              <a:ext uri="{FF2B5EF4-FFF2-40B4-BE49-F238E27FC236}">
                <a16:creationId xmlns:a16="http://schemas.microsoft.com/office/drawing/2014/main" id="{51670638-79A0-C94C-96C2-9322276AC9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 bwMode="auto">
          <a:xfrm>
            <a:off x="5940152" y="6237312"/>
            <a:ext cx="1330007" cy="56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9" name="Rectangle 88">
            <a:extLst>
              <a:ext uri="{FF2B5EF4-FFF2-40B4-BE49-F238E27FC236}">
                <a16:creationId xmlns:a16="http://schemas.microsoft.com/office/drawing/2014/main" id="{5DDD1BCF-74AB-B446-847D-42801AE0E486}"/>
              </a:ext>
            </a:extLst>
          </p:cNvPr>
          <p:cNvSpPr/>
          <p:nvPr/>
        </p:nvSpPr>
        <p:spPr>
          <a:xfrm>
            <a:off x="466723" y="1221312"/>
            <a:ext cx="1584997" cy="457200"/>
          </a:xfrm>
          <a:prstGeom prst="rect">
            <a:avLst/>
          </a:prstGeom>
          <a:solidFill>
            <a:srgbClr val="F3591F"/>
          </a:solidFill>
          <a:ln>
            <a:noFill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/>
          <a:lstStyle/>
          <a:p>
            <a:pPr algn="ctr"/>
            <a:r>
              <a: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ontAwesome" pitchFamily="2" charset="0"/>
              </a:rPr>
              <a:t>PHY-Layer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4752396-E307-2941-A63F-E1313717231F}"/>
              </a:ext>
            </a:extLst>
          </p:cNvPr>
          <p:cNvSpPr/>
          <p:nvPr/>
        </p:nvSpPr>
        <p:spPr>
          <a:xfrm>
            <a:off x="466723" y="1986562"/>
            <a:ext cx="1584997" cy="457200"/>
          </a:xfrm>
          <a:prstGeom prst="rect">
            <a:avLst/>
          </a:prstGeom>
          <a:solidFill>
            <a:srgbClr val="1AA8FE"/>
          </a:solidFill>
          <a:ln>
            <a:noFill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/>
          <a:lstStyle/>
          <a:p>
            <a:pPr algn="ctr"/>
            <a:r>
              <a: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ontAwesome" pitchFamily="2" charset="0"/>
              </a:rPr>
              <a:t>Estimation</a:t>
            </a: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27A83F15-9A4C-BA4B-9C4E-0FF96189CECA}"/>
              </a:ext>
            </a:extLst>
          </p:cNvPr>
          <p:cNvGrpSpPr/>
          <p:nvPr/>
        </p:nvGrpSpPr>
        <p:grpSpPr>
          <a:xfrm>
            <a:off x="2691228" y="4890867"/>
            <a:ext cx="1347228" cy="1243967"/>
            <a:chOff x="1045569" y="4750010"/>
            <a:chExt cx="1347228" cy="1243967"/>
          </a:xfrm>
        </p:grpSpPr>
        <p:sp>
          <p:nvSpPr>
            <p:cNvPr id="62" name="Arc 61">
              <a:extLst>
                <a:ext uri="{FF2B5EF4-FFF2-40B4-BE49-F238E27FC236}">
                  <a16:creationId xmlns:a16="http://schemas.microsoft.com/office/drawing/2014/main" id="{D65F3616-ED3F-8942-98D7-F1A4AB7D13C0}"/>
                </a:ext>
              </a:extLst>
            </p:cNvPr>
            <p:cNvSpPr/>
            <p:nvPr/>
          </p:nvSpPr>
          <p:spPr bwMode="auto">
            <a:xfrm rot="18980199">
              <a:off x="1393963" y="4979965"/>
              <a:ext cx="690672" cy="664054"/>
            </a:xfrm>
            <a:prstGeom prst="arc">
              <a:avLst/>
            </a:prstGeom>
            <a:ln w="6350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Frutiger LT Com 55 Roman" pitchFamily="34" charset="0"/>
              </a:endParaRPr>
            </a:p>
          </p:txBody>
        </p:sp>
        <p:sp>
          <p:nvSpPr>
            <p:cNvPr id="63" name="Arc 62">
              <a:extLst>
                <a:ext uri="{FF2B5EF4-FFF2-40B4-BE49-F238E27FC236}">
                  <a16:creationId xmlns:a16="http://schemas.microsoft.com/office/drawing/2014/main" id="{6437419D-04FB-964D-A1EA-9D3E93E59B54}"/>
                </a:ext>
              </a:extLst>
            </p:cNvPr>
            <p:cNvSpPr/>
            <p:nvPr/>
          </p:nvSpPr>
          <p:spPr bwMode="auto">
            <a:xfrm rot="18763652">
              <a:off x="1553410" y="5094224"/>
              <a:ext cx="398952" cy="417662"/>
            </a:xfrm>
            <a:prstGeom prst="arc">
              <a:avLst/>
            </a:prstGeom>
            <a:ln w="6350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Frutiger LT Com 55 Roman" pitchFamily="34" charset="0"/>
              </a:endParaRPr>
            </a:p>
          </p:txBody>
        </p:sp>
        <p:sp>
          <p:nvSpPr>
            <p:cNvPr id="66" name="Arc 65">
              <a:extLst>
                <a:ext uri="{FF2B5EF4-FFF2-40B4-BE49-F238E27FC236}">
                  <a16:creationId xmlns:a16="http://schemas.microsoft.com/office/drawing/2014/main" id="{37EDFC32-3A5F-3E4B-8292-25ED7A7431AE}"/>
                </a:ext>
              </a:extLst>
            </p:cNvPr>
            <p:cNvSpPr/>
            <p:nvPr/>
          </p:nvSpPr>
          <p:spPr bwMode="auto">
            <a:xfrm rot="19005492">
              <a:off x="1193702" y="4869018"/>
              <a:ext cx="1049615" cy="958369"/>
            </a:xfrm>
            <a:prstGeom prst="arc">
              <a:avLst/>
            </a:prstGeom>
            <a:ln w="6350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Frutiger LT Com 55 Roman" pitchFamily="34" charset="0"/>
              </a:endParaRP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694868DA-4321-6D45-96A8-709DBCC776F5}"/>
                </a:ext>
              </a:extLst>
            </p:cNvPr>
            <p:cNvSpPr/>
            <p:nvPr/>
          </p:nvSpPr>
          <p:spPr bwMode="auto">
            <a:xfrm>
              <a:off x="1710574" y="5205596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headEnd type="none" w="med" len="med"/>
              <a:tailEnd type="none" w="med" len="med"/>
            </a:ln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endParaRP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459714DA-6481-2E4E-9F1E-9CBA3E60F3F0}"/>
                </a:ext>
              </a:extLst>
            </p:cNvPr>
            <p:cNvSpPr txBox="1"/>
            <p:nvPr/>
          </p:nvSpPr>
          <p:spPr>
            <a:xfrm>
              <a:off x="1425752" y="5219908"/>
              <a:ext cx="6270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RFID</a:t>
              </a:r>
            </a:p>
          </p:txBody>
        </p:sp>
        <p:sp>
          <p:nvSpPr>
            <p:cNvPr id="80" name="Arc 79">
              <a:extLst>
                <a:ext uri="{FF2B5EF4-FFF2-40B4-BE49-F238E27FC236}">
                  <a16:creationId xmlns:a16="http://schemas.microsoft.com/office/drawing/2014/main" id="{14086949-874C-F545-B59A-DCE50D6C088E}"/>
                </a:ext>
              </a:extLst>
            </p:cNvPr>
            <p:cNvSpPr/>
            <p:nvPr/>
          </p:nvSpPr>
          <p:spPr bwMode="auto">
            <a:xfrm rot="19005492">
              <a:off x="1045569" y="4750010"/>
              <a:ext cx="1347228" cy="1243967"/>
            </a:xfrm>
            <a:prstGeom prst="arc">
              <a:avLst/>
            </a:prstGeom>
            <a:ln w="6350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Frutiger LT Com 55 Roman" pitchFamily="34" charset="0"/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A70D3D3D-F40B-7B49-BB0E-867B0AA09B35}"/>
              </a:ext>
            </a:extLst>
          </p:cNvPr>
          <p:cNvGrpSpPr/>
          <p:nvPr/>
        </p:nvGrpSpPr>
        <p:grpSpPr>
          <a:xfrm>
            <a:off x="3868285" y="5253372"/>
            <a:ext cx="1616090" cy="829782"/>
            <a:chOff x="3293222" y="4618261"/>
            <a:chExt cx="1095790" cy="829782"/>
          </a:xfrm>
        </p:grpSpPr>
        <p:sp>
          <p:nvSpPr>
            <p:cNvPr id="51" name="Rectangle 5">
              <a:extLst>
                <a:ext uri="{FF2B5EF4-FFF2-40B4-BE49-F238E27FC236}">
                  <a16:creationId xmlns:a16="http://schemas.microsoft.com/office/drawing/2014/main" id="{973E8445-223B-DA43-B260-95C5B93A57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58129" y="5029499"/>
              <a:ext cx="730883" cy="418544"/>
            </a:xfrm>
            <a:prstGeom prst="rect">
              <a:avLst/>
            </a:prstGeom>
            <a:solidFill>
              <a:srgbClr val="F3591F"/>
            </a:solidFill>
            <a:ln>
              <a:noFill/>
            </a:ln>
            <a:extLst/>
          </p:spPr>
          <p:txBody>
            <a:bodyPr vert="horz" wrap="square" lIns="91440" tIns="45720" rIns="91440" bIns="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sz="2000" b="1">
                  <a:solidFill>
                    <a:srgbClr val="FABDA5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60%</a:t>
              </a:r>
            </a:p>
          </p:txBody>
        </p:sp>
        <p:sp>
          <p:nvSpPr>
            <p:cNvPr id="52" name="Freeform 6">
              <a:extLst>
                <a:ext uri="{FF2B5EF4-FFF2-40B4-BE49-F238E27FC236}">
                  <a16:creationId xmlns:a16="http://schemas.microsoft.com/office/drawing/2014/main" id="{0C5FC3E1-731E-C547-BC7A-6AC4CF16C76C}"/>
                </a:ext>
              </a:extLst>
            </p:cNvPr>
            <p:cNvSpPr>
              <a:spLocks/>
            </p:cNvSpPr>
            <p:nvPr/>
          </p:nvSpPr>
          <p:spPr bwMode="auto">
            <a:xfrm>
              <a:off x="3293222" y="4618261"/>
              <a:ext cx="364907" cy="829781"/>
            </a:xfrm>
            <a:custGeom>
              <a:avLst/>
              <a:gdLst>
                <a:gd name="T0" fmla="*/ 341 w 341"/>
                <a:gd name="T1" fmla="*/ 394 h 795"/>
                <a:gd name="T2" fmla="*/ 0 w 341"/>
                <a:gd name="T3" fmla="*/ 0 h 795"/>
                <a:gd name="T4" fmla="*/ 0 w 341"/>
                <a:gd name="T5" fmla="*/ 400 h 795"/>
                <a:gd name="T6" fmla="*/ 341 w 341"/>
                <a:gd name="T7" fmla="*/ 795 h 795"/>
                <a:gd name="T8" fmla="*/ 341 w 341"/>
                <a:gd name="T9" fmla="*/ 394 h 7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1" h="795">
                  <a:moveTo>
                    <a:pt x="341" y="394"/>
                  </a:moveTo>
                  <a:lnTo>
                    <a:pt x="0" y="0"/>
                  </a:lnTo>
                  <a:lnTo>
                    <a:pt x="0" y="400"/>
                  </a:lnTo>
                  <a:lnTo>
                    <a:pt x="341" y="795"/>
                  </a:lnTo>
                  <a:lnTo>
                    <a:pt x="341" y="394"/>
                  </a:lnTo>
                  <a:close/>
                </a:path>
              </a:pathLst>
            </a:custGeom>
            <a:solidFill>
              <a:srgbClr val="61240C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7">
              <a:extLst>
                <a:ext uri="{FF2B5EF4-FFF2-40B4-BE49-F238E27FC236}">
                  <a16:creationId xmlns:a16="http://schemas.microsoft.com/office/drawing/2014/main" id="{26D652AC-F4ED-574F-A0DE-AF55BE28FB34}"/>
                </a:ext>
              </a:extLst>
            </p:cNvPr>
            <p:cNvSpPr>
              <a:spLocks/>
            </p:cNvSpPr>
            <p:nvPr/>
          </p:nvSpPr>
          <p:spPr bwMode="auto">
            <a:xfrm>
              <a:off x="3293222" y="4618261"/>
              <a:ext cx="1095790" cy="411237"/>
            </a:xfrm>
            <a:custGeom>
              <a:avLst/>
              <a:gdLst>
                <a:gd name="T0" fmla="*/ 682 w 1024"/>
                <a:gd name="T1" fmla="*/ 0 h 394"/>
                <a:gd name="T2" fmla="*/ 0 w 1024"/>
                <a:gd name="T3" fmla="*/ 0 h 394"/>
                <a:gd name="T4" fmla="*/ 341 w 1024"/>
                <a:gd name="T5" fmla="*/ 394 h 394"/>
                <a:gd name="T6" fmla="*/ 1024 w 1024"/>
                <a:gd name="T7" fmla="*/ 394 h 394"/>
                <a:gd name="T8" fmla="*/ 682 w 1024"/>
                <a:gd name="T9" fmla="*/ 0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4" h="394">
                  <a:moveTo>
                    <a:pt x="682" y="0"/>
                  </a:moveTo>
                  <a:lnTo>
                    <a:pt x="0" y="0"/>
                  </a:lnTo>
                  <a:lnTo>
                    <a:pt x="341" y="394"/>
                  </a:lnTo>
                  <a:lnTo>
                    <a:pt x="1024" y="394"/>
                  </a:lnTo>
                  <a:lnTo>
                    <a:pt x="682" y="0"/>
                  </a:lnTo>
                  <a:close/>
                </a:path>
              </a:pathLst>
            </a:custGeom>
            <a:solidFill>
              <a:srgbClr val="FABDA5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8">
              <a:extLst>
                <a:ext uri="{FF2B5EF4-FFF2-40B4-BE49-F238E27FC236}">
                  <a16:creationId xmlns:a16="http://schemas.microsoft.com/office/drawing/2014/main" id="{52248DAB-CCDF-0443-B367-C5CD34F4FEA3}"/>
                </a:ext>
              </a:extLst>
            </p:cNvPr>
            <p:cNvSpPr>
              <a:spLocks/>
            </p:cNvSpPr>
            <p:nvPr/>
          </p:nvSpPr>
          <p:spPr bwMode="auto">
            <a:xfrm>
              <a:off x="3293222" y="4815530"/>
              <a:ext cx="364907" cy="483256"/>
            </a:xfrm>
            <a:custGeom>
              <a:avLst/>
              <a:gdLst>
                <a:gd name="T0" fmla="*/ 341 w 341"/>
                <a:gd name="T1" fmla="*/ 395 h 463"/>
                <a:gd name="T2" fmla="*/ 0 w 341"/>
                <a:gd name="T3" fmla="*/ 0 h 463"/>
                <a:gd name="T4" fmla="*/ 0 w 341"/>
                <a:gd name="T5" fmla="*/ 70 h 463"/>
                <a:gd name="T6" fmla="*/ 341 w 341"/>
                <a:gd name="T7" fmla="*/ 463 h 463"/>
                <a:gd name="T8" fmla="*/ 341 w 341"/>
                <a:gd name="T9" fmla="*/ 395 h 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1" h="463">
                  <a:moveTo>
                    <a:pt x="341" y="395"/>
                  </a:moveTo>
                  <a:lnTo>
                    <a:pt x="0" y="0"/>
                  </a:lnTo>
                  <a:lnTo>
                    <a:pt x="0" y="70"/>
                  </a:lnTo>
                  <a:lnTo>
                    <a:pt x="341" y="463"/>
                  </a:lnTo>
                  <a:lnTo>
                    <a:pt x="341" y="395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Right Arrow 57">
              <a:extLst>
                <a:ext uri="{FF2B5EF4-FFF2-40B4-BE49-F238E27FC236}">
                  <a16:creationId xmlns:a16="http://schemas.microsoft.com/office/drawing/2014/main" id="{136E5C88-E3BC-374B-BC9F-79B378005B46}"/>
                </a:ext>
              </a:extLst>
            </p:cNvPr>
            <p:cNvSpPr/>
            <p:nvPr/>
          </p:nvSpPr>
          <p:spPr>
            <a:xfrm>
              <a:off x="3658129" y="5152552"/>
              <a:ext cx="151649" cy="219456"/>
            </a:xfrm>
            <a:prstGeom prst="rightArrow">
              <a:avLst>
                <a:gd name="adj1" fmla="val 32639"/>
                <a:gd name="adj2" fmla="val 78823"/>
              </a:avLst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60" name="Freeform 7">
            <a:extLst>
              <a:ext uri="{FF2B5EF4-FFF2-40B4-BE49-F238E27FC236}">
                <a16:creationId xmlns:a16="http://schemas.microsoft.com/office/drawing/2014/main" id="{D40AB6A9-5444-CF43-B779-478D54FFC86C}"/>
              </a:ext>
            </a:extLst>
          </p:cNvPr>
          <p:cNvSpPr>
            <a:spLocks/>
          </p:cNvSpPr>
          <p:nvPr/>
        </p:nvSpPr>
        <p:spPr bwMode="auto">
          <a:xfrm>
            <a:off x="2900782" y="5671918"/>
            <a:ext cx="1510217" cy="403392"/>
          </a:xfrm>
          <a:custGeom>
            <a:avLst/>
            <a:gdLst>
              <a:gd name="T0" fmla="*/ 682 w 1024"/>
              <a:gd name="T1" fmla="*/ 0 h 394"/>
              <a:gd name="T2" fmla="*/ 0 w 1024"/>
              <a:gd name="T3" fmla="*/ 0 h 394"/>
              <a:gd name="T4" fmla="*/ 341 w 1024"/>
              <a:gd name="T5" fmla="*/ 394 h 394"/>
              <a:gd name="T6" fmla="*/ 1024 w 1024"/>
              <a:gd name="T7" fmla="*/ 394 h 394"/>
              <a:gd name="T8" fmla="*/ 682 w 1024"/>
              <a:gd name="T9" fmla="*/ 0 h 3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24" h="394">
                <a:moveTo>
                  <a:pt x="682" y="0"/>
                </a:moveTo>
                <a:lnTo>
                  <a:pt x="0" y="0"/>
                </a:lnTo>
                <a:lnTo>
                  <a:pt x="341" y="394"/>
                </a:lnTo>
                <a:lnTo>
                  <a:pt x="1024" y="394"/>
                </a:lnTo>
                <a:lnTo>
                  <a:pt x="682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 b="1">
                <a:ln w="0"/>
                <a:solidFill>
                  <a:schemeClr val="accent6">
                    <a:lumMod val="9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36%</a:t>
            </a:r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CD5F63F1-E360-1046-8D99-81EB8DC3F7B1}"/>
              </a:ext>
            </a:extLst>
          </p:cNvPr>
          <p:cNvGrpSpPr/>
          <p:nvPr/>
        </p:nvGrpSpPr>
        <p:grpSpPr>
          <a:xfrm>
            <a:off x="3742990" y="4581128"/>
            <a:ext cx="1347228" cy="1243967"/>
            <a:chOff x="1045569" y="4750010"/>
            <a:chExt cx="1347228" cy="1243967"/>
          </a:xfrm>
        </p:grpSpPr>
        <p:sp>
          <p:nvSpPr>
            <p:cNvPr id="82" name="Arc 81">
              <a:extLst>
                <a:ext uri="{FF2B5EF4-FFF2-40B4-BE49-F238E27FC236}">
                  <a16:creationId xmlns:a16="http://schemas.microsoft.com/office/drawing/2014/main" id="{AF4E50A7-F187-A043-AF96-969F2ABB192E}"/>
                </a:ext>
              </a:extLst>
            </p:cNvPr>
            <p:cNvSpPr/>
            <p:nvPr/>
          </p:nvSpPr>
          <p:spPr bwMode="auto">
            <a:xfrm rot="18980199">
              <a:off x="1393963" y="4979965"/>
              <a:ext cx="690672" cy="664054"/>
            </a:xfrm>
            <a:prstGeom prst="arc">
              <a:avLst/>
            </a:prstGeom>
            <a:ln w="6350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effectLst/>
                <a:latin typeface="Frutiger LT Com 55 Roman" pitchFamily="34" charset="0"/>
              </a:endParaRPr>
            </a:p>
          </p:txBody>
        </p:sp>
        <p:sp>
          <p:nvSpPr>
            <p:cNvPr id="83" name="Arc 82">
              <a:extLst>
                <a:ext uri="{FF2B5EF4-FFF2-40B4-BE49-F238E27FC236}">
                  <a16:creationId xmlns:a16="http://schemas.microsoft.com/office/drawing/2014/main" id="{6E910765-412D-584C-8C33-D2BC554CC15C}"/>
                </a:ext>
              </a:extLst>
            </p:cNvPr>
            <p:cNvSpPr/>
            <p:nvPr/>
          </p:nvSpPr>
          <p:spPr bwMode="auto">
            <a:xfrm rot="18763652">
              <a:off x="1553410" y="5094224"/>
              <a:ext cx="398952" cy="417662"/>
            </a:xfrm>
            <a:prstGeom prst="arc">
              <a:avLst/>
            </a:prstGeom>
            <a:ln w="635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Frutiger LT Com 55 Roman" pitchFamily="34" charset="0"/>
              </a:endParaRPr>
            </a:p>
          </p:txBody>
        </p:sp>
        <p:sp>
          <p:nvSpPr>
            <p:cNvPr id="84" name="Arc 83">
              <a:extLst>
                <a:ext uri="{FF2B5EF4-FFF2-40B4-BE49-F238E27FC236}">
                  <a16:creationId xmlns:a16="http://schemas.microsoft.com/office/drawing/2014/main" id="{59588873-EA9D-094D-88EC-12409DBAF595}"/>
                </a:ext>
              </a:extLst>
            </p:cNvPr>
            <p:cNvSpPr/>
            <p:nvPr/>
          </p:nvSpPr>
          <p:spPr bwMode="auto">
            <a:xfrm rot="19005492">
              <a:off x="1193702" y="4869018"/>
              <a:ext cx="1049615" cy="958369"/>
            </a:xfrm>
            <a:prstGeom prst="arc">
              <a:avLst/>
            </a:prstGeom>
            <a:ln w="6350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Frutiger LT Com 55 Roman" pitchFamily="34" charset="0"/>
              </a:endParaRPr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CC303A8C-E58C-7F42-BA0B-D35F43258B49}"/>
                </a:ext>
              </a:extLst>
            </p:cNvPr>
            <p:cNvSpPr/>
            <p:nvPr/>
          </p:nvSpPr>
          <p:spPr bwMode="auto">
            <a:xfrm>
              <a:off x="1710574" y="5205596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headEnd type="none" w="med" len="med"/>
              <a:tailEnd type="none" w="med" len="med"/>
            </a:ln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endParaRP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0C615691-DE95-0648-A344-C27395385535}"/>
                </a:ext>
              </a:extLst>
            </p:cNvPr>
            <p:cNvSpPr txBox="1"/>
            <p:nvPr/>
          </p:nvSpPr>
          <p:spPr>
            <a:xfrm>
              <a:off x="1425752" y="5219908"/>
              <a:ext cx="6270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RFID</a:t>
              </a:r>
            </a:p>
          </p:txBody>
        </p:sp>
        <p:sp>
          <p:nvSpPr>
            <p:cNvPr id="88" name="Arc 87">
              <a:extLst>
                <a:ext uri="{FF2B5EF4-FFF2-40B4-BE49-F238E27FC236}">
                  <a16:creationId xmlns:a16="http://schemas.microsoft.com/office/drawing/2014/main" id="{DFA8777A-C367-2943-8193-FDA9086AA8E8}"/>
                </a:ext>
              </a:extLst>
            </p:cNvPr>
            <p:cNvSpPr/>
            <p:nvPr/>
          </p:nvSpPr>
          <p:spPr bwMode="auto">
            <a:xfrm rot="19005492">
              <a:off x="1045569" y="4750010"/>
              <a:ext cx="1347228" cy="1243967"/>
            </a:xfrm>
            <a:prstGeom prst="arc">
              <a:avLst/>
            </a:prstGeom>
            <a:ln w="6350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Frutiger LT Com 55 Roman" pitchFamily="34" charset="0"/>
              </a:endParaRPr>
            </a:p>
          </p:txBody>
        </p:sp>
      </p:grpSp>
      <p:sp>
        <p:nvSpPr>
          <p:cNvPr id="31" name="Freeform 30">
            <a:extLst>
              <a:ext uri="{FF2B5EF4-FFF2-40B4-BE49-F238E27FC236}">
                <a16:creationId xmlns:a16="http://schemas.microsoft.com/office/drawing/2014/main" id="{0EDED120-DB40-1045-9435-1319440CEA11}"/>
              </a:ext>
            </a:extLst>
          </p:cNvPr>
          <p:cNvSpPr>
            <a:spLocks/>
          </p:cNvSpPr>
          <p:nvPr/>
        </p:nvSpPr>
        <p:spPr bwMode="auto">
          <a:xfrm>
            <a:off x="4941050" y="4423590"/>
            <a:ext cx="538171" cy="1241017"/>
          </a:xfrm>
          <a:custGeom>
            <a:avLst/>
            <a:gdLst>
              <a:gd name="connsiteX0" fmla="*/ 0 w 364907"/>
              <a:gd name="connsiteY0" fmla="*/ 0 h 1241017"/>
              <a:gd name="connsiteX1" fmla="*/ 364907 w 364907"/>
              <a:gd name="connsiteY1" fmla="*/ 411238 h 1241017"/>
              <a:gd name="connsiteX2" fmla="*/ 364907 w 364907"/>
              <a:gd name="connsiteY2" fmla="*/ 822474 h 1241017"/>
              <a:gd name="connsiteX3" fmla="*/ 364907 w 364907"/>
              <a:gd name="connsiteY3" fmla="*/ 829781 h 1241017"/>
              <a:gd name="connsiteX4" fmla="*/ 364907 w 364907"/>
              <a:gd name="connsiteY4" fmla="*/ 1241017 h 1241017"/>
              <a:gd name="connsiteX5" fmla="*/ 0 w 364907"/>
              <a:gd name="connsiteY5" fmla="*/ 828736 h 1241017"/>
              <a:gd name="connsiteX6" fmla="*/ 0 w 364907"/>
              <a:gd name="connsiteY6" fmla="*/ 417500 h 1241017"/>
              <a:gd name="connsiteX7" fmla="*/ 0 w 364907"/>
              <a:gd name="connsiteY7" fmla="*/ 411236 h 12410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64907" h="1241017">
                <a:moveTo>
                  <a:pt x="0" y="0"/>
                </a:moveTo>
                <a:lnTo>
                  <a:pt x="364907" y="411238"/>
                </a:lnTo>
                <a:lnTo>
                  <a:pt x="364907" y="822474"/>
                </a:lnTo>
                <a:lnTo>
                  <a:pt x="364907" y="829781"/>
                </a:lnTo>
                <a:lnTo>
                  <a:pt x="364907" y="1241017"/>
                </a:lnTo>
                <a:lnTo>
                  <a:pt x="0" y="828736"/>
                </a:lnTo>
                <a:lnTo>
                  <a:pt x="0" y="417500"/>
                </a:lnTo>
                <a:lnTo>
                  <a:pt x="0" y="411236"/>
                </a:lnTo>
                <a:close/>
              </a:path>
            </a:pathLst>
          </a:custGeom>
          <a:solidFill>
            <a:srgbClr val="0A4366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32" name="Rectangle 5">
            <a:extLst>
              <a:ext uri="{FF2B5EF4-FFF2-40B4-BE49-F238E27FC236}">
                <a16:creationId xmlns:a16="http://schemas.microsoft.com/office/drawing/2014/main" id="{A1D01E38-7696-984B-B4D0-916E6EA6E8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79221" y="4834827"/>
            <a:ext cx="1077919" cy="1248326"/>
          </a:xfrm>
          <a:prstGeom prst="rect">
            <a:avLst/>
          </a:prstGeom>
          <a:solidFill>
            <a:srgbClr val="1AA8FE"/>
          </a:solidFill>
          <a:ln>
            <a:noFill/>
          </a:ln>
          <a:extLst/>
        </p:spPr>
        <p:txBody>
          <a:bodyPr vert="horz" wrap="square" lIns="91440" tIns="45720" rIns="91440" bIns="0" numCol="1" anchor="b" anchorCtr="0" compatLnSpc="1">
            <a:prstTxWarp prst="textNoShape">
              <a:avLst/>
            </a:prstTxWarp>
          </a:bodyPr>
          <a:lstStyle/>
          <a:p>
            <a:pPr algn="ctr"/>
            <a:endParaRPr lang="en-US" sz="2600" b="1">
              <a:solidFill>
                <a:srgbClr val="A3DC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en-US" sz="2600" b="1">
              <a:solidFill>
                <a:srgbClr val="A3DC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en-US" sz="2600" b="1">
              <a:solidFill>
                <a:srgbClr val="A3DC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en-US" sz="2600" b="1">
              <a:solidFill>
                <a:srgbClr val="A3DC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en-US" sz="3600" b="1">
              <a:solidFill>
                <a:srgbClr val="A3DC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3" name="Freeform 7">
            <a:extLst>
              <a:ext uri="{FF2B5EF4-FFF2-40B4-BE49-F238E27FC236}">
                <a16:creationId xmlns:a16="http://schemas.microsoft.com/office/drawing/2014/main" id="{369A55E5-AD8C-1144-A7B1-E55B3902E696}"/>
              </a:ext>
            </a:extLst>
          </p:cNvPr>
          <p:cNvSpPr>
            <a:spLocks/>
          </p:cNvSpPr>
          <p:nvPr/>
        </p:nvSpPr>
        <p:spPr bwMode="auto">
          <a:xfrm>
            <a:off x="4941050" y="4423589"/>
            <a:ext cx="1616090" cy="411237"/>
          </a:xfrm>
          <a:custGeom>
            <a:avLst/>
            <a:gdLst>
              <a:gd name="T0" fmla="*/ 682 w 1024"/>
              <a:gd name="T1" fmla="*/ 0 h 394"/>
              <a:gd name="T2" fmla="*/ 0 w 1024"/>
              <a:gd name="T3" fmla="*/ 0 h 394"/>
              <a:gd name="T4" fmla="*/ 341 w 1024"/>
              <a:gd name="T5" fmla="*/ 394 h 394"/>
              <a:gd name="T6" fmla="*/ 1024 w 1024"/>
              <a:gd name="T7" fmla="*/ 394 h 394"/>
              <a:gd name="T8" fmla="*/ 682 w 1024"/>
              <a:gd name="T9" fmla="*/ 0 h 3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24" h="394">
                <a:moveTo>
                  <a:pt x="682" y="0"/>
                </a:moveTo>
                <a:lnTo>
                  <a:pt x="0" y="0"/>
                </a:lnTo>
                <a:lnTo>
                  <a:pt x="341" y="394"/>
                </a:lnTo>
                <a:lnTo>
                  <a:pt x="1024" y="394"/>
                </a:lnTo>
                <a:lnTo>
                  <a:pt x="682" y="0"/>
                </a:lnTo>
                <a:close/>
              </a:path>
            </a:pathLst>
          </a:custGeom>
          <a:solidFill>
            <a:srgbClr val="A3DCFF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Freeform 24">
            <a:extLst>
              <a:ext uri="{FF2B5EF4-FFF2-40B4-BE49-F238E27FC236}">
                <a16:creationId xmlns:a16="http://schemas.microsoft.com/office/drawing/2014/main" id="{1BCCE6A6-9684-194A-9BEA-ED54849C254C}"/>
              </a:ext>
            </a:extLst>
          </p:cNvPr>
          <p:cNvSpPr>
            <a:spLocks/>
          </p:cNvSpPr>
          <p:nvPr/>
        </p:nvSpPr>
        <p:spPr bwMode="auto">
          <a:xfrm>
            <a:off x="5479221" y="4960077"/>
            <a:ext cx="732291" cy="218144"/>
          </a:xfrm>
          <a:custGeom>
            <a:avLst/>
            <a:gdLst>
              <a:gd name="T0" fmla="*/ 0 w 464"/>
              <a:gd name="T1" fmla="*/ 70 h 209"/>
              <a:gd name="T2" fmla="*/ 331 w 464"/>
              <a:gd name="T3" fmla="*/ 70 h 209"/>
              <a:gd name="T4" fmla="*/ 331 w 464"/>
              <a:gd name="T5" fmla="*/ 0 h 209"/>
              <a:gd name="T6" fmla="*/ 464 w 464"/>
              <a:gd name="T7" fmla="*/ 105 h 209"/>
              <a:gd name="T8" fmla="*/ 331 w 464"/>
              <a:gd name="T9" fmla="*/ 209 h 209"/>
              <a:gd name="T10" fmla="*/ 331 w 464"/>
              <a:gd name="T11" fmla="*/ 138 h 209"/>
              <a:gd name="T12" fmla="*/ 0 w 464"/>
              <a:gd name="T13" fmla="*/ 138 h 209"/>
              <a:gd name="T14" fmla="*/ 0 w 464"/>
              <a:gd name="T15" fmla="*/ 70 h 2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64" h="209">
                <a:moveTo>
                  <a:pt x="0" y="70"/>
                </a:moveTo>
                <a:lnTo>
                  <a:pt x="331" y="70"/>
                </a:lnTo>
                <a:lnTo>
                  <a:pt x="331" y="0"/>
                </a:lnTo>
                <a:lnTo>
                  <a:pt x="464" y="105"/>
                </a:lnTo>
                <a:lnTo>
                  <a:pt x="331" y="209"/>
                </a:lnTo>
                <a:lnTo>
                  <a:pt x="331" y="138"/>
                </a:lnTo>
                <a:lnTo>
                  <a:pt x="0" y="138"/>
                </a:lnTo>
                <a:lnTo>
                  <a:pt x="0" y="70"/>
                </a:ln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Freeform 8">
            <a:extLst>
              <a:ext uri="{FF2B5EF4-FFF2-40B4-BE49-F238E27FC236}">
                <a16:creationId xmlns:a16="http://schemas.microsoft.com/office/drawing/2014/main" id="{D5B2C219-91C2-8546-8610-8F97FBA4541E}"/>
              </a:ext>
            </a:extLst>
          </p:cNvPr>
          <p:cNvSpPr>
            <a:spLocks/>
          </p:cNvSpPr>
          <p:nvPr/>
        </p:nvSpPr>
        <p:spPr bwMode="auto">
          <a:xfrm>
            <a:off x="4941050" y="4620859"/>
            <a:ext cx="538171" cy="483256"/>
          </a:xfrm>
          <a:custGeom>
            <a:avLst/>
            <a:gdLst>
              <a:gd name="T0" fmla="*/ 341 w 341"/>
              <a:gd name="T1" fmla="*/ 395 h 463"/>
              <a:gd name="T2" fmla="*/ 0 w 341"/>
              <a:gd name="T3" fmla="*/ 0 h 463"/>
              <a:gd name="T4" fmla="*/ 0 w 341"/>
              <a:gd name="T5" fmla="*/ 70 h 463"/>
              <a:gd name="T6" fmla="*/ 341 w 341"/>
              <a:gd name="T7" fmla="*/ 463 h 463"/>
              <a:gd name="T8" fmla="*/ 341 w 341"/>
              <a:gd name="T9" fmla="*/ 395 h 4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41" h="463">
                <a:moveTo>
                  <a:pt x="341" y="395"/>
                </a:moveTo>
                <a:lnTo>
                  <a:pt x="0" y="0"/>
                </a:lnTo>
                <a:lnTo>
                  <a:pt x="0" y="70"/>
                </a:lnTo>
                <a:lnTo>
                  <a:pt x="341" y="463"/>
                </a:lnTo>
                <a:lnTo>
                  <a:pt x="341" y="395"/>
                </a:lnTo>
                <a:close/>
              </a:path>
            </a:pathLst>
          </a:custGeom>
          <a:solidFill>
            <a:srgbClr val="FFFFFF">
              <a:alpha val="40000"/>
            </a:srgb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05F564-0BE1-D44D-8220-9FCDBA26DEDC}"/>
              </a:ext>
            </a:extLst>
          </p:cNvPr>
          <p:cNvSpPr txBox="1"/>
          <p:nvPr/>
        </p:nvSpPr>
        <p:spPr>
          <a:xfrm>
            <a:off x="5617001" y="5274324"/>
            <a:ext cx="74251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b="1">
                <a:solidFill>
                  <a:srgbClr val="A3DC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70%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5FEC5260-FB8B-3545-890D-772D66E91075}"/>
              </a:ext>
            </a:extLst>
          </p:cNvPr>
          <p:cNvGrpSpPr/>
          <p:nvPr/>
        </p:nvGrpSpPr>
        <p:grpSpPr>
          <a:xfrm>
            <a:off x="4793914" y="3843074"/>
            <a:ext cx="1347228" cy="1243967"/>
            <a:chOff x="1045569" y="4750010"/>
            <a:chExt cx="1347228" cy="1243967"/>
          </a:xfrm>
        </p:grpSpPr>
        <p:sp>
          <p:nvSpPr>
            <p:cNvPr id="39" name="Arc 38">
              <a:extLst>
                <a:ext uri="{FF2B5EF4-FFF2-40B4-BE49-F238E27FC236}">
                  <a16:creationId xmlns:a16="http://schemas.microsoft.com/office/drawing/2014/main" id="{C08DB1E4-4ECF-9246-ACE5-A47D381432A7}"/>
                </a:ext>
              </a:extLst>
            </p:cNvPr>
            <p:cNvSpPr/>
            <p:nvPr/>
          </p:nvSpPr>
          <p:spPr bwMode="auto">
            <a:xfrm rot="18980199">
              <a:off x="1393963" y="4979965"/>
              <a:ext cx="690672" cy="664054"/>
            </a:xfrm>
            <a:prstGeom prst="arc">
              <a:avLst/>
            </a:prstGeom>
            <a:ln w="635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effectLst/>
                <a:latin typeface="Frutiger LT Com 55 Roman" pitchFamily="34" charset="0"/>
              </a:endParaRPr>
            </a:p>
          </p:txBody>
        </p:sp>
        <p:sp>
          <p:nvSpPr>
            <p:cNvPr id="40" name="Arc 39">
              <a:extLst>
                <a:ext uri="{FF2B5EF4-FFF2-40B4-BE49-F238E27FC236}">
                  <a16:creationId xmlns:a16="http://schemas.microsoft.com/office/drawing/2014/main" id="{F5EF9534-DB20-864D-B85C-731424D0316E}"/>
                </a:ext>
              </a:extLst>
            </p:cNvPr>
            <p:cNvSpPr/>
            <p:nvPr/>
          </p:nvSpPr>
          <p:spPr bwMode="auto">
            <a:xfrm rot="18763652">
              <a:off x="1553410" y="5094224"/>
              <a:ext cx="398952" cy="417662"/>
            </a:xfrm>
            <a:prstGeom prst="arc">
              <a:avLst/>
            </a:prstGeom>
            <a:ln w="635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Frutiger LT Com 55 Roman" pitchFamily="34" charset="0"/>
              </a:endParaRPr>
            </a:p>
          </p:txBody>
        </p:sp>
        <p:sp>
          <p:nvSpPr>
            <p:cNvPr id="41" name="Arc 40">
              <a:extLst>
                <a:ext uri="{FF2B5EF4-FFF2-40B4-BE49-F238E27FC236}">
                  <a16:creationId xmlns:a16="http://schemas.microsoft.com/office/drawing/2014/main" id="{8726234F-3483-BD41-8C8D-B2304A93BFB4}"/>
                </a:ext>
              </a:extLst>
            </p:cNvPr>
            <p:cNvSpPr/>
            <p:nvPr/>
          </p:nvSpPr>
          <p:spPr bwMode="auto">
            <a:xfrm rot="19005492">
              <a:off x="1193702" y="4869018"/>
              <a:ext cx="1049615" cy="958369"/>
            </a:xfrm>
            <a:prstGeom prst="arc">
              <a:avLst/>
            </a:prstGeom>
            <a:ln w="6350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Frutiger LT Com 55 Roman" pitchFamily="34" charset="0"/>
              </a:endParaRP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A834E940-5602-5341-862D-58F08514EE47}"/>
                </a:ext>
              </a:extLst>
            </p:cNvPr>
            <p:cNvSpPr/>
            <p:nvPr/>
          </p:nvSpPr>
          <p:spPr bwMode="auto">
            <a:xfrm>
              <a:off x="1710574" y="5205596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headEnd type="none" w="med" len="med"/>
              <a:tailEnd type="none" w="med" len="med"/>
            </a:ln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2FEA3232-E9C8-444B-A6AB-23F4BAC5D719}"/>
                </a:ext>
              </a:extLst>
            </p:cNvPr>
            <p:cNvSpPr txBox="1"/>
            <p:nvPr/>
          </p:nvSpPr>
          <p:spPr>
            <a:xfrm>
              <a:off x="1425752" y="5219908"/>
              <a:ext cx="6270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RFID</a:t>
              </a:r>
            </a:p>
          </p:txBody>
        </p:sp>
        <p:sp>
          <p:nvSpPr>
            <p:cNvPr id="44" name="Arc 43">
              <a:extLst>
                <a:ext uri="{FF2B5EF4-FFF2-40B4-BE49-F238E27FC236}">
                  <a16:creationId xmlns:a16="http://schemas.microsoft.com/office/drawing/2014/main" id="{35F47463-0168-1245-9BEF-46F3B178EAB8}"/>
                </a:ext>
              </a:extLst>
            </p:cNvPr>
            <p:cNvSpPr/>
            <p:nvPr/>
          </p:nvSpPr>
          <p:spPr bwMode="auto">
            <a:xfrm rot="19005492">
              <a:off x="1045569" y="4750010"/>
              <a:ext cx="1347228" cy="1243967"/>
            </a:xfrm>
            <a:prstGeom prst="arc">
              <a:avLst/>
            </a:prstGeom>
            <a:ln w="6350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Frutiger LT Com 55 Roman" pitchFamily="34" charset="0"/>
              </a:endParaRPr>
            </a:p>
          </p:txBody>
        </p:sp>
      </p:grpSp>
      <p:sp>
        <p:nvSpPr>
          <p:cNvPr id="59" name="Freeform 8">
            <a:extLst>
              <a:ext uri="{FF2B5EF4-FFF2-40B4-BE49-F238E27FC236}">
                <a16:creationId xmlns:a16="http://schemas.microsoft.com/office/drawing/2014/main" id="{6E2D2B6D-97F6-1A4F-8C30-2EC983FDB68C}"/>
              </a:ext>
            </a:extLst>
          </p:cNvPr>
          <p:cNvSpPr>
            <a:spLocks/>
          </p:cNvSpPr>
          <p:nvPr/>
        </p:nvSpPr>
        <p:spPr bwMode="auto">
          <a:xfrm>
            <a:off x="5965212" y="3801221"/>
            <a:ext cx="538171" cy="483256"/>
          </a:xfrm>
          <a:custGeom>
            <a:avLst/>
            <a:gdLst>
              <a:gd name="T0" fmla="*/ 341 w 341"/>
              <a:gd name="T1" fmla="*/ 395 h 463"/>
              <a:gd name="T2" fmla="*/ 0 w 341"/>
              <a:gd name="T3" fmla="*/ 0 h 463"/>
              <a:gd name="T4" fmla="*/ 0 w 341"/>
              <a:gd name="T5" fmla="*/ 70 h 463"/>
              <a:gd name="T6" fmla="*/ 341 w 341"/>
              <a:gd name="T7" fmla="*/ 463 h 463"/>
              <a:gd name="T8" fmla="*/ 341 w 341"/>
              <a:gd name="T9" fmla="*/ 395 h 4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41" h="463">
                <a:moveTo>
                  <a:pt x="341" y="395"/>
                </a:moveTo>
                <a:lnTo>
                  <a:pt x="0" y="0"/>
                </a:lnTo>
                <a:lnTo>
                  <a:pt x="0" y="70"/>
                </a:lnTo>
                <a:lnTo>
                  <a:pt x="341" y="463"/>
                </a:lnTo>
                <a:lnTo>
                  <a:pt x="341" y="395"/>
                </a:lnTo>
                <a:close/>
              </a:path>
            </a:pathLst>
          </a:custGeom>
          <a:solidFill>
            <a:srgbClr val="FFFFFF">
              <a:alpha val="40000"/>
            </a:srgb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5" name="Left Brace 74">
            <a:extLst>
              <a:ext uri="{FF2B5EF4-FFF2-40B4-BE49-F238E27FC236}">
                <a16:creationId xmlns:a16="http://schemas.microsoft.com/office/drawing/2014/main" id="{7C31F107-B7CC-AE4C-86F4-0D1288621A55}"/>
              </a:ext>
            </a:extLst>
          </p:cNvPr>
          <p:cNvSpPr/>
          <p:nvPr/>
        </p:nvSpPr>
        <p:spPr bwMode="auto">
          <a:xfrm>
            <a:off x="2123728" y="1916832"/>
            <a:ext cx="357859" cy="643779"/>
          </a:xfrm>
          <a:prstGeom prst="leftBrace">
            <a:avLst/>
          </a:prstGeom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Frutiger LT Com 55 Roman" pitchFamily="34" charset="0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0F45328-AA1D-564A-A2A2-59C3B1074CE6}"/>
              </a:ext>
            </a:extLst>
          </p:cNvPr>
          <p:cNvSpPr txBox="1"/>
          <p:nvPr/>
        </p:nvSpPr>
        <p:spPr>
          <a:xfrm>
            <a:off x="2283236" y="1106160"/>
            <a:ext cx="250478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>
                <a:latin typeface="Calibri" panose="020F0502020204030204" pitchFamily="34" charset="0"/>
                <a:cs typeface="Calibri" panose="020F0502020204030204" pitchFamily="34" charset="0"/>
              </a:rPr>
              <a:t>Time Aware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>
                <a:latin typeface="Calibri" panose="020F0502020204030204" pitchFamily="34" charset="0"/>
                <a:cs typeface="Calibri" panose="020F0502020204030204" pitchFamily="34" charset="0"/>
              </a:rPr>
              <a:t>Collision Recovery Aware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>
                <a:latin typeface="Calibri" panose="020F0502020204030204" pitchFamily="34" charset="0"/>
                <a:cs typeface="Calibri" panose="020F0502020204030204" pitchFamily="34" charset="0"/>
              </a:rPr>
              <a:t>No MAC-Layer Optimization</a:t>
            </a:r>
          </a:p>
        </p:txBody>
      </p:sp>
      <p:sp>
        <p:nvSpPr>
          <p:cNvPr id="77" name="Left Brace 76">
            <a:extLst>
              <a:ext uri="{FF2B5EF4-FFF2-40B4-BE49-F238E27FC236}">
                <a16:creationId xmlns:a16="http://schemas.microsoft.com/office/drawing/2014/main" id="{BD571A1C-2D14-A84A-9325-9158B7298A33}"/>
              </a:ext>
            </a:extLst>
          </p:cNvPr>
          <p:cNvSpPr/>
          <p:nvPr/>
        </p:nvSpPr>
        <p:spPr bwMode="auto">
          <a:xfrm>
            <a:off x="2132706" y="1124744"/>
            <a:ext cx="357859" cy="674385"/>
          </a:xfrm>
          <a:prstGeom prst="leftBrace">
            <a:avLst/>
          </a:prstGeom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Frutiger LT Com 55 Roman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9A02FA86-96E5-3E42-A42F-CF513BEF42C6}"/>
                  </a:ext>
                </a:extLst>
              </p:cNvPr>
              <p:cNvSpPr txBox="1"/>
              <p:nvPr/>
            </p:nvSpPr>
            <p:spPr>
              <a:xfrm>
                <a:off x="2267744" y="1880743"/>
                <a:ext cx="3958794" cy="7561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∝</m:t>
                        </m:r>
                      </m:e>
                      <m:sub>
                        <m:r>
                          <a:rPr lang="de-DE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𝐴𝑣𝑔</m:t>
                        </m:r>
                        <m:r>
                          <a:rPr lang="de-DE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.</m:t>
                        </m:r>
                      </m:sub>
                    </m:sSub>
                    <m:r>
                      <a:rPr lang="de-DE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=0.7</m:t>
                    </m:r>
                  </m:oMath>
                </a14:m>
                <a:endParaRPr lang="en-US" sz="14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400">
                    <a:latin typeface="Calibri" panose="020F0502020204030204" pitchFamily="34" charset="0"/>
                    <a:cs typeface="Calibri" panose="020F0502020204030204" pitchFamily="34" charset="0"/>
                  </a:rPr>
                  <a:t>Closed Form Solution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400">
                    <a:latin typeface="Calibri" panose="020F0502020204030204" pitchFamily="34" charset="0"/>
                    <a:cs typeface="Calibri" panose="020F0502020204030204" pitchFamily="34" charset="0"/>
                  </a:rPr>
                  <a:t>No frame length optimization </a:t>
                </a:r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9A02FA86-96E5-3E42-A42F-CF513BEF42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7744" y="1880743"/>
                <a:ext cx="3958794" cy="756169"/>
              </a:xfrm>
              <a:prstGeom prst="rect">
                <a:avLst/>
              </a:prstGeom>
              <a:blipFill>
                <a:blip r:embed="rId5"/>
                <a:stretch>
                  <a:fillRect l="-321"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170073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430887"/>
          </a:xfrm>
        </p:spPr>
        <p:txBody>
          <a:bodyPr/>
          <a:lstStyle/>
          <a:p>
            <a:r>
              <a:rPr lang="de-DE" sz="2800">
                <a:latin typeface="Calibri" panose="020F0502020204030204" pitchFamily="34" charset="0"/>
                <a:cs typeface="Calibri" panose="020F0502020204030204" pitchFamily="34" charset="0"/>
              </a:rPr>
              <a:t>Motivation</a:t>
            </a:r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5A0D3CB2-E0E6-284D-B358-2D0FC1F909E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>
          <a:xfrm>
            <a:off x="7524750" y="100013"/>
            <a:ext cx="1149350" cy="906462"/>
          </a:xfrm>
        </p:spPr>
      </p:pic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6D6825A-82F5-3A4F-9E8F-D3A513A73C6B}" type="datetime3">
              <a:rPr lang="de-DE" smtClean="0"/>
              <a:t>23/01/2019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Hazem Elsaid Ibrahim | PhD Dissertation</a:t>
            </a:r>
          </a:p>
        </p:txBody>
      </p:sp>
      <p:pic>
        <p:nvPicPr>
          <p:cNvPr id="12" name="Picture Placeholder 4">
            <a:extLst>
              <a:ext uri="{FF2B5EF4-FFF2-40B4-BE49-F238E27FC236}">
                <a16:creationId xmlns:a16="http://schemas.microsoft.com/office/drawing/2014/main" id="{A50460BD-5C68-0344-B061-325EE184D2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 bwMode="auto">
          <a:xfrm>
            <a:off x="5940152" y="6237312"/>
            <a:ext cx="1330007" cy="56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C4D4482-D6D0-E348-8C1E-5F2B69E4F1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613" y="1113101"/>
            <a:ext cx="3140238" cy="204717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D2AEA44-C993-2A48-8F32-665317950D4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26" y="3902102"/>
            <a:ext cx="3123126" cy="204717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677E05A-ACF6-FD47-80EC-7FAA9A837B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096" y="3902102"/>
            <a:ext cx="3171927" cy="195026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878089D-DF19-A846-B1BA-5E827E1C0D2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4758" y="1274325"/>
            <a:ext cx="2160663" cy="1769616"/>
          </a:xfrm>
          <a:prstGeom prst="rect">
            <a:avLst/>
          </a:prstGeom>
        </p:spPr>
      </p:pic>
      <p:sp>
        <p:nvSpPr>
          <p:cNvPr id="16" name="Up-Down Arrow 15">
            <a:extLst>
              <a:ext uri="{FF2B5EF4-FFF2-40B4-BE49-F238E27FC236}">
                <a16:creationId xmlns:a16="http://schemas.microsoft.com/office/drawing/2014/main" id="{85ECDA5D-C4A8-2240-8E80-33A94E0E8D28}"/>
              </a:ext>
            </a:extLst>
          </p:cNvPr>
          <p:cNvSpPr/>
          <p:nvPr/>
        </p:nvSpPr>
        <p:spPr bwMode="auto">
          <a:xfrm>
            <a:off x="6776822" y="3095577"/>
            <a:ext cx="302643" cy="754889"/>
          </a:xfrm>
          <a:prstGeom prst="upDownArrow">
            <a:avLst/>
          </a:prstGeom>
          <a:noFill/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00964B99-4BFA-0645-901F-CBFE5592CB21}"/>
              </a:ext>
            </a:extLst>
          </p:cNvPr>
          <p:cNvGrpSpPr/>
          <p:nvPr/>
        </p:nvGrpSpPr>
        <p:grpSpPr>
          <a:xfrm>
            <a:off x="1116038" y="1446222"/>
            <a:ext cx="6408712" cy="4268778"/>
            <a:chOff x="1111250" y="1143000"/>
            <a:chExt cx="6921500" cy="4572000"/>
          </a:xfrm>
        </p:grpSpPr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805D3715-8241-474B-8A31-7B4D3A9D28B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1250" y="1143000"/>
              <a:ext cx="6921500" cy="457200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DE8B0942-6FF7-D24A-B551-A3CE47641D3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96925" y="4692347"/>
              <a:ext cx="650105" cy="82378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84504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8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1" dur="indefinite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indefinite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4" dur="indefinite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indefinit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7" dur="indefinite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de-DE"/>
            </a:br>
            <a:r>
              <a:rPr lang="de-DE"/>
              <a:t>Agenda</a:t>
            </a:r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4ACDCDA-98E8-5349-AE37-0E5BA4858195}" type="datetime3">
              <a:rPr lang="de-DE" smtClean="0"/>
              <a:t>23/01/2019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Hazem Elsaid Ibrahim | PhD Dissertation</a:t>
            </a:r>
          </a:p>
        </p:txBody>
      </p:sp>
      <p:pic>
        <p:nvPicPr>
          <p:cNvPr id="7" name="Picture Placeholder 10">
            <a:extLst>
              <a:ext uri="{FF2B5EF4-FFF2-40B4-BE49-F238E27FC236}">
                <a16:creationId xmlns:a16="http://schemas.microsoft.com/office/drawing/2014/main" id="{5EA96A08-6EA1-D744-9466-259ED07122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 bwMode="auto">
          <a:xfrm>
            <a:off x="7524750" y="362298"/>
            <a:ext cx="1149350" cy="906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Placeholder 4">
            <a:extLst>
              <a:ext uri="{FF2B5EF4-FFF2-40B4-BE49-F238E27FC236}">
                <a16:creationId xmlns:a16="http://schemas.microsoft.com/office/drawing/2014/main" id="{5E69F2BA-A9E4-7048-AB3B-8A6D00A23374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>
          <a:xfrm>
            <a:off x="5940152" y="6237312"/>
            <a:ext cx="1330007" cy="564151"/>
          </a:xfrm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D0270B8D-3896-5340-BC5C-203BF21C3295}"/>
              </a:ext>
            </a:extLst>
          </p:cNvPr>
          <p:cNvGrpSpPr/>
          <p:nvPr/>
        </p:nvGrpSpPr>
        <p:grpSpPr>
          <a:xfrm>
            <a:off x="467544" y="4110170"/>
            <a:ext cx="8062540" cy="1024777"/>
            <a:chOff x="467544" y="4110170"/>
            <a:chExt cx="8062540" cy="1024777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356BF0E-EF92-984A-A363-362C11F20DF1}"/>
                </a:ext>
              </a:extLst>
            </p:cNvPr>
            <p:cNvSpPr/>
            <p:nvPr/>
          </p:nvSpPr>
          <p:spPr>
            <a:xfrm>
              <a:off x="605068" y="4238822"/>
              <a:ext cx="7925016" cy="896125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F663F617-4210-0144-A518-AAF370789022}"/>
                </a:ext>
              </a:extLst>
            </p:cNvPr>
            <p:cNvGrpSpPr/>
            <p:nvPr/>
          </p:nvGrpSpPr>
          <p:grpSpPr>
            <a:xfrm>
              <a:off x="467544" y="4149080"/>
              <a:ext cx="7941938" cy="896129"/>
              <a:chOff x="3925455" y="1383985"/>
              <a:chExt cx="6400799" cy="969822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EBA1CB40-2750-5646-9A74-62723A34DD6C}"/>
                  </a:ext>
                </a:extLst>
              </p:cNvPr>
              <p:cNvSpPr/>
              <p:nvPr/>
            </p:nvSpPr>
            <p:spPr>
              <a:xfrm>
                <a:off x="4895271" y="1383989"/>
                <a:ext cx="5430983" cy="96981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83186355-8561-0D48-8357-2744480C51A1}"/>
                  </a:ext>
                </a:extLst>
              </p:cNvPr>
              <p:cNvGrpSpPr/>
              <p:nvPr/>
            </p:nvGrpSpPr>
            <p:grpSpPr>
              <a:xfrm>
                <a:off x="3925455" y="1383985"/>
                <a:ext cx="1178646" cy="969818"/>
                <a:chOff x="3925455" y="1383985"/>
                <a:chExt cx="1178646" cy="969818"/>
              </a:xfrm>
            </p:grpSpPr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0E749B96-4072-314E-9CF8-420437E46A6F}"/>
                    </a:ext>
                  </a:extLst>
                </p:cNvPr>
                <p:cNvSpPr/>
                <p:nvPr/>
              </p:nvSpPr>
              <p:spPr>
                <a:xfrm>
                  <a:off x="3925455" y="1383985"/>
                  <a:ext cx="969818" cy="969818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4400" b="1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03</a:t>
                  </a:r>
                </a:p>
              </p:txBody>
            </p:sp>
            <p:sp>
              <p:nvSpPr>
                <p:cNvPr id="28" name="Isosceles Triangle 17">
                  <a:extLst>
                    <a:ext uri="{FF2B5EF4-FFF2-40B4-BE49-F238E27FC236}">
                      <a16:creationId xmlns:a16="http://schemas.microsoft.com/office/drawing/2014/main" id="{EF2B09E6-C221-3148-8F03-A892B2252E6C}"/>
                    </a:ext>
                  </a:extLst>
                </p:cNvPr>
                <p:cNvSpPr/>
                <p:nvPr/>
              </p:nvSpPr>
              <p:spPr>
                <a:xfrm rot="5400000">
                  <a:off x="4803124" y="1537059"/>
                  <a:ext cx="323272" cy="278683"/>
                </a:xfrm>
                <a:prstGeom prst="triangl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AEAC0F02-A866-9842-82CF-983F51280636}"/>
                </a:ext>
              </a:extLst>
            </p:cNvPr>
            <p:cNvSpPr txBox="1"/>
            <p:nvPr/>
          </p:nvSpPr>
          <p:spPr>
            <a:xfrm>
              <a:off x="2072801" y="4110170"/>
              <a:ext cx="4875461" cy="830999"/>
            </a:xfrm>
            <a:prstGeom prst="rect">
              <a:avLst/>
            </a:prstGeom>
            <a:noFill/>
          </p:spPr>
          <p:txBody>
            <a:bodyPr wrap="square" lIns="0" rtlCol="0" anchor="b">
              <a:spAutoFit/>
            </a:bodyPr>
            <a:lstStyle/>
            <a:p>
              <a:r>
                <a:rPr lang="en-US" sz="2200" b="1"/>
                <a:t>Improvements</a:t>
              </a:r>
              <a:r>
                <a:rPr lang="en-US" sz="2400" b="1"/>
                <a:t> of the </a:t>
              </a:r>
              <a:r>
                <a:rPr lang="en-US" sz="2400" b="1" err="1"/>
                <a:t>EPCglobal</a:t>
              </a:r>
              <a:r>
                <a:rPr lang="en-US" sz="2400" b="1"/>
                <a:t> C1 G2 standard</a:t>
              </a:r>
            </a:p>
          </p:txBody>
        </p:sp>
        <p:pic>
          <p:nvPicPr>
            <p:cNvPr id="46" name="Graphic 45" descr="Bar chart">
              <a:extLst>
                <a:ext uri="{FF2B5EF4-FFF2-40B4-BE49-F238E27FC236}">
                  <a16:creationId xmlns:a16="http://schemas.microsoft.com/office/drawing/2014/main" id="{3D35825C-C310-DA47-AEC7-7B23AB94323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238362" y="4199108"/>
              <a:ext cx="1134563" cy="844918"/>
            </a:xfrm>
            <a:prstGeom prst="rect">
              <a:avLst/>
            </a:prstGeom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855D01AD-76BC-0044-8D2F-FF5F79E8E8AE}"/>
              </a:ext>
            </a:extLst>
          </p:cNvPr>
          <p:cNvGrpSpPr/>
          <p:nvPr/>
        </p:nvGrpSpPr>
        <p:grpSpPr>
          <a:xfrm>
            <a:off x="467544" y="2769018"/>
            <a:ext cx="8062540" cy="1251339"/>
            <a:chOff x="467544" y="2769018"/>
            <a:chExt cx="8062540" cy="1251339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8E40898-4483-1D4F-8668-1B2128E65530}"/>
                </a:ext>
              </a:extLst>
            </p:cNvPr>
            <p:cNvSpPr/>
            <p:nvPr/>
          </p:nvSpPr>
          <p:spPr>
            <a:xfrm>
              <a:off x="605068" y="2922136"/>
              <a:ext cx="7925016" cy="1098221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24C98346-122D-0E45-9497-C3D1AB0A3291}"/>
                </a:ext>
              </a:extLst>
            </p:cNvPr>
            <p:cNvGrpSpPr/>
            <p:nvPr/>
          </p:nvGrpSpPr>
          <p:grpSpPr>
            <a:xfrm>
              <a:off x="467544" y="2832467"/>
              <a:ext cx="7941938" cy="1098221"/>
              <a:chOff x="3925455" y="1191491"/>
              <a:chExt cx="6400799" cy="1188533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3A3D8FCF-73DA-6845-801F-A9F3AA877859}"/>
                  </a:ext>
                </a:extLst>
              </p:cNvPr>
              <p:cNvSpPr/>
              <p:nvPr/>
            </p:nvSpPr>
            <p:spPr>
              <a:xfrm>
                <a:off x="4895271" y="1191491"/>
                <a:ext cx="5430983" cy="107858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EEED2E91-7B76-7C49-A210-02FF3E78C2FA}"/>
                  </a:ext>
                </a:extLst>
              </p:cNvPr>
              <p:cNvGrpSpPr/>
              <p:nvPr/>
            </p:nvGrpSpPr>
            <p:grpSpPr>
              <a:xfrm>
                <a:off x="3925455" y="1191491"/>
                <a:ext cx="1178646" cy="1188533"/>
                <a:chOff x="3925455" y="1191491"/>
                <a:chExt cx="1178646" cy="1188533"/>
              </a:xfrm>
            </p:grpSpPr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A9BFE1CC-96E0-CC42-813D-6EE290C7C4A6}"/>
                    </a:ext>
                  </a:extLst>
                </p:cNvPr>
                <p:cNvSpPr/>
                <p:nvPr/>
              </p:nvSpPr>
              <p:spPr>
                <a:xfrm>
                  <a:off x="3925455" y="1191491"/>
                  <a:ext cx="969818" cy="1188533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4400" b="1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02</a:t>
                  </a:r>
                </a:p>
              </p:txBody>
            </p:sp>
            <p:sp>
              <p:nvSpPr>
                <p:cNvPr id="23" name="Isosceles Triangle 12">
                  <a:extLst>
                    <a:ext uri="{FF2B5EF4-FFF2-40B4-BE49-F238E27FC236}">
                      <a16:creationId xmlns:a16="http://schemas.microsoft.com/office/drawing/2014/main" id="{8D99CE93-F548-DA43-A364-64A296E0EC35}"/>
                    </a:ext>
                  </a:extLst>
                </p:cNvPr>
                <p:cNvSpPr/>
                <p:nvPr/>
              </p:nvSpPr>
              <p:spPr>
                <a:xfrm rot="5400000">
                  <a:off x="4803124" y="1537059"/>
                  <a:ext cx="323272" cy="278683"/>
                </a:xfrm>
                <a:prstGeom prst="triangl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04F89BDF-604B-5A4B-9891-EA686B9EC075}"/>
                </a:ext>
              </a:extLst>
            </p:cNvPr>
            <p:cNvGrpSpPr/>
            <p:nvPr/>
          </p:nvGrpSpPr>
          <p:grpSpPr>
            <a:xfrm>
              <a:off x="2072803" y="2769018"/>
              <a:ext cx="5144521" cy="956725"/>
              <a:chOff x="4481982" y="1061484"/>
              <a:chExt cx="4146223" cy="1035401"/>
            </a:xfrm>
          </p:grpSpPr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45D1F76-DA28-B54A-B521-5B5E894551E3}"/>
                  </a:ext>
                </a:extLst>
              </p:cNvPr>
              <p:cNvSpPr txBox="1"/>
              <p:nvPr/>
            </p:nvSpPr>
            <p:spPr>
              <a:xfrm>
                <a:off x="4481982" y="1061484"/>
                <a:ext cx="2937088" cy="466321"/>
              </a:xfrm>
              <a:prstGeom prst="rect">
                <a:avLst/>
              </a:prstGeom>
              <a:noFill/>
            </p:spPr>
            <p:txBody>
              <a:bodyPr wrap="square" lIns="0" rtlCol="0" anchor="b">
                <a:spAutoFit/>
              </a:bodyPr>
              <a:lstStyle/>
              <a:p>
                <a:r>
                  <a:rPr lang="en-US" sz="2200" b="1"/>
                  <a:t>Optimization Parameters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CE977B18-7B44-9941-859C-0C1C26A2BF7A}"/>
                  </a:ext>
                </a:extLst>
              </p:cNvPr>
              <p:cNvSpPr txBox="1"/>
              <p:nvPr/>
            </p:nvSpPr>
            <p:spPr>
              <a:xfrm>
                <a:off x="4481982" y="1464021"/>
                <a:ext cx="4146223" cy="632864"/>
              </a:xfrm>
              <a:prstGeom prst="rect">
                <a:avLst/>
              </a:prstGeom>
              <a:noFill/>
            </p:spPr>
            <p:txBody>
              <a:bodyPr wrap="square" lIns="0" rIns="0" rtlCol="0" anchor="t">
                <a:spAutoFit/>
              </a:bodyPr>
              <a:lstStyle/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en-US" sz="1600" b="1"/>
                  <a:t>Tags Population Estimation</a:t>
                </a:r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en-US" sz="1600" b="1">
                    <a:solidFill>
                      <a:srgbClr val="C00000"/>
                    </a:solidFill>
                  </a:rPr>
                  <a:t>Frame Length Optimization</a:t>
                </a:r>
              </a:p>
            </p:txBody>
          </p:sp>
        </p:grpSp>
        <p:pic>
          <p:nvPicPr>
            <p:cNvPr id="47" name="Graphic 46" descr="Bullseye">
              <a:extLst>
                <a:ext uri="{FF2B5EF4-FFF2-40B4-BE49-F238E27FC236}">
                  <a16:creationId xmlns:a16="http://schemas.microsoft.com/office/drawing/2014/main" id="{88BFECFB-FC86-7544-9D4F-33249A207B3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274919" y="2882462"/>
              <a:ext cx="1134563" cy="844918"/>
            </a:xfrm>
            <a:prstGeom prst="rect">
              <a:avLst/>
            </a:prstGeom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AD6D5112-8486-5749-B395-128C465C5D57}"/>
              </a:ext>
            </a:extLst>
          </p:cNvPr>
          <p:cNvGrpSpPr/>
          <p:nvPr/>
        </p:nvGrpSpPr>
        <p:grpSpPr>
          <a:xfrm>
            <a:off x="467544" y="1693721"/>
            <a:ext cx="8062540" cy="985723"/>
            <a:chOff x="467544" y="1693721"/>
            <a:chExt cx="8062540" cy="985723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F3E9B36-2E35-7547-BC74-ABE7ABD2C5B4}"/>
                </a:ext>
              </a:extLst>
            </p:cNvPr>
            <p:cNvSpPr/>
            <p:nvPr/>
          </p:nvSpPr>
          <p:spPr>
            <a:xfrm>
              <a:off x="605068" y="1783319"/>
              <a:ext cx="7925016" cy="896125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D374C3D1-C722-8F46-B8E5-294BCB8D48D1}"/>
                </a:ext>
              </a:extLst>
            </p:cNvPr>
            <p:cNvGrpSpPr/>
            <p:nvPr/>
          </p:nvGrpSpPr>
          <p:grpSpPr>
            <a:xfrm>
              <a:off x="467544" y="1693721"/>
              <a:ext cx="7941938" cy="896125"/>
              <a:chOff x="3925455" y="1191491"/>
              <a:chExt cx="6400799" cy="969818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4003F501-0020-1D40-98E5-BE0430DEE2B4}"/>
                  </a:ext>
                </a:extLst>
              </p:cNvPr>
              <p:cNvSpPr/>
              <p:nvPr/>
            </p:nvSpPr>
            <p:spPr>
              <a:xfrm>
                <a:off x="4895271" y="1191491"/>
                <a:ext cx="5430983" cy="96981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E36FC9E3-2B35-404D-B9F3-A4E311454C71}"/>
                  </a:ext>
                </a:extLst>
              </p:cNvPr>
              <p:cNvGrpSpPr/>
              <p:nvPr/>
            </p:nvGrpSpPr>
            <p:grpSpPr>
              <a:xfrm>
                <a:off x="3925455" y="1191491"/>
                <a:ext cx="1178646" cy="969818"/>
                <a:chOff x="3925455" y="1191491"/>
                <a:chExt cx="1178646" cy="969818"/>
              </a:xfrm>
            </p:grpSpPr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1FA2A287-8B14-0F46-8C5B-AD89616DD9DA}"/>
                    </a:ext>
                  </a:extLst>
                </p:cNvPr>
                <p:cNvSpPr/>
                <p:nvPr/>
              </p:nvSpPr>
              <p:spPr>
                <a:xfrm>
                  <a:off x="3925455" y="1191491"/>
                  <a:ext cx="969818" cy="969818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4400" b="1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01</a:t>
                  </a:r>
                </a:p>
              </p:txBody>
            </p:sp>
            <p:sp>
              <p:nvSpPr>
                <p:cNvPr id="18" name="Isosceles Triangle 5">
                  <a:extLst>
                    <a:ext uri="{FF2B5EF4-FFF2-40B4-BE49-F238E27FC236}">
                      <a16:creationId xmlns:a16="http://schemas.microsoft.com/office/drawing/2014/main" id="{C8040270-DFD3-1140-90ED-139FE0B00E30}"/>
                    </a:ext>
                  </a:extLst>
                </p:cNvPr>
                <p:cNvSpPr/>
                <p:nvPr/>
              </p:nvSpPr>
              <p:spPr>
                <a:xfrm rot="5400000">
                  <a:off x="4803124" y="1537059"/>
                  <a:ext cx="323272" cy="278683"/>
                </a:xfrm>
                <a:prstGeom prst="triangl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7DECE8A-16BC-FA46-93F6-512915E5F708}"/>
                </a:ext>
              </a:extLst>
            </p:cNvPr>
            <p:cNvSpPr txBox="1"/>
            <p:nvPr/>
          </p:nvSpPr>
          <p:spPr>
            <a:xfrm>
              <a:off x="2091775" y="1875602"/>
              <a:ext cx="5144521" cy="430887"/>
            </a:xfrm>
            <a:prstGeom prst="rect">
              <a:avLst/>
            </a:prstGeom>
            <a:noFill/>
          </p:spPr>
          <p:txBody>
            <a:bodyPr wrap="square" lIns="0" rtlCol="0" anchor="b">
              <a:spAutoFit/>
            </a:bodyPr>
            <a:lstStyle/>
            <a:p>
              <a:r>
                <a:rPr lang="en-US" sz="2200" b="1"/>
                <a:t>RFID Reading Process</a:t>
              </a: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3F6E3F9-AE0A-2A40-BF11-37A9D93DF6A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20082" y="1750669"/>
              <a:ext cx="805614" cy="805614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20271F86-1F70-B547-96FC-22007D238ED9}"/>
              </a:ext>
            </a:extLst>
          </p:cNvPr>
          <p:cNvGrpSpPr/>
          <p:nvPr/>
        </p:nvGrpSpPr>
        <p:grpSpPr>
          <a:xfrm>
            <a:off x="467544" y="5157192"/>
            <a:ext cx="8062540" cy="938704"/>
            <a:chOff x="467544" y="5157192"/>
            <a:chExt cx="8062540" cy="938704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A15240B-2513-E94C-8AD4-473E230DB847}"/>
                </a:ext>
              </a:extLst>
            </p:cNvPr>
            <p:cNvSpPr/>
            <p:nvPr/>
          </p:nvSpPr>
          <p:spPr>
            <a:xfrm>
              <a:off x="605068" y="5319014"/>
              <a:ext cx="7925016" cy="776882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CD300D68-8ABC-334D-A316-13951BC79B60}"/>
                </a:ext>
              </a:extLst>
            </p:cNvPr>
            <p:cNvGrpSpPr/>
            <p:nvPr/>
          </p:nvGrpSpPr>
          <p:grpSpPr>
            <a:xfrm>
              <a:off x="467544" y="5229201"/>
              <a:ext cx="7941938" cy="776882"/>
              <a:chOff x="3925455" y="1320540"/>
              <a:chExt cx="6400799" cy="840769"/>
            </a:xfrm>
          </p:grpSpPr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D02B3D55-DF08-B44E-9105-57BFE2DA672A}"/>
                  </a:ext>
                </a:extLst>
              </p:cNvPr>
              <p:cNvSpPr/>
              <p:nvPr/>
            </p:nvSpPr>
            <p:spPr>
              <a:xfrm>
                <a:off x="4895271" y="1320540"/>
                <a:ext cx="5430983" cy="84076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B84EABD9-AEC1-5042-99C7-3A000C32A932}"/>
                  </a:ext>
                </a:extLst>
              </p:cNvPr>
              <p:cNvGrpSpPr/>
              <p:nvPr/>
            </p:nvGrpSpPr>
            <p:grpSpPr>
              <a:xfrm>
                <a:off x="3925455" y="1320540"/>
                <a:ext cx="1178646" cy="840769"/>
                <a:chOff x="3925455" y="1320540"/>
                <a:chExt cx="1178646" cy="840769"/>
              </a:xfrm>
            </p:grpSpPr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D938B840-106D-1646-8E3B-753CDB6C3946}"/>
                    </a:ext>
                  </a:extLst>
                </p:cNvPr>
                <p:cNvSpPr/>
                <p:nvPr/>
              </p:nvSpPr>
              <p:spPr>
                <a:xfrm>
                  <a:off x="3925455" y="1320540"/>
                  <a:ext cx="969818" cy="840769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4400" b="1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04</a:t>
                  </a:r>
                </a:p>
              </p:txBody>
            </p:sp>
            <p:sp>
              <p:nvSpPr>
                <p:cNvPr id="33" name="Isosceles Triangle 22">
                  <a:extLst>
                    <a:ext uri="{FF2B5EF4-FFF2-40B4-BE49-F238E27FC236}">
                      <a16:creationId xmlns:a16="http://schemas.microsoft.com/office/drawing/2014/main" id="{44BBF21F-862F-F347-86CF-79888D11F37B}"/>
                    </a:ext>
                  </a:extLst>
                </p:cNvPr>
                <p:cNvSpPr/>
                <p:nvPr/>
              </p:nvSpPr>
              <p:spPr>
                <a:xfrm rot="5400000">
                  <a:off x="4803124" y="1537059"/>
                  <a:ext cx="323272" cy="278683"/>
                </a:xfrm>
                <a:prstGeom prst="triangl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E12105D-B344-274A-AE8A-36436BAE7081}"/>
                </a:ext>
              </a:extLst>
            </p:cNvPr>
            <p:cNvSpPr txBox="1"/>
            <p:nvPr/>
          </p:nvSpPr>
          <p:spPr>
            <a:xfrm>
              <a:off x="2046035" y="5334414"/>
              <a:ext cx="4227389" cy="430887"/>
            </a:xfrm>
            <a:prstGeom prst="rect">
              <a:avLst/>
            </a:prstGeom>
            <a:noFill/>
          </p:spPr>
          <p:txBody>
            <a:bodyPr wrap="square" lIns="0" rtlCol="0" anchor="b">
              <a:spAutoFit/>
            </a:bodyPr>
            <a:lstStyle/>
            <a:p>
              <a:r>
                <a:rPr lang="en-US" sz="2200" b="1"/>
                <a:t>Conclusion and Future Work </a:t>
              </a:r>
            </a:p>
          </p:txBody>
        </p: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550941DB-D48D-624F-89DC-655C9DA2E72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20082" y="5157192"/>
              <a:ext cx="831923" cy="8247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83168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5A0D3CB2-E0E6-284D-B358-2D0FC1F909E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>
          <a:xfrm>
            <a:off x="7524750" y="100013"/>
            <a:ext cx="1149350" cy="906462"/>
          </a:xfrm>
        </p:spPr>
      </p:pic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6D6825A-82F5-3A4F-9E8F-D3A513A73C6B}" type="datetime3">
              <a:rPr lang="de-DE" smtClean="0"/>
              <a:t>23/01/2019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Hazem Elsaid Ibrahim | PhD Dissertation</a:t>
            </a:r>
          </a:p>
        </p:txBody>
      </p:sp>
      <p:pic>
        <p:nvPicPr>
          <p:cNvPr id="59" name="Picture Placeholder 4">
            <a:extLst>
              <a:ext uri="{FF2B5EF4-FFF2-40B4-BE49-F238E27FC236}">
                <a16:creationId xmlns:a16="http://schemas.microsoft.com/office/drawing/2014/main" id="{9D4C11B8-33F8-174C-B456-F805B15892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 bwMode="auto">
          <a:xfrm>
            <a:off x="5940152" y="6237312"/>
            <a:ext cx="1330007" cy="56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8" name="Titel 7">
            <a:extLst>
              <a:ext uri="{FF2B5EF4-FFF2-40B4-BE49-F238E27FC236}">
                <a16:creationId xmlns:a16="http://schemas.microsoft.com/office/drawing/2014/main" id="{97574CBA-947A-AD4B-8D1B-470A4AB723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615553"/>
          </a:xfrm>
        </p:spPr>
        <p:txBody>
          <a:bodyPr/>
          <a:lstStyle/>
          <a:p>
            <a:pPr lvl="1"/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Frame Length Optimization</a:t>
            </a:r>
            <a:br>
              <a:rPr lang="en-US"/>
            </a:br>
            <a:endParaRPr lang="en-US" baseline="300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8F27CE3-CD97-F34B-BFF4-5FBF337BD66F}"/>
              </a:ext>
            </a:extLst>
          </p:cNvPr>
          <p:cNvGrpSpPr/>
          <p:nvPr/>
        </p:nvGrpSpPr>
        <p:grpSpPr>
          <a:xfrm>
            <a:off x="1117425" y="4417717"/>
            <a:ext cx="4180211" cy="1381515"/>
            <a:chOff x="1117425" y="4417717"/>
            <a:chExt cx="4180211" cy="1381515"/>
          </a:xfrm>
        </p:grpSpPr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B067D001-D127-074A-B3A9-3C851BFAC126}"/>
                </a:ext>
              </a:extLst>
            </p:cNvPr>
            <p:cNvGrpSpPr/>
            <p:nvPr/>
          </p:nvGrpSpPr>
          <p:grpSpPr>
            <a:xfrm>
              <a:off x="1136631" y="4417717"/>
              <a:ext cx="2599522" cy="661208"/>
              <a:chOff x="2494484" y="4382863"/>
              <a:chExt cx="2599522" cy="661208"/>
            </a:xfrm>
          </p:grpSpPr>
          <p:sp>
            <p:nvSpPr>
              <p:cNvPr id="116" name="Pfeil nach unten 56">
                <a:extLst>
                  <a:ext uri="{FF2B5EF4-FFF2-40B4-BE49-F238E27FC236}">
                    <a16:creationId xmlns:a16="http://schemas.microsoft.com/office/drawing/2014/main" id="{F9B45F6C-FC8D-754F-816C-AFDF3F8AF1DF}"/>
                  </a:ext>
                </a:extLst>
              </p:cNvPr>
              <p:cNvSpPr/>
              <p:nvPr/>
            </p:nvSpPr>
            <p:spPr>
              <a:xfrm>
                <a:off x="3531277" y="4382863"/>
                <a:ext cx="399245" cy="238100"/>
              </a:xfrm>
              <a:prstGeom prst="downArrow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17" name="Group 9">
                <a:extLst>
                  <a:ext uri="{FF2B5EF4-FFF2-40B4-BE49-F238E27FC236}">
                    <a16:creationId xmlns:a16="http://schemas.microsoft.com/office/drawing/2014/main" id="{C4370DC3-DEB8-514C-A60C-7C789E3D6C3C}"/>
                  </a:ext>
                </a:extLst>
              </p:cNvPr>
              <p:cNvGrpSpPr/>
              <p:nvPr/>
            </p:nvGrpSpPr>
            <p:grpSpPr>
              <a:xfrm>
                <a:off x="2494484" y="4698858"/>
                <a:ext cx="2599522" cy="345213"/>
                <a:chOff x="5364088" y="1484784"/>
                <a:chExt cx="1440160" cy="360040"/>
              </a:xfrm>
            </p:grpSpPr>
            <p:sp>
              <p:nvSpPr>
                <p:cNvPr id="119" name="Rectangle 29">
                  <a:extLst>
                    <a:ext uri="{FF2B5EF4-FFF2-40B4-BE49-F238E27FC236}">
                      <a16:creationId xmlns:a16="http://schemas.microsoft.com/office/drawing/2014/main" id="{38EAAA47-C898-CA49-AAB3-E7A5F084C9C1}"/>
                    </a:ext>
                  </a:extLst>
                </p:cNvPr>
                <p:cNvSpPr/>
                <p:nvPr/>
              </p:nvSpPr>
              <p:spPr>
                <a:xfrm>
                  <a:off x="5364088" y="1484784"/>
                  <a:ext cx="360040" cy="360040"/>
                </a:xfrm>
                <a:prstGeom prst="rect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de-DE" b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Calibri" panose="020F0502020204030204" pitchFamily="34" charset="0"/>
                    </a:rPr>
                    <a:t>C</a:t>
                  </a:r>
                  <a:endParaRPr lang="en-CA" b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120" name="Rectangle 30">
                  <a:extLst>
                    <a:ext uri="{FF2B5EF4-FFF2-40B4-BE49-F238E27FC236}">
                      <a16:creationId xmlns:a16="http://schemas.microsoft.com/office/drawing/2014/main" id="{6D7FBF9A-88FE-2D49-BA19-D79BAE2440A1}"/>
                    </a:ext>
                  </a:extLst>
                </p:cNvPr>
                <p:cNvSpPr/>
                <p:nvPr/>
              </p:nvSpPr>
              <p:spPr>
                <a:xfrm>
                  <a:off x="5724128" y="1484784"/>
                  <a:ext cx="360040" cy="36004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de-DE" b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Calibri" panose="020F0502020204030204" pitchFamily="34" charset="0"/>
                    </a:rPr>
                    <a:t>E</a:t>
                  </a:r>
                  <a:endParaRPr lang="en-CA" b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121" name="Rectangle 31">
                  <a:extLst>
                    <a:ext uri="{FF2B5EF4-FFF2-40B4-BE49-F238E27FC236}">
                      <a16:creationId xmlns:a16="http://schemas.microsoft.com/office/drawing/2014/main" id="{220147B6-55DA-2E4A-A82E-A87D309FC217}"/>
                    </a:ext>
                  </a:extLst>
                </p:cNvPr>
                <p:cNvSpPr/>
                <p:nvPr/>
              </p:nvSpPr>
              <p:spPr>
                <a:xfrm>
                  <a:off x="6084168" y="1484784"/>
                  <a:ext cx="360040" cy="360040"/>
                </a:xfrm>
                <a:prstGeom prst="rect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de-DE" b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Calibri" panose="020F0502020204030204" pitchFamily="34" charset="0"/>
                    </a:rPr>
                    <a:t>C</a:t>
                  </a:r>
                  <a:endParaRPr lang="en-CA" b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122" name="Rectangle 32">
                  <a:extLst>
                    <a:ext uri="{FF2B5EF4-FFF2-40B4-BE49-F238E27FC236}">
                      <a16:creationId xmlns:a16="http://schemas.microsoft.com/office/drawing/2014/main" id="{FDB5E6A9-8FC2-814A-8AAF-774D5EB6A1A2}"/>
                    </a:ext>
                  </a:extLst>
                </p:cNvPr>
                <p:cNvSpPr/>
                <p:nvPr/>
              </p:nvSpPr>
              <p:spPr>
                <a:xfrm>
                  <a:off x="6444208" y="1484784"/>
                  <a:ext cx="360040" cy="360040"/>
                </a:xfrm>
                <a:prstGeom prst="rect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de-DE" b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Calibri" panose="020F0502020204030204" pitchFamily="34" charset="0"/>
                    </a:rPr>
                    <a:t>C</a:t>
                  </a:r>
                  <a:endParaRPr lang="en-CA" b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endParaRPr>
                </a:p>
              </p:txBody>
            </p:sp>
          </p:grpSp>
        </p:grpSp>
        <p:grpSp>
          <p:nvGrpSpPr>
            <p:cNvPr id="135" name="Group 134">
              <a:extLst>
                <a:ext uri="{FF2B5EF4-FFF2-40B4-BE49-F238E27FC236}">
                  <a16:creationId xmlns:a16="http://schemas.microsoft.com/office/drawing/2014/main" id="{0CA168D6-DD8A-6046-95A3-9157EBEAED21}"/>
                </a:ext>
              </a:extLst>
            </p:cNvPr>
            <p:cNvGrpSpPr/>
            <p:nvPr/>
          </p:nvGrpSpPr>
          <p:grpSpPr>
            <a:xfrm>
              <a:off x="1117425" y="5157192"/>
              <a:ext cx="2599522" cy="642040"/>
              <a:chOff x="2475278" y="5186520"/>
              <a:chExt cx="2599522" cy="642040"/>
            </a:xfrm>
          </p:grpSpPr>
          <p:grpSp>
            <p:nvGrpSpPr>
              <p:cNvPr id="127" name="Group 9">
                <a:extLst>
                  <a:ext uri="{FF2B5EF4-FFF2-40B4-BE49-F238E27FC236}">
                    <a16:creationId xmlns:a16="http://schemas.microsoft.com/office/drawing/2014/main" id="{71CA1E85-9D15-3C49-9F37-2B4808834EB6}"/>
                  </a:ext>
                </a:extLst>
              </p:cNvPr>
              <p:cNvGrpSpPr/>
              <p:nvPr/>
            </p:nvGrpSpPr>
            <p:grpSpPr>
              <a:xfrm>
                <a:off x="2475278" y="5483347"/>
                <a:ext cx="2599522" cy="345213"/>
                <a:chOff x="5364088" y="1484784"/>
                <a:chExt cx="1440160" cy="360040"/>
              </a:xfrm>
            </p:grpSpPr>
            <p:sp>
              <p:nvSpPr>
                <p:cNvPr id="128" name="Rectangle 29">
                  <a:extLst>
                    <a:ext uri="{FF2B5EF4-FFF2-40B4-BE49-F238E27FC236}">
                      <a16:creationId xmlns:a16="http://schemas.microsoft.com/office/drawing/2014/main" id="{44F4860E-C809-624B-9CC6-63AF3F425C24}"/>
                    </a:ext>
                  </a:extLst>
                </p:cNvPr>
                <p:cNvSpPr/>
                <p:nvPr/>
              </p:nvSpPr>
              <p:spPr>
                <a:xfrm>
                  <a:off x="5364088" y="1484784"/>
                  <a:ext cx="360040" cy="360040"/>
                </a:xfrm>
                <a:prstGeom prst="rect">
                  <a:avLst/>
                </a:prstGeom>
                <a:solidFill>
                  <a:srgbClr val="92D050"/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de-DE" b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Calibri" panose="020F0502020204030204" pitchFamily="34" charset="0"/>
                    </a:rPr>
                    <a:t>S</a:t>
                  </a:r>
                  <a:endParaRPr lang="en-CA" b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129" name="Rectangle 30">
                  <a:extLst>
                    <a:ext uri="{FF2B5EF4-FFF2-40B4-BE49-F238E27FC236}">
                      <a16:creationId xmlns:a16="http://schemas.microsoft.com/office/drawing/2014/main" id="{18DBA8BC-6FB0-7D43-8939-6A6195189972}"/>
                    </a:ext>
                  </a:extLst>
                </p:cNvPr>
                <p:cNvSpPr/>
                <p:nvPr/>
              </p:nvSpPr>
              <p:spPr>
                <a:xfrm>
                  <a:off x="5724128" y="1484784"/>
                  <a:ext cx="360040" cy="36004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de-DE" b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Calibri" panose="020F0502020204030204" pitchFamily="34" charset="0"/>
                    </a:rPr>
                    <a:t>E</a:t>
                  </a:r>
                  <a:endParaRPr lang="en-CA" b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130" name="Rectangle 31">
                  <a:extLst>
                    <a:ext uri="{FF2B5EF4-FFF2-40B4-BE49-F238E27FC236}">
                      <a16:creationId xmlns:a16="http://schemas.microsoft.com/office/drawing/2014/main" id="{F75E5959-0C31-A84A-8952-85EAE56D7132}"/>
                    </a:ext>
                  </a:extLst>
                </p:cNvPr>
                <p:cNvSpPr/>
                <p:nvPr/>
              </p:nvSpPr>
              <p:spPr>
                <a:xfrm>
                  <a:off x="6084168" y="1484784"/>
                  <a:ext cx="360040" cy="360040"/>
                </a:xfrm>
                <a:prstGeom prst="rect">
                  <a:avLst/>
                </a:prstGeom>
                <a:solidFill>
                  <a:srgbClr val="92D050"/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de-DE" b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Calibri" panose="020F0502020204030204" pitchFamily="34" charset="0"/>
                    </a:rPr>
                    <a:t>S</a:t>
                  </a:r>
                  <a:endParaRPr lang="en-CA" b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131" name="Rectangle 32">
                  <a:extLst>
                    <a:ext uri="{FF2B5EF4-FFF2-40B4-BE49-F238E27FC236}">
                      <a16:creationId xmlns:a16="http://schemas.microsoft.com/office/drawing/2014/main" id="{AFDB5B2D-D83A-954D-8C1C-D494C1144714}"/>
                    </a:ext>
                  </a:extLst>
                </p:cNvPr>
                <p:cNvSpPr/>
                <p:nvPr/>
              </p:nvSpPr>
              <p:spPr>
                <a:xfrm>
                  <a:off x="6444208" y="1484784"/>
                  <a:ext cx="360040" cy="360040"/>
                </a:xfrm>
                <a:prstGeom prst="rect">
                  <a:avLst/>
                </a:prstGeom>
                <a:solidFill>
                  <a:srgbClr val="92D050"/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de-DE" b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Calibri" panose="020F0502020204030204" pitchFamily="34" charset="0"/>
                    </a:rPr>
                    <a:t>S</a:t>
                  </a:r>
                  <a:endParaRPr lang="en-CA" b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endParaRPr>
                </a:p>
              </p:txBody>
            </p:sp>
          </p:grpSp>
          <p:sp>
            <p:nvSpPr>
              <p:cNvPr id="132" name="Pfeil nach unten 56">
                <a:extLst>
                  <a:ext uri="{FF2B5EF4-FFF2-40B4-BE49-F238E27FC236}">
                    <a16:creationId xmlns:a16="http://schemas.microsoft.com/office/drawing/2014/main" id="{F1167391-2AEF-B943-97CE-B5A267932486}"/>
                  </a:ext>
                </a:extLst>
              </p:cNvPr>
              <p:cNvSpPr/>
              <p:nvPr/>
            </p:nvSpPr>
            <p:spPr>
              <a:xfrm>
                <a:off x="3531277" y="5186520"/>
                <a:ext cx="399245" cy="238100"/>
              </a:xfrm>
              <a:prstGeom prst="downArrow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8" name="TextBox 117">
                  <a:extLst>
                    <a:ext uri="{FF2B5EF4-FFF2-40B4-BE49-F238E27FC236}">
                      <a16:creationId xmlns:a16="http://schemas.microsoft.com/office/drawing/2014/main" id="{6404E265-AED0-0748-B7A1-8D687D343D43}"/>
                    </a:ext>
                  </a:extLst>
                </p:cNvPr>
                <p:cNvSpPr txBox="1"/>
                <p:nvPr/>
              </p:nvSpPr>
              <p:spPr>
                <a:xfrm>
                  <a:off x="3869488" y="5472736"/>
                  <a:ext cx="142814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sz="1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=4, </m:t>
                        </m:r>
                        <m:r>
                          <a:rPr lang="de-DE" sz="1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  <m:r>
                          <a:rPr lang="de-DE" sz="1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=75%</m:t>
                        </m:r>
                      </m:oMath>
                    </m:oMathPara>
                  </a14:m>
                  <a:endParaRPr lang="en-US" sz="1400" i="1">
                    <a:solidFill>
                      <a:srgbClr val="C0000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118" name="TextBox 117">
                  <a:extLst>
                    <a:ext uri="{FF2B5EF4-FFF2-40B4-BE49-F238E27FC236}">
                      <a16:creationId xmlns:a16="http://schemas.microsoft.com/office/drawing/2014/main" id="{6404E265-AED0-0748-B7A1-8D687D343D4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69488" y="5472736"/>
                  <a:ext cx="1428148" cy="307777"/>
                </a:xfrm>
                <a:prstGeom prst="rect">
                  <a:avLst/>
                </a:prstGeom>
                <a:blipFill>
                  <a:blip r:embed="rId5"/>
                  <a:stretch>
                    <a:fillRect b="-4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56" name="Pfeil nach unten 56">
            <a:extLst>
              <a:ext uri="{FF2B5EF4-FFF2-40B4-BE49-F238E27FC236}">
                <a16:creationId xmlns:a16="http://schemas.microsoft.com/office/drawing/2014/main" id="{C08D339D-7E5E-C649-8B6D-28FCD831D2DA}"/>
              </a:ext>
            </a:extLst>
          </p:cNvPr>
          <p:cNvSpPr/>
          <p:nvPr/>
        </p:nvSpPr>
        <p:spPr>
          <a:xfrm>
            <a:off x="6470526" y="1735474"/>
            <a:ext cx="357389" cy="238100"/>
          </a:xfrm>
          <a:prstGeom prst="down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0422566-1E52-B645-9A60-2277114442F3}"/>
              </a:ext>
            </a:extLst>
          </p:cNvPr>
          <p:cNvGrpSpPr/>
          <p:nvPr/>
        </p:nvGrpSpPr>
        <p:grpSpPr>
          <a:xfrm>
            <a:off x="3128207" y="1196752"/>
            <a:ext cx="5393867" cy="620996"/>
            <a:chOff x="3128207" y="1196752"/>
            <a:chExt cx="5393867" cy="62099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3" name="TextBox 122">
                  <a:extLst>
                    <a:ext uri="{FF2B5EF4-FFF2-40B4-BE49-F238E27FC236}">
                      <a16:creationId xmlns:a16="http://schemas.microsoft.com/office/drawing/2014/main" id="{98DDFCD4-AA76-1448-AEEE-6B0C6460DEF9}"/>
                    </a:ext>
                  </a:extLst>
                </p:cNvPr>
                <p:cNvSpPr txBox="1"/>
                <p:nvPr/>
              </p:nvSpPr>
              <p:spPr>
                <a:xfrm>
                  <a:off x="3128207" y="1196752"/>
                  <a:ext cx="1443793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1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=6</m:t>
                      </m:r>
                    </m:oMath>
                  </a14:m>
                  <a:r>
                    <a:rPr lang="en-US" sz="1400">
                      <a:solidFill>
                        <a:srgbClr val="C00000"/>
                      </a:solidFill>
                      <a:latin typeface="+mj-lt"/>
                    </a:rPr>
                    <a:t>, </a:t>
                  </a:r>
                  <a14:m>
                    <m:oMath xmlns:m="http://schemas.openxmlformats.org/officeDocument/2006/math">
                      <m:r>
                        <a:rPr lang="de-DE" sz="1400" b="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r>
                        <a:rPr lang="de-DE" sz="1400" b="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=30%</m:t>
                      </m:r>
                    </m:oMath>
                  </a14:m>
                  <a:endParaRPr lang="en-US" sz="1400">
                    <a:solidFill>
                      <a:srgbClr val="C0000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123" name="TextBox 122">
                  <a:extLst>
                    <a:ext uri="{FF2B5EF4-FFF2-40B4-BE49-F238E27FC236}">
                      <a16:creationId xmlns:a16="http://schemas.microsoft.com/office/drawing/2014/main" id="{98DDFCD4-AA76-1448-AEEE-6B0C6460DE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28207" y="1196752"/>
                  <a:ext cx="1443793" cy="307777"/>
                </a:xfrm>
                <a:prstGeom prst="rect">
                  <a:avLst/>
                </a:prstGeom>
                <a:blipFill>
                  <a:blip r:embed="rId6"/>
                  <a:stretch>
                    <a:fillRect b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9" name="Group 9">
              <a:extLst>
                <a:ext uri="{FF2B5EF4-FFF2-40B4-BE49-F238E27FC236}">
                  <a16:creationId xmlns:a16="http://schemas.microsoft.com/office/drawing/2014/main" id="{5FA9A2D3-7B93-F44D-A460-506D3A66F9DF}"/>
                </a:ext>
              </a:extLst>
            </p:cNvPr>
            <p:cNvGrpSpPr/>
            <p:nvPr/>
          </p:nvGrpSpPr>
          <p:grpSpPr>
            <a:xfrm>
              <a:off x="4622790" y="1196752"/>
              <a:ext cx="3899284" cy="345213"/>
              <a:chOff x="5004048" y="1484784"/>
              <a:chExt cx="2160240" cy="360040"/>
            </a:xfrm>
          </p:grpSpPr>
          <p:sp>
            <p:nvSpPr>
              <p:cNvPr id="26" name="Rectangle 4">
                <a:extLst>
                  <a:ext uri="{FF2B5EF4-FFF2-40B4-BE49-F238E27FC236}">
                    <a16:creationId xmlns:a16="http://schemas.microsoft.com/office/drawing/2014/main" id="{2969233E-8426-824C-9587-CC43A799C78C}"/>
                  </a:ext>
                </a:extLst>
              </p:cNvPr>
              <p:cNvSpPr/>
              <p:nvPr/>
            </p:nvSpPr>
            <p:spPr>
              <a:xfrm>
                <a:off x="5004048" y="1484784"/>
                <a:ext cx="360040" cy="360040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b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rPr>
                  <a:t>S</a:t>
                </a:r>
                <a:endParaRPr lang="en-CA" b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27" name="Rectangle 29">
                <a:extLst>
                  <a:ext uri="{FF2B5EF4-FFF2-40B4-BE49-F238E27FC236}">
                    <a16:creationId xmlns:a16="http://schemas.microsoft.com/office/drawing/2014/main" id="{DA09FF10-2372-2B45-AAD8-A753FDC9B378}"/>
                  </a:ext>
                </a:extLst>
              </p:cNvPr>
              <p:cNvSpPr/>
              <p:nvPr/>
            </p:nvSpPr>
            <p:spPr>
              <a:xfrm>
                <a:off x="5364088" y="1484784"/>
                <a:ext cx="360040" cy="360040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b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rPr>
                  <a:t>C</a:t>
                </a:r>
                <a:endParaRPr lang="en-CA" b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28" name="Rectangle 30">
                <a:extLst>
                  <a:ext uri="{FF2B5EF4-FFF2-40B4-BE49-F238E27FC236}">
                    <a16:creationId xmlns:a16="http://schemas.microsoft.com/office/drawing/2014/main" id="{5C6A036C-F404-2041-A1B1-E2EE0881AF27}"/>
                  </a:ext>
                </a:extLst>
              </p:cNvPr>
              <p:cNvSpPr/>
              <p:nvPr/>
            </p:nvSpPr>
            <p:spPr>
              <a:xfrm>
                <a:off x="5724128" y="1484784"/>
                <a:ext cx="360040" cy="36004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b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rPr>
                  <a:t>E</a:t>
                </a:r>
                <a:endParaRPr lang="en-CA" b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29" name="Rectangle 31">
                <a:extLst>
                  <a:ext uri="{FF2B5EF4-FFF2-40B4-BE49-F238E27FC236}">
                    <a16:creationId xmlns:a16="http://schemas.microsoft.com/office/drawing/2014/main" id="{BA0CE15C-FC89-0B4F-AB2F-7DBEE575EC30}"/>
                  </a:ext>
                </a:extLst>
              </p:cNvPr>
              <p:cNvSpPr/>
              <p:nvPr/>
            </p:nvSpPr>
            <p:spPr>
              <a:xfrm>
                <a:off x="6084168" y="1484784"/>
                <a:ext cx="360040" cy="360040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b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rPr>
                  <a:t>C</a:t>
                </a:r>
                <a:endParaRPr lang="en-CA" b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30" name="Rectangle 32">
                <a:extLst>
                  <a:ext uri="{FF2B5EF4-FFF2-40B4-BE49-F238E27FC236}">
                    <a16:creationId xmlns:a16="http://schemas.microsoft.com/office/drawing/2014/main" id="{C42C60AC-47D6-E748-ADC4-4F2AFD4C674E}"/>
                  </a:ext>
                </a:extLst>
              </p:cNvPr>
              <p:cNvSpPr/>
              <p:nvPr/>
            </p:nvSpPr>
            <p:spPr>
              <a:xfrm>
                <a:off x="6444208" y="1484784"/>
                <a:ext cx="360040" cy="360040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b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rPr>
                  <a:t>C</a:t>
                </a:r>
                <a:endParaRPr lang="en-CA" b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31" name="Rectangle 33">
                <a:extLst>
                  <a:ext uri="{FF2B5EF4-FFF2-40B4-BE49-F238E27FC236}">
                    <a16:creationId xmlns:a16="http://schemas.microsoft.com/office/drawing/2014/main" id="{5B56E688-1C70-A049-9419-47A3D248466D}"/>
                  </a:ext>
                </a:extLst>
              </p:cNvPr>
              <p:cNvSpPr/>
              <p:nvPr/>
            </p:nvSpPr>
            <p:spPr>
              <a:xfrm>
                <a:off x="6804248" y="1484784"/>
                <a:ext cx="360040" cy="360040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b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rPr>
                  <a:t>S</a:t>
                </a:r>
                <a:endParaRPr lang="en-CA" b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</p:grpSp>
        <p:cxnSp>
          <p:nvCxnSpPr>
            <p:cNvPr id="124" name="Gerade Verbindung mit Pfeil 36">
              <a:extLst>
                <a:ext uri="{FF2B5EF4-FFF2-40B4-BE49-F238E27FC236}">
                  <a16:creationId xmlns:a16="http://schemas.microsoft.com/office/drawing/2014/main" id="{7F2F9F30-0738-5240-AE3F-C1FFD5F354EF}"/>
                </a:ext>
              </a:extLst>
            </p:cNvPr>
            <p:cNvCxnSpPr>
              <a:cxnSpLocks/>
            </p:cNvCxnSpPr>
            <p:nvPr/>
          </p:nvCxnSpPr>
          <p:spPr>
            <a:xfrm>
              <a:off x="4622240" y="1772816"/>
              <a:ext cx="650431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5" name="Textfeld 37">
                  <a:extLst>
                    <a:ext uri="{FF2B5EF4-FFF2-40B4-BE49-F238E27FC236}">
                      <a16:creationId xmlns:a16="http://schemas.microsoft.com/office/drawing/2014/main" id="{160C731B-AE7B-3343-B11C-E7CEF7137F2A}"/>
                    </a:ext>
                  </a:extLst>
                </p:cNvPr>
                <p:cNvSpPr txBox="1"/>
                <p:nvPr/>
              </p:nvSpPr>
              <p:spPr>
                <a:xfrm>
                  <a:off x="4747147" y="1533706"/>
                  <a:ext cx="317639" cy="276533"/>
                </a:xfrm>
                <a:prstGeom prst="rect">
                  <a:avLst/>
                </a:prstGeom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200" b="0" i="1" smtClean="0">
                            <a:latin typeface="Cambria Math"/>
                          </a:rPr>
                          <m:t>𝑇</m:t>
                        </m:r>
                        <m:r>
                          <a:rPr lang="de-DE" sz="1200" b="0" i="1" baseline="-25000" smtClean="0">
                            <a:latin typeface="Cambria Math"/>
                          </a:rPr>
                          <m:t>𝑠𝑙𝑜𝑡</m:t>
                        </m:r>
                      </m:oMath>
                    </m:oMathPara>
                  </a14:m>
                  <a:endParaRPr lang="en-US" sz="1200" b="0" i="1" baseline="-25000">
                    <a:latin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125" name="Textfeld 37">
                  <a:extLst>
                    <a:ext uri="{FF2B5EF4-FFF2-40B4-BE49-F238E27FC236}">
                      <a16:creationId xmlns:a16="http://schemas.microsoft.com/office/drawing/2014/main" id="{160C731B-AE7B-3343-B11C-E7CEF7137F2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47147" y="1533706"/>
                  <a:ext cx="317639" cy="276533"/>
                </a:xfrm>
                <a:prstGeom prst="rect">
                  <a:avLst/>
                </a:prstGeom>
                <a:blipFill>
                  <a:blip r:embed="rId7"/>
                  <a:stretch>
                    <a:fillRect r="-230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9" name="Gerade Verbindung mit Pfeil 36">
              <a:extLst>
                <a:ext uri="{FF2B5EF4-FFF2-40B4-BE49-F238E27FC236}">
                  <a16:creationId xmlns:a16="http://schemas.microsoft.com/office/drawing/2014/main" id="{F421326E-80B7-B845-BC5A-9D8DE314BE97}"/>
                </a:ext>
              </a:extLst>
            </p:cNvPr>
            <p:cNvCxnSpPr>
              <a:cxnSpLocks/>
            </p:cNvCxnSpPr>
            <p:nvPr/>
          </p:nvCxnSpPr>
          <p:spPr>
            <a:xfrm>
              <a:off x="5930410" y="1770237"/>
              <a:ext cx="587795" cy="2579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7" name="Textfeld 37">
                  <a:extLst>
                    <a:ext uri="{FF2B5EF4-FFF2-40B4-BE49-F238E27FC236}">
                      <a16:creationId xmlns:a16="http://schemas.microsoft.com/office/drawing/2014/main" id="{88FC9110-C9B3-5A48-A1A9-6BEDEDEACD78}"/>
                    </a:ext>
                  </a:extLst>
                </p:cNvPr>
                <p:cNvSpPr txBox="1"/>
                <p:nvPr/>
              </p:nvSpPr>
              <p:spPr>
                <a:xfrm>
                  <a:off x="6002539" y="1514047"/>
                  <a:ext cx="317639" cy="276533"/>
                </a:xfrm>
                <a:prstGeom prst="rect">
                  <a:avLst/>
                </a:prstGeom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200" b="0" i="1" smtClean="0">
                            <a:latin typeface="Cambria Math"/>
                          </a:rPr>
                          <m:t>𝑇</m:t>
                        </m:r>
                        <m:r>
                          <a:rPr lang="de-DE" sz="1200" b="0" i="1" baseline="-25000" smtClean="0">
                            <a:latin typeface="Cambria Math"/>
                          </a:rPr>
                          <m:t>𝑠𝑙𝑜𝑡</m:t>
                        </m:r>
                      </m:oMath>
                    </m:oMathPara>
                  </a14:m>
                  <a:endParaRPr lang="en-US" sz="1200" b="0" i="1" baseline="-25000">
                    <a:latin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157" name="Textfeld 37">
                  <a:extLst>
                    <a:ext uri="{FF2B5EF4-FFF2-40B4-BE49-F238E27FC236}">
                      <a16:creationId xmlns:a16="http://schemas.microsoft.com/office/drawing/2014/main" id="{88FC9110-C9B3-5A48-A1A9-6BEDEDEACD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02539" y="1514047"/>
                  <a:ext cx="317639" cy="276533"/>
                </a:xfrm>
                <a:prstGeom prst="rect">
                  <a:avLst/>
                </a:prstGeom>
                <a:blipFill>
                  <a:blip r:embed="rId8"/>
                  <a:stretch>
                    <a:fillRect r="-230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9" name="Gerade Verbindung mit Pfeil 36">
              <a:extLst>
                <a:ext uri="{FF2B5EF4-FFF2-40B4-BE49-F238E27FC236}">
                  <a16:creationId xmlns:a16="http://schemas.microsoft.com/office/drawing/2014/main" id="{D6BCC912-4E17-A845-A6B9-91DCA2C67947}"/>
                </a:ext>
              </a:extLst>
            </p:cNvPr>
            <p:cNvCxnSpPr>
              <a:cxnSpLocks/>
            </p:cNvCxnSpPr>
            <p:nvPr/>
          </p:nvCxnSpPr>
          <p:spPr>
            <a:xfrm>
              <a:off x="5272696" y="1780325"/>
              <a:ext cx="650431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0" name="Textfeld 37">
                  <a:extLst>
                    <a:ext uri="{FF2B5EF4-FFF2-40B4-BE49-F238E27FC236}">
                      <a16:creationId xmlns:a16="http://schemas.microsoft.com/office/drawing/2014/main" id="{57E5ABD3-715D-F346-97B6-CCCF03792B70}"/>
                    </a:ext>
                  </a:extLst>
                </p:cNvPr>
                <p:cNvSpPr txBox="1"/>
                <p:nvPr/>
              </p:nvSpPr>
              <p:spPr>
                <a:xfrm>
                  <a:off x="5397603" y="1541215"/>
                  <a:ext cx="317639" cy="276533"/>
                </a:xfrm>
                <a:prstGeom prst="rect">
                  <a:avLst/>
                </a:prstGeom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200" b="0" i="1" smtClean="0">
                            <a:latin typeface="Cambria Math"/>
                          </a:rPr>
                          <m:t>𝑇</m:t>
                        </m:r>
                        <m:r>
                          <a:rPr lang="de-DE" sz="1200" b="0" i="1" baseline="-25000" smtClean="0">
                            <a:latin typeface="Cambria Math"/>
                          </a:rPr>
                          <m:t>𝑠𝑙𝑜𝑡</m:t>
                        </m:r>
                      </m:oMath>
                    </m:oMathPara>
                  </a14:m>
                  <a:endParaRPr lang="en-US" sz="1200" b="0" i="1" baseline="-25000">
                    <a:latin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160" name="Textfeld 37">
                  <a:extLst>
                    <a:ext uri="{FF2B5EF4-FFF2-40B4-BE49-F238E27FC236}">
                      <a16:creationId xmlns:a16="http://schemas.microsoft.com/office/drawing/2014/main" id="{57E5ABD3-715D-F346-97B6-CCCF03792B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97603" y="1541215"/>
                  <a:ext cx="317639" cy="276533"/>
                </a:xfrm>
                <a:prstGeom prst="rect">
                  <a:avLst/>
                </a:prstGeom>
                <a:blipFill>
                  <a:blip r:embed="rId9"/>
                  <a:stretch>
                    <a:fillRect r="-230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F59DECEF-3797-6E45-8B1B-9E178DBD68FD}"/>
              </a:ext>
            </a:extLst>
          </p:cNvPr>
          <p:cNvGrpSpPr/>
          <p:nvPr/>
        </p:nvGrpSpPr>
        <p:grpSpPr>
          <a:xfrm>
            <a:off x="188641" y="1411071"/>
            <a:ext cx="2520866" cy="1984855"/>
            <a:chOff x="6506279" y="1400229"/>
            <a:chExt cx="2520866" cy="1984855"/>
          </a:xfrm>
        </p:grpSpPr>
        <p:grpSp>
          <p:nvGrpSpPr>
            <p:cNvPr id="168" name="Group 167">
              <a:extLst>
                <a:ext uri="{FF2B5EF4-FFF2-40B4-BE49-F238E27FC236}">
                  <a16:creationId xmlns:a16="http://schemas.microsoft.com/office/drawing/2014/main" id="{83C44DA2-A86C-CF42-A3A2-56BAFF73646C}"/>
                </a:ext>
              </a:extLst>
            </p:cNvPr>
            <p:cNvGrpSpPr/>
            <p:nvPr/>
          </p:nvGrpSpPr>
          <p:grpSpPr>
            <a:xfrm>
              <a:off x="6506279" y="1400229"/>
              <a:ext cx="2520866" cy="1984855"/>
              <a:chOff x="6483337" y="1396351"/>
              <a:chExt cx="2277208" cy="1972190"/>
            </a:xfrm>
          </p:grpSpPr>
          <p:grpSp>
            <p:nvGrpSpPr>
              <p:cNvPr id="171" name="Group 170">
                <a:extLst>
                  <a:ext uri="{FF2B5EF4-FFF2-40B4-BE49-F238E27FC236}">
                    <a16:creationId xmlns:a16="http://schemas.microsoft.com/office/drawing/2014/main" id="{5CC88377-25F3-C140-9C50-138AE65E72D7}"/>
                  </a:ext>
                </a:extLst>
              </p:cNvPr>
              <p:cNvGrpSpPr/>
              <p:nvPr/>
            </p:nvGrpSpPr>
            <p:grpSpPr>
              <a:xfrm>
                <a:off x="6483337" y="1396351"/>
                <a:ext cx="2277208" cy="1972190"/>
                <a:chOff x="6230959" y="1495219"/>
                <a:chExt cx="2643700" cy="2011969"/>
              </a:xfrm>
            </p:grpSpPr>
            <p:pic>
              <p:nvPicPr>
                <p:cNvPr id="175" name="Picture 174">
                  <a:extLst>
                    <a:ext uri="{FF2B5EF4-FFF2-40B4-BE49-F238E27FC236}">
                      <a16:creationId xmlns:a16="http://schemas.microsoft.com/office/drawing/2014/main" id="{E6A44541-C22F-024B-A7A5-9DA24ABF0B4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230959" y="2167710"/>
                  <a:ext cx="1339478" cy="1339478"/>
                </a:xfrm>
                <a:prstGeom prst="rect">
                  <a:avLst/>
                </a:prstGeom>
              </p:spPr>
            </p:pic>
            <p:sp>
              <p:nvSpPr>
                <p:cNvPr id="176" name="Cloud Callout 175">
                  <a:extLst>
                    <a:ext uri="{FF2B5EF4-FFF2-40B4-BE49-F238E27FC236}">
                      <a16:creationId xmlns:a16="http://schemas.microsoft.com/office/drawing/2014/main" id="{05CABE60-0A2E-6A46-92CF-365CAA93A73E}"/>
                    </a:ext>
                  </a:extLst>
                </p:cNvPr>
                <p:cNvSpPr/>
                <p:nvPr/>
              </p:nvSpPr>
              <p:spPr bwMode="auto">
                <a:xfrm>
                  <a:off x="6978591" y="1495219"/>
                  <a:ext cx="1896068" cy="1005612"/>
                </a:xfrm>
                <a:prstGeom prst="cloudCallout">
                  <a:avLst>
                    <a:gd name="adj1" fmla="val -41986"/>
                    <a:gd name="adj2" fmla="val 55920"/>
                  </a:avLst>
                </a:prstGeom>
                <a:solidFill>
                  <a:schemeClr val="accent5"/>
                </a:solidFill>
                <a:ln w="19050" cap="flat" cmpd="sng" algn="ctr">
                  <a:solidFill>
                    <a:schemeClr val="tx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40000"/>
                    </a:spcAft>
                    <a:buClrTx/>
                    <a:buSzTx/>
                    <a:buFont typeface="Wingdings" pitchFamily="2" charset="2"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72" name="Group 171">
                <a:extLst>
                  <a:ext uri="{FF2B5EF4-FFF2-40B4-BE49-F238E27FC236}">
                    <a16:creationId xmlns:a16="http://schemas.microsoft.com/office/drawing/2014/main" id="{4B48D2CB-DCB4-DE41-8F80-D2239304A5B5}"/>
                  </a:ext>
                </a:extLst>
              </p:cNvPr>
              <p:cNvGrpSpPr/>
              <p:nvPr/>
            </p:nvGrpSpPr>
            <p:grpSpPr>
              <a:xfrm>
                <a:off x="7751572" y="1929400"/>
                <a:ext cx="301892" cy="305813"/>
                <a:chOff x="7697149" y="1925854"/>
                <a:chExt cx="301892" cy="305813"/>
              </a:xfrm>
            </p:grpSpPr>
            <p:cxnSp>
              <p:nvCxnSpPr>
                <p:cNvPr id="173" name="Straight Arrow Connector 172">
                  <a:extLst>
                    <a:ext uri="{FF2B5EF4-FFF2-40B4-BE49-F238E27FC236}">
                      <a16:creationId xmlns:a16="http://schemas.microsoft.com/office/drawing/2014/main" id="{B852072C-FF6C-9846-A3FA-D9264A124285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V="1">
                  <a:off x="7976735" y="1956782"/>
                  <a:ext cx="0" cy="235523"/>
                </a:xfrm>
                <a:prstGeom prst="straightConnector1">
                  <a:avLst/>
                </a:prstGeom>
                <a:ln w="19050" cap="flat" cmpd="sng" algn="ctr">
                  <a:solidFill>
                    <a:schemeClr val="tx2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74" name="TextBox 173">
                      <a:extLst>
                        <a:ext uri="{FF2B5EF4-FFF2-40B4-BE49-F238E27FC236}">
                          <a16:creationId xmlns:a16="http://schemas.microsoft.com/office/drawing/2014/main" id="{020D0510-B10E-F346-BF8A-88182AFFC24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697149" y="1925854"/>
                      <a:ext cx="301892" cy="305813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140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oMath>
                        </m:oMathPara>
                      </a14:m>
                      <a:endParaRPr lang="en-US" sz="1400">
                        <a:latin typeface="+mj-lt"/>
                      </a:endParaRPr>
                    </a:p>
                  </p:txBody>
                </p:sp>
              </mc:Choice>
              <mc:Fallback xmlns="">
                <p:sp>
                  <p:nvSpPr>
                    <p:cNvPr id="174" name="TextBox 173">
                      <a:extLst>
                        <a:ext uri="{FF2B5EF4-FFF2-40B4-BE49-F238E27FC236}">
                          <a16:creationId xmlns:a16="http://schemas.microsoft.com/office/drawing/2014/main" id="{020D0510-B10E-F346-BF8A-88182AFFC243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697149" y="1925854"/>
                      <a:ext cx="301892" cy="305813"/>
                    </a:xfrm>
                    <a:prstGeom prst="rect">
                      <a:avLst/>
                    </a:prstGeom>
                    <a:blipFill>
                      <a:blip r:embed="rId11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cxnSp>
          <p:nvCxnSpPr>
            <p:cNvPr id="169" name="Straight Arrow Connector 168">
              <a:extLst>
                <a:ext uri="{FF2B5EF4-FFF2-40B4-BE49-F238E27FC236}">
                  <a16:creationId xmlns:a16="http://schemas.microsoft.com/office/drawing/2014/main" id="{43D1693E-25A3-1943-B731-32A6ECA7FA22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8316416" y="1967828"/>
              <a:ext cx="0" cy="237036"/>
            </a:xfrm>
            <a:prstGeom prst="straightConnector1">
              <a:avLst/>
            </a:prstGeom>
            <a:ln w="19050" cap="flat" cmpd="sng" algn="ctr">
              <a:solidFill>
                <a:schemeClr val="tx2">
                  <a:lumMod val="75000"/>
                </a:schemeClr>
              </a:solidFill>
              <a:prstDash val="solid"/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0" name="TextBox 169">
                  <a:extLst>
                    <a:ext uri="{FF2B5EF4-FFF2-40B4-BE49-F238E27FC236}">
                      <a16:creationId xmlns:a16="http://schemas.microsoft.com/office/drawing/2014/main" id="{A69B6497-05DC-1F46-A981-3F359945D52F}"/>
                    </a:ext>
                  </a:extLst>
                </p:cNvPr>
                <p:cNvSpPr txBox="1"/>
                <p:nvPr/>
              </p:nvSpPr>
              <p:spPr>
                <a:xfrm>
                  <a:off x="7543110" y="1535018"/>
                  <a:ext cx="113774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de-DE" b="1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en-US" sz="1400" b="1">
                      <a:latin typeface="Calibri" panose="020F0502020204030204" pitchFamily="34" charset="0"/>
                      <a:cs typeface="Calibri" panose="020F0502020204030204" pitchFamily="34" charset="0"/>
                    </a:rPr>
                    <a:t>Time</a:t>
                  </a:r>
                  <a:r>
                    <a:rPr lang="en-US" b="1">
                      <a:latin typeface="Calibri" panose="020F0502020204030204" pitchFamily="34" charset="0"/>
                      <a:cs typeface="Calibri" panose="020F0502020204030204" pitchFamily="34" charset="0"/>
                    </a:rPr>
                    <a:t> </a:t>
                  </a:r>
                  <a:r>
                    <a:rPr lang="en-US" sz="1400" b="1">
                      <a:latin typeface="Calibri" panose="020F0502020204030204" pitchFamily="34" charset="0"/>
                      <a:cs typeface="Calibri" panose="020F0502020204030204" pitchFamily="34" charset="0"/>
                    </a:rPr>
                    <a:t>Aware</a:t>
                  </a:r>
                  <a:endParaRPr lang="en-US" sz="1400" b="1"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170" name="TextBox 169">
                  <a:extLst>
                    <a:ext uri="{FF2B5EF4-FFF2-40B4-BE49-F238E27FC236}">
                      <a16:creationId xmlns:a16="http://schemas.microsoft.com/office/drawing/2014/main" id="{A69B6497-05DC-1F46-A981-3F359945D52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43110" y="1535018"/>
                  <a:ext cx="1137747" cy="369332"/>
                </a:xfrm>
                <a:prstGeom prst="rect">
                  <a:avLst/>
                </a:prstGeom>
                <a:blipFill>
                  <a:blip r:embed="rId12"/>
                  <a:stretch>
                    <a:fillRect l="-2222"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119784A3-742D-544E-A427-AC553B1A3B64}"/>
              </a:ext>
            </a:extLst>
          </p:cNvPr>
          <p:cNvGrpSpPr/>
          <p:nvPr/>
        </p:nvGrpSpPr>
        <p:grpSpPr>
          <a:xfrm>
            <a:off x="6161358" y="3837700"/>
            <a:ext cx="2493904" cy="2039729"/>
            <a:chOff x="5960914" y="3852385"/>
            <a:chExt cx="3024336" cy="2039729"/>
          </a:xfrm>
        </p:grpSpPr>
        <p:grpSp>
          <p:nvGrpSpPr>
            <p:cNvPr id="178" name="Group 177">
              <a:extLst>
                <a:ext uri="{FF2B5EF4-FFF2-40B4-BE49-F238E27FC236}">
                  <a16:creationId xmlns:a16="http://schemas.microsoft.com/office/drawing/2014/main" id="{A5617072-435B-A74C-94BC-445EBB18C4C4}"/>
                </a:ext>
              </a:extLst>
            </p:cNvPr>
            <p:cNvGrpSpPr/>
            <p:nvPr/>
          </p:nvGrpSpPr>
          <p:grpSpPr>
            <a:xfrm>
              <a:off x="5960914" y="3852385"/>
              <a:ext cx="3024336" cy="2039729"/>
              <a:chOff x="5960914" y="3852385"/>
              <a:chExt cx="3024336" cy="2039729"/>
            </a:xfrm>
          </p:grpSpPr>
          <p:pic>
            <p:nvPicPr>
              <p:cNvPr id="183" name="Picture 182">
                <a:extLst>
                  <a:ext uri="{FF2B5EF4-FFF2-40B4-BE49-F238E27FC236}">
                    <a16:creationId xmlns:a16="http://schemas.microsoft.com/office/drawing/2014/main" id="{2FC78D29-9F22-BC42-BF7D-81E3F9BB29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60914" y="4646482"/>
                <a:ext cx="1339478" cy="1245632"/>
              </a:xfrm>
              <a:prstGeom prst="rect">
                <a:avLst/>
              </a:prstGeom>
            </p:spPr>
          </p:pic>
          <p:sp>
            <p:nvSpPr>
              <p:cNvPr id="184" name="Cloud Callout 183">
                <a:extLst>
                  <a:ext uri="{FF2B5EF4-FFF2-40B4-BE49-F238E27FC236}">
                    <a16:creationId xmlns:a16="http://schemas.microsoft.com/office/drawing/2014/main" id="{F513F479-5015-B24B-958A-F3244AFE7971}"/>
                  </a:ext>
                </a:extLst>
              </p:cNvPr>
              <p:cNvSpPr/>
              <p:nvPr/>
            </p:nvSpPr>
            <p:spPr bwMode="auto">
              <a:xfrm>
                <a:off x="6680995" y="3852385"/>
                <a:ext cx="2304255" cy="989722"/>
              </a:xfrm>
              <a:prstGeom prst="cloudCallout">
                <a:avLst>
                  <a:gd name="adj1" fmla="val -43466"/>
                  <a:gd name="adj2" fmla="val 65362"/>
                </a:avLst>
              </a:prstGeom>
              <a:solidFill>
                <a:schemeClr val="accent5"/>
              </a:solidFill>
              <a:ln w="19050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40000"/>
                  </a:spcAft>
                  <a:buClrTx/>
                  <a:buSzTx/>
                  <a:buFont typeface="Wingdings" pitchFamily="2" charset="2"/>
                  <a:buNone/>
                  <a:tabLst/>
                </a:pPr>
                <a:endParaRPr kumimoji="0" lang="de-DE" sz="1600" b="0" i="1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ambria Math" panose="02040503050406030204" pitchFamily="18" charset="0"/>
                </a:endParaRPr>
              </a:p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40000"/>
                  </a:spcAft>
                  <a:buClrTx/>
                  <a:buSzTx/>
                  <a:buFont typeface="Wingdings" pitchFamily="2" charset="2"/>
                  <a:buNone/>
                  <a:tabLst/>
                </a:pPr>
                <a:endParaRPr kumimoji="0" lang="en-GB" sz="1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</a:endParaRPr>
              </a:p>
            </p:txBody>
          </p:sp>
          <p:sp>
            <p:nvSpPr>
              <p:cNvPr id="185" name="TextBox 184">
                <a:extLst>
                  <a:ext uri="{FF2B5EF4-FFF2-40B4-BE49-F238E27FC236}">
                    <a16:creationId xmlns:a16="http://schemas.microsoft.com/office/drawing/2014/main" id="{290E0621-CE1D-BA40-ACA3-D0CFB9AE7DEE}"/>
                  </a:ext>
                </a:extLst>
              </p:cNvPr>
              <p:cNvSpPr txBox="1"/>
              <p:nvPr/>
            </p:nvSpPr>
            <p:spPr>
              <a:xfrm>
                <a:off x="6930836" y="4008692"/>
                <a:ext cx="186836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400" b="1">
                    <a:latin typeface="Calibri" panose="020F0502020204030204" pitchFamily="34" charset="0"/>
                    <a:cs typeface="Calibri" panose="020F0502020204030204" pitchFamily="34" charset="0"/>
                  </a:rPr>
                  <a:t>Collision Recovery</a:t>
                </a:r>
              </a:p>
            </p:txBody>
          </p:sp>
        </p:grpSp>
        <p:grpSp>
          <p:nvGrpSpPr>
            <p:cNvPr id="179" name="Group 178">
              <a:extLst>
                <a:ext uri="{FF2B5EF4-FFF2-40B4-BE49-F238E27FC236}">
                  <a16:creationId xmlns:a16="http://schemas.microsoft.com/office/drawing/2014/main" id="{F5330045-FAA3-C241-BBA1-D2A479991083}"/>
                </a:ext>
              </a:extLst>
            </p:cNvPr>
            <p:cNvGrpSpPr/>
            <p:nvPr/>
          </p:nvGrpSpPr>
          <p:grpSpPr>
            <a:xfrm>
              <a:off x="7564079" y="4297399"/>
              <a:ext cx="492599" cy="307777"/>
              <a:chOff x="7564079" y="4297399"/>
              <a:chExt cx="492599" cy="307777"/>
            </a:xfrm>
          </p:grpSpPr>
          <p:cxnSp>
            <p:nvCxnSpPr>
              <p:cNvPr id="180" name="Straight Arrow Connector 179">
                <a:extLst>
                  <a:ext uri="{FF2B5EF4-FFF2-40B4-BE49-F238E27FC236}">
                    <a16:creationId xmlns:a16="http://schemas.microsoft.com/office/drawing/2014/main" id="{0D649421-C636-1146-86F9-33C1A2733B8B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7935610" y="4369010"/>
                <a:ext cx="0" cy="205246"/>
              </a:xfrm>
              <a:prstGeom prst="straightConnector1">
                <a:avLst/>
              </a:prstGeom>
              <a:ln w="19050" cap="flat" cmpd="sng" algn="ctr">
                <a:solidFill>
                  <a:srgbClr val="C00000"/>
                </a:solidFill>
                <a:prstDash val="solid"/>
                <a:round/>
                <a:headEnd type="non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1" name="Straight Arrow Connector 180">
                <a:extLst>
                  <a:ext uri="{FF2B5EF4-FFF2-40B4-BE49-F238E27FC236}">
                    <a16:creationId xmlns:a16="http://schemas.microsoft.com/office/drawing/2014/main" id="{C6C6CEDB-3E0B-A745-9254-410964983DEC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8056678" y="4369010"/>
                <a:ext cx="0" cy="205246"/>
              </a:xfrm>
              <a:prstGeom prst="straightConnector1">
                <a:avLst/>
              </a:prstGeom>
              <a:ln w="19050" cap="flat" cmpd="sng" algn="ctr">
                <a:solidFill>
                  <a:srgbClr val="C00000"/>
                </a:solidFill>
                <a:prstDash val="solid"/>
                <a:round/>
                <a:headEnd type="non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2" name="TextBox 181">
                    <a:extLst>
                      <a:ext uri="{FF2B5EF4-FFF2-40B4-BE49-F238E27FC236}">
                        <a16:creationId xmlns:a16="http://schemas.microsoft.com/office/drawing/2014/main" id="{1AE878B9-7956-1842-9DDF-318B50BCB9CB}"/>
                      </a:ext>
                    </a:extLst>
                  </p:cNvPr>
                  <p:cNvSpPr txBox="1"/>
                  <p:nvPr/>
                </p:nvSpPr>
                <p:spPr>
                  <a:xfrm>
                    <a:off x="7564079" y="4297399"/>
                    <a:ext cx="405274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40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oMath>
                      </m:oMathPara>
                    </a14:m>
                    <a:endParaRPr lang="en-US" sz="1400">
                      <a:latin typeface="+mj-lt"/>
                    </a:endParaRPr>
                  </a:p>
                </p:txBody>
              </p:sp>
            </mc:Choice>
            <mc:Fallback xmlns="">
              <p:sp>
                <p:nvSpPr>
                  <p:cNvPr id="182" name="TextBox 181">
                    <a:extLst>
                      <a:ext uri="{FF2B5EF4-FFF2-40B4-BE49-F238E27FC236}">
                        <a16:creationId xmlns:a16="http://schemas.microsoft.com/office/drawing/2014/main" id="{1AE878B9-7956-1842-9DDF-318B50BCB9C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564079" y="4297399"/>
                    <a:ext cx="405274" cy="307777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AAEEEFA-8AAE-0C49-9C65-BED866CD259D}"/>
              </a:ext>
            </a:extLst>
          </p:cNvPr>
          <p:cNvGrpSpPr/>
          <p:nvPr/>
        </p:nvGrpSpPr>
        <p:grpSpPr>
          <a:xfrm>
            <a:off x="467544" y="4005064"/>
            <a:ext cx="5430354" cy="345213"/>
            <a:chOff x="467544" y="4005064"/>
            <a:chExt cx="5430354" cy="345213"/>
          </a:xfrm>
        </p:grpSpPr>
        <p:grpSp>
          <p:nvGrpSpPr>
            <p:cNvPr id="101" name="Group 9">
              <a:extLst>
                <a:ext uri="{FF2B5EF4-FFF2-40B4-BE49-F238E27FC236}">
                  <a16:creationId xmlns:a16="http://schemas.microsoft.com/office/drawing/2014/main" id="{EA9443F0-1863-AD4A-9335-1D1F9F01FEA7}"/>
                </a:ext>
              </a:extLst>
            </p:cNvPr>
            <p:cNvGrpSpPr/>
            <p:nvPr/>
          </p:nvGrpSpPr>
          <p:grpSpPr>
            <a:xfrm>
              <a:off x="467544" y="4005064"/>
              <a:ext cx="3899284" cy="345213"/>
              <a:chOff x="5004048" y="1484784"/>
              <a:chExt cx="2160240" cy="360040"/>
            </a:xfrm>
          </p:grpSpPr>
          <p:sp>
            <p:nvSpPr>
              <p:cNvPr id="110" name="Rectangle 4">
                <a:extLst>
                  <a:ext uri="{FF2B5EF4-FFF2-40B4-BE49-F238E27FC236}">
                    <a16:creationId xmlns:a16="http://schemas.microsoft.com/office/drawing/2014/main" id="{2057E9D4-5A90-B74F-B833-191F40D2E0D9}"/>
                  </a:ext>
                </a:extLst>
              </p:cNvPr>
              <p:cNvSpPr/>
              <p:nvPr/>
            </p:nvSpPr>
            <p:spPr>
              <a:xfrm>
                <a:off x="5004048" y="1484784"/>
                <a:ext cx="360040" cy="360040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b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rPr>
                  <a:t>S</a:t>
                </a:r>
                <a:endParaRPr lang="en-CA" b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11" name="Rectangle 29">
                <a:extLst>
                  <a:ext uri="{FF2B5EF4-FFF2-40B4-BE49-F238E27FC236}">
                    <a16:creationId xmlns:a16="http://schemas.microsoft.com/office/drawing/2014/main" id="{A8034D3D-BA2C-A84F-B470-074A67CA8579}"/>
                  </a:ext>
                </a:extLst>
              </p:cNvPr>
              <p:cNvSpPr/>
              <p:nvPr/>
            </p:nvSpPr>
            <p:spPr>
              <a:xfrm>
                <a:off x="5364088" y="1484784"/>
                <a:ext cx="360040" cy="360040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b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rPr>
                  <a:t>C</a:t>
                </a:r>
                <a:endParaRPr lang="en-CA" b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12" name="Rectangle 30">
                <a:extLst>
                  <a:ext uri="{FF2B5EF4-FFF2-40B4-BE49-F238E27FC236}">
                    <a16:creationId xmlns:a16="http://schemas.microsoft.com/office/drawing/2014/main" id="{F96C34A7-5194-6C42-A83D-FDAE749BD216}"/>
                  </a:ext>
                </a:extLst>
              </p:cNvPr>
              <p:cNvSpPr/>
              <p:nvPr/>
            </p:nvSpPr>
            <p:spPr>
              <a:xfrm>
                <a:off x="5724128" y="1484784"/>
                <a:ext cx="360040" cy="36004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b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rPr>
                  <a:t>E</a:t>
                </a:r>
                <a:endParaRPr lang="en-CA" b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13" name="Rectangle 31">
                <a:extLst>
                  <a:ext uri="{FF2B5EF4-FFF2-40B4-BE49-F238E27FC236}">
                    <a16:creationId xmlns:a16="http://schemas.microsoft.com/office/drawing/2014/main" id="{E96FA968-C54F-1D4D-90BB-83CD8510D8F8}"/>
                  </a:ext>
                </a:extLst>
              </p:cNvPr>
              <p:cNvSpPr/>
              <p:nvPr/>
            </p:nvSpPr>
            <p:spPr>
              <a:xfrm>
                <a:off x="6084168" y="1484784"/>
                <a:ext cx="360040" cy="360040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b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rPr>
                  <a:t>C</a:t>
                </a:r>
                <a:endParaRPr lang="en-CA" b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14" name="Rectangle 32">
                <a:extLst>
                  <a:ext uri="{FF2B5EF4-FFF2-40B4-BE49-F238E27FC236}">
                    <a16:creationId xmlns:a16="http://schemas.microsoft.com/office/drawing/2014/main" id="{B9C6B0B2-1CAC-8A44-9A4C-6CA82BD678BE}"/>
                  </a:ext>
                </a:extLst>
              </p:cNvPr>
              <p:cNvSpPr/>
              <p:nvPr/>
            </p:nvSpPr>
            <p:spPr>
              <a:xfrm>
                <a:off x="6444208" y="1484784"/>
                <a:ext cx="360040" cy="360040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b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rPr>
                  <a:t>C</a:t>
                </a:r>
                <a:endParaRPr lang="en-CA" b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15" name="Rectangle 33">
                <a:extLst>
                  <a:ext uri="{FF2B5EF4-FFF2-40B4-BE49-F238E27FC236}">
                    <a16:creationId xmlns:a16="http://schemas.microsoft.com/office/drawing/2014/main" id="{BDD7B95D-81F1-EC41-BD1E-96E7938A4596}"/>
                  </a:ext>
                </a:extLst>
              </p:cNvPr>
              <p:cNvSpPr/>
              <p:nvPr/>
            </p:nvSpPr>
            <p:spPr>
              <a:xfrm>
                <a:off x="6804248" y="1484784"/>
                <a:ext cx="360040" cy="360040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b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rPr>
                  <a:t>S</a:t>
                </a:r>
                <a:endParaRPr lang="en-CA" b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8" name="TextBox 107">
                  <a:extLst>
                    <a:ext uri="{FF2B5EF4-FFF2-40B4-BE49-F238E27FC236}">
                      <a16:creationId xmlns:a16="http://schemas.microsoft.com/office/drawing/2014/main" id="{EA24BCFD-DD7D-224D-B801-1D635BCE8BDB}"/>
                    </a:ext>
                  </a:extLst>
                </p:cNvPr>
                <p:cNvSpPr txBox="1"/>
                <p:nvPr/>
              </p:nvSpPr>
              <p:spPr>
                <a:xfrm>
                  <a:off x="4454105" y="4024264"/>
                  <a:ext cx="1443793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1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=6</m:t>
                      </m:r>
                    </m:oMath>
                  </a14:m>
                  <a:r>
                    <a:rPr lang="en-US" sz="1400">
                      <a:solidFill>
                        <a:srgbClr val="C00000"/>
                      </a:solidFill>
                      <a:latin typeface="+mj-lt"/>
                    </a:rPr>
                    <a:t>, </a:t>
                  </a:r>
                  <a14:m>
                    <m:oMath xmlns:m="http://schemas.openxmlformats.org/officeDocument/2006/math">
                      <m:r>
                        <a:rPr lang="de-DE" sz="1400" b="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r>
                        <a:rPr lang="de-DE" sz="1400" b="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=30%</m:t>
                      </m:r>
                    </m:oMath>
                  </a14:m>
                  <a:endParaRPr lang="en-US" sz="1400">
                    <a:solidFill>
                      <a:srgbClr val="C0000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108" name="TextBox 107">
                  <a:extLst>
                    <a:ext uri="{FF2B5EF4-FFF2-40B4-BE49-F238E27FC236}">
                      <a16:creationId xmlns:a16="http://schemas.microsoft.com/office/drawing/2014/main" id="{EA24BCFD-DD7D-224D-B801-1D635BCE8BD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54105" y="4024264"/>
                  <a:ext cx="1443793" cy="307777"/>
                </a:xfrm>
                <a:prstGeom prst="rect">
                  <a:avLst/>
                </a:prstGeom>
                <a:blipFill>
                  <a:blip r:embed="rId14"/>
                  <a:stretch>
                    <a:fillRect t="-4000" b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1557FF2-AEE7-2C41-BC98-3852D0EC7D25}"/>
              </a:ext>
            </a:extLst>
          </p:cNvPr>
          <p:cNvGrpSpPr/>
          <p:nvPr/>
        </p:nvGrpSpPr>
        <p:grpSpPr>
          <a:xfrm>
            <a:off x="3232981" y="2043870"/>
            <a:ext cx="5731507" cy="1301943"/>
            <a:chOff x="3232981" y="2043870"/>
            <a:chExt cx="5731507" cy="1301943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4C19CCFC-71AF-E14D-8F6E-675E9647D354}"/>
                </a:ext>
              </a:extLst>
            </p:cNvPr>
            <p:cNvGrpSpPr/>
            <p:nvPr/>
          </p:nvGrpSpPr>
          <p:grpSpPr>
            <a:xfrm>
              <a:off x="3974168" y="2043870"/>
              <a:ext cx="4990320" cy="1301943"/>
              <a:chOff x="3974168" y="2043870"/>
              <a:chExt cx="4990320" cy="1301943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D29727A1-822B-144A-A11E-760B7FC3F0CA}"/>
                  </a:ext>
                </a:extLst>
              </p:cNvPr>
              <p:cNvGrpSpPr/>
              <p:nvPr/>
            </p:nvGrpSpPr>
            <p:grpSpPr>
              <a:xfrm>
                <a:off x="4785268" y="2449767"/>
                <a:ext cx="3368015" cy="622655"/>
                <a:chOff x="2862820" y="2387634"/>
                <a:chExt cx="3368015" cy="622655"/>
              </a:xfrm>
            </p:grpSpPr>
            <p:grpSp>
              <p:nvGrpSpPr>
                <p:cNvPr id="143" name="Group 142">
                  <a:extLst>
                    <a:ext uri="{FF2B5EF4-FFF2-40B4-BE49-F238E27FC236}">
                      <a16:creationId xmlns:a16="http://schemas.microsoft.com/office/drawing/2014/main" id="{A888A981-47E8-0640-8AF3-E59B579E83DF}"/>
                    </a:ext>
                  </a:extLst>
                </p:cNvPr>
                <p:cNvGrpSpPr/>
                <p:nvPr/>
              </p:nvGrpSpPr>
              <p:grpSpPr>
                <a:xfrm>
                  <a:off x="2862820" y="2387634"/>
                  <a:ext cx="3368015" cy="622655"/>
                  <a:chOff x="2066190" y="2225230"/>
                  <a:chExt cx="3368015" cy="622655"/>
                </a:xfrm>
              </p:grpSpPr>
              <p:grpSp>
                <p:nvGrpSpPr>
                  <p:cNvPr id="87" name="Group 86">
                    <a:extLst>
                      <a:ext uri="{FF2B5EF4-FFF2-40B4-BE49-F238E27FC236}">
                        <a16:creationId xmlns:a16="http://schemas.microsoft.com/office/drawing/2014/main" id="{51EA143F-9CC8-A649-BF48-9A49C6D2852D}"/>
                      </a:ext>
                    </a:extLst>
                  </p:cNvPr>
                  <p:cNvGrpSpPr/>
                  <p:nvPr/>
                </p:nvGrpSpPr>
                <p:grpSpPr>
                  <a:xfrm>
                    <a:off x="2066190" y="2225230"/>
                    <a:ext cx="2806481" cy="619193"/>
                    <a:chOff x="2066190" y="2203744"/>
                    <a:chExt cx="2806481" cy="619193"/>
                  </a:xfrm>
                </p:grpSpPr>
                <p:sp>
                  <p:nvSpPr>
                    <p:cNvPr id="40" name="Pfeil nach unten 56">
                      <a:extLst>
                        <a:ext uri="{FF2B5EF4-FFF2-40B4-BE49-F238E27FC236}">
                          <a16:creationId xmlns:a16="http://schemas.microsoft.com/office/drawing/2014/main" id="{C3604DBA-97FC-9F42-930A-FB6D143DE77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709592" y="2203744"/>
                      <a:ext cx="399245" cy="238100"/>
                    </a:xfrm>
                    <a:prstGeom prst="downArrow">
                      <a:avLst/>
                    </a:prstGeom>
                    <a:solidFill>
                      <a:schemeClr val="accent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grpSp>
                  <p:nvGrpSpPr>
                    <p:cNvPr id="80" name="Group 79">
                      <a:extLst>
                        <a:ext uri="{FF2B5EF4-FFF2-40B4-BE49-F238E27FC236}">
                          <a16:creationId xmlns:a16="http://schemas.microsoft.com/office/drawing/2014/main" id="{7097FACB-EF71-0D48-9096-FE20403F18A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066190" y="2480978"/>
                      <a:ext cx="2806481" cy="341959"/>
                      <a:chOff x="2000427" y="2412119"/>
                      <a:chExt cx="2806481" cy="341959"/>
                    </a:xfrm>
                  </p:grpSpPr>
                  <p:sp>
                    <p:nvSpPr>
                      <p:cNvPr id="33" name="Rectangle 36">
                        <a:extLst>
                          <a:ext uri="{FF2B5EF4-FFF2-40B4-BE49-F238E27FC236}">
                            <a16:creationId xmlns:a16="http://schemas.microsoft.com/office/drawing/2014/main" id="{30B8C365-1A68-6D4C-B183-76B440C6AEE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000427" y="2413518"/>
                        <a:ext cx="609394" cy="340560"/>
                      </a:xfrm>
                      <a:prstGeom prst="rect">
                        <a:avLst/>
                      </a:prstGeom>
                      <a:solidFill>
                        <a:srgbClr val="92D050"/>
                      </a:solidFill>
                      <a:ln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CA" b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libri" panose="020F0502020204030204" pitchFamily="34" charset="0"/>
                          </a:rPr>
                          <a:t>S</a:t>
                        </a:r>
                      </a:p>
                    </p:txBody>
                  </p:sp>
                  <p:sp>
                    <p:nvSpPr>
                      <p:cNvPr id="35" name="Rectangle 38">
                        <a:extLst>
                          <a:ext uri="{FF2B5EF4-FFF2-40B4-BE49-F238E27FC236}">
                            <a16:creationId xmlns:a16="http://schemas.microsoft.com/office/drawing/2014/main" id="{99CF506F-5512-D342-8A52-CFAC9C94C73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465214" y="2413517"/>
                        <a:ext cx="268150" cy="340121"/>
                      </a:xfrm>
                      <a:prstGeom prst="rect">
                        <a:avLst/>
                      </a:prstGeom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ln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de-DE" b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libri" panose="020F0502020204030204" pitchFamily="34" charset="0"/>
                          </a:rPr>
                          <a:t>E</a:t>
                        </a:r>
                        <a:endParaRPr lang="en-CA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libri" panose="020F0502020204030204" pitchFamily="34" charset="0"/>
                        </a:endParaRPr>
                      </a:p>
                    </p:txBody>
                  </p:sp>
                  <p:sp>
                    <p:nvSpPr>
                      <p:cNvPr id="36" name="Rectangle 39">
                        <a:extLst>
                          <a:ext uri="{FF2B5EF4-FFF2-40B4-BE49-F238E27FC236}">
                            <a16:creationId xmlns:a16="http://schemas.microsoft.com/office/drawing/2014/main" id="{11704E9D-8A27-BF47-B56B-0104BFB32A3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977224" y="2412952"/>
                        <a:ext cx="562363" cy="340686"/>
                      </a:xfrm>
                      <a:prstGeom prst="rect">
                        <a:avLst/>
                      </a:prstGeom>
                      <a:solidFill>
                        <a:srgbClr val="92D050"/>
                      </a:solidFill>
                      <a:ln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de-DE" b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libri" panose="020F0502020204030204" pitchFamily="34" charset="0"/>
                          </a:rPr>
                          <a:t>S</a:t>
                        </a:r>
                        <a:endParaRPr lang="en-CA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libri" panose="020F0502020204030204" pitchFamily="34" charset="0"/>
                        </a:endParaRPr>
                      </a:p>
                    </p:txBody>
                  </p:sp>
                  <p:sp>
                    <p:nvSpPr>
                      <p:cNvPr id="85" name="Rectangle 38">
                        <a:extLst>
                          <a:ext uri="{FF2B5EF4-FFF2-40B4-BE49-F238E27FC236}">
                            <a16:creationId xmlns:a16="http://schemas.microsoft.com/office/drawing/2014/main" id="{CDC66FCF-FD32-2B4A-BED5-A03ED165FFC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600647" y="2413517"/>
                        <a:ext cx="268150" cy="340560"/>
                      </a:xfrm>
                      <a:prstGeom prst="rect">
                        <a:avLst/>
                      </a:prstGeom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ln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de-DE" b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libri" panose="020F0502020204030204" pitchFamily="34" charset="0"/>
                          </a:rPr>
                          <a:t>E</a:t>
                        </a:r>
                        <a:endParaRPr lang="en-CA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libri" panose="020F0502020204030204" pitchFamily="34" charset="0"/>
                        </a:endParaRPr>
                      </a:p>
                    </p:txBody>
                  </p:sp>
                  <p:sp>
                    <p:nvSpPr>
                      <p:cNvPr id="86" name="Rectangle 39">
                        <a:extLst>
                          <a:ext uri="{FF2B5EF4-FFF2-40B4-BE49-F238E27FC236}">
                            <a16:creationId xmlns:a16="http://schemas.microsoft.com/office/drawing/2014/main" id="{68729E96-08F7-6342-8A2C-0CF031FE457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875110" y="2413517"/>
                        <a:ext cx="581978" cy="340560"/>
                      </a:xfrm>
                      <a:prstGeom prst="rect">
                        <a:avLst/>
                      </a:prstGeom>
                      <a:solidFill>
                        <a:srgbClr val="92D050"/>
                      </a:solidFill>
                      <a:ln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de-DE" b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libri" panose="020F0502020204030204" pitchFamily="34" charset="0"/>
                          </a:rPr>
                          <a:t>S</a:t>
                        </a:r>
                        <a:endParaRPr lang="en-CA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libri" panose="020F0502020204030204" pitchFamily="34" charset="0"/>
                        </a:endParaRPr>
                      </a:p>
                    </p:txBody>
                  </p:sp>
                  <p:sp>
                    <p:nvSpPr>
                      <p:cNvPr id="89" name="Rectangle 38">
                        <a:extLst>
                          <a:ext uri="{FF2B5EF4-FFF2-40B4-BE49-F238E27FC236}">
                            <a16:creationId xmlns:a16="http://schemas.microsoft.com/office/drawing/2014/main" id="{A31E4127-F644-EA4E-98B2-F0EE45A3FDB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538758" y="2412119"/>
                        <a:ext cx="268150" cy="340954"/>
                      </a:xfrm>
                      <a:prstGeom prst="rect">
                        <a:avLst/>
                      </a:prstGeom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ln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de-DE" b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libri" panose="020F0502020204030204" pitchFamily="34" charset="0"/>
                          </a:rPr>
                          <a:t>E</a:t>
                        </a:r>
                        <a:endParaRPr lang="en-CA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libri" panose="020F0502020204030204" pitchFamily="34" charset="0"/>
                        </a:endParaRPr>
                      </a:p>
                    </p:txBody>
                  </p:sp>
                </p:grpSp>
              </p:grpSp>
              <p:sp>
                <p:nvSpPr>
                  <p:cNvPr id="142" name="Rectangle 39">
                    <a:extLst>
                      <a:ext uri="{FF2B5EF4-FFF2-40B4-BE49-F238E27FC236}">
                        <a16:creationId xmlns:a16="http://schemas.microsoft.com/office/drawing/2014/main" id="{D745DA82-14FD-E946-83DB-B80199718334}"/>
                      </a:ext>
                    </a:extLst>
                  </p:cNvPr>
                  <p:cNvSpPr/>
                  <p:nvPr/>
                </p:nvSpPr>
                <p:spPr>
                  <a:xfrm>
                    <a:off x="4871842" y="2500831"/>
                    <a:ext cx="562363" cy="347054"/>
                  </a:xfrm>
                  <a:prstGeom prst="rect">
                    <a:avLst/>
                  </a:prstGeom>
                  <a:solidFill>
                    <a:srgbClr val="92D050"/>
                  </a:solidFill>
                  <a:ln>
                    <a:solidFill>
                      <a:schemeClr val="tx1">
                        <a:lumMod val="95000"/>
                        <a:lumOff val="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de-DE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libri" panose="020F0502020204030204" pitchFamily="34" charset="0"/>
                      </a:rPr>
                      <a:t>S</a:t>
                    </a:r>
                    <a:endParaRPr lang="en-CA" b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Calibri" panose="020F0502020204030204" pitchFamily="34" charset="0"/>
                    </a:endParaRPr>
                  </a:p>
                </p:txBody>
              </p:sp>
            </p:grpSp>
            <p:sp>
              <p:nvSpPr>
                <p:cNvPr id="100" name="Rectangle 38">
                  <a:extLst>
                    <a:ext uri="{FF2B5EF4-FFF2-40B4-BE49-F238E27FC236}">
                      <a16:creationId xmlns:a16="http://schemas.microsoft.com/office/drawing/2014/main" id="{13CF3E7E-442B-114D-A242-7ABDA4238920}"/>
                    </a:ext>
                  </a:extLst>
                </p:cNvPr>
                <p:cNvSpPr/>
                <p:nvPr/>
              </p:nvSpPr>
              <p:spPr>
                <a:xfrm>
                  <a:off x="4588210" y="2664867"/>
                  <a:ext cx="268150" cy="345422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de-DE" b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Calibri" panose="020F0502020204030204" pitchFamily="34" charset="0"/>
                    </a:rPr>
                    <a:t>E</a:t>
                  </a:r>
                  <a:endParaRPr lang="en-CA" b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endParaRPr>
                </a:p>
              </p:txBody>
            </p:sp>
          </p:grpSp>
          <p:sp>
            <p:nvSpPr>
              <p:cNvPr id="126" name="Rectangle 36">
                <a:extLst>
                  <a:ext uri="{FF2B5EF4-FFF2-40B4-BE49-F238E27FC236}">
                    <a16:creationId xmlns:a16="http://schemas.microsoft.com/office/drawing/2014/main" id="{C55675A4-05AA-534B-9865-212FF542CA89}"/>
                  </a:ext>
                </a:extLst>
              </p:cNvPr>
              <p:cNvSpPr/>
              <p:nvPr/>
            </p:nvSpPr>
            <p:spPr>
              <a:xfrm>
                <a:off x="3974168" y="2047501"/>
                <a:ext cx="609394" cy="340560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b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rPr>
                  <a:t>S</a:t>
                </a:r>
              </a:p>
            </p:txBody>
          </p:sp>
          <p:sp>
            <p:nvSpPr>
              <p:cNvPr id="144" name="Rectangle 38">
                <a:extLst>
                  <a:ext uri="{FF2B5EF4-FFF2-40B4-BE49-F238E27FC236}">
                    <a16:creationId xmlns:a16="http://schemas.microsoft.com/office/drawing/2014/main" id="{D1C020D7-5F5F-E548-B4B6-3FF2B91791B9}"/>
                  </a:ext>
                </a:extLst>
              </p:cNvPr>
              <p:cNvSpPr/>
              <p:nvPr/>
            </p:nvSpPr>
            <p:spPr>
              <a:xfrm>
                <a:off x="5702360" y="2047500"/>
                <a:ext cx="519205" cy="340121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b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rPr>
                  <a:t>E</a:t>
                </a:r>
                <a:endParaRPr lang="en-CA" b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45" name="Rectangle 39">
                <a:extLst>
                  <a:ext uri="{FF2B5EF4-FFF2-40B4-BE49-F238E27FC236}">
                    <a16:creationId xmlns:a16="http://schemas.microsoft.com/office/drawing/2014/main" id="{A7746E51-EABD-984D-A44A-11E28EDF08A3}"/>
                  </a:ext>
                </a:extLst>
              </p:cNvPr>
              <p:cNvSpPr/>
              <p:nvPr/>
            </p:nvSpPr>
            <p:spPr>
              <a:xfrm>
                <a:off x="6782480" y="2046935"/>
                <a:ext cx="562363" cy="340686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b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rPr>
                  <a:t>S</a:t>
                </a:r>
                <a:endParaRPr lang="en-CA" b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50" name="Rectangle 38">
                <a:extLst>
                  <a:ext uri="{FF2B5EF4-FFF2-40B4-BE49-F238E27FC236}">
                    <a16:creationId xmlns:a16="http://schemas.microsoft.com/office/drawing/2014/main" id="{56A59426-59E5-274C-88A2-5DE5B9A9ABE9}"/>
                  </a:ext>
                </a:extLst>
              </p:cNvPr>
              <p:cNvSpPr/>
              <p:nvPr/>
            </p:nvSpPr>
            <p:spPr>
              <a:xfrm>
                <a:off x="4550232" y="2047500"/>
                <a:ext cx="580203" cy="34056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b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rPr>
                  <a:t>E</a:t>
                </a:r>
                <a:endParaRPr lang="en-CA" b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51" name="Rectangle 39">
                <a:extLst>
                  <a:ext uri="{FF2B5EF4-FFF2-40B4-BE49-F238E27FC236}">
                    <a16:creationId xmlns:a16="http://schemas.microsoft.com/office/drawing/2014/main" id="{3EFD4B5A-E0F8-6A42-B5B9-5F72FB9E8995}"/>
                  </a:ext>
                </a:extLst>
              </p:cNvPr>
              <p:cNvSpPr/>
              <p:nvPr/>
            </p:nvSpPr>
            <p:spPr>
              <a:xfrm>
                <a:off x="5136748" y="2047500"/>
                <a:ext cx="581978" cy="340560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b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rPr>
                  <a:t>S</a:t>
                </a:r>
                <a:endParaRPr lang="en-CA" b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52" name="Rectangle 38">
                <a:extLst>
                  <a:ext uri="{FF2B5EF4-FFF2-40B4-BE49-F238E27FC236}">
                    <a16:creationId xmlns:a16="http://schemas.microsoft.com/office/drawing/2014/main" id="{DAF9B576-E1EE-0346-89D5-4872AA55F523}"/>
                  </a:ext>
                </a:extLst>
              </p:cNvPr>
              <p:cNvSpPr/>
              <p:nvPr/>
            </p:nvSpPr>
            <p:spPr>
              <a:xfrm>
                <a:off x="7341580" y="2046102"/>
                <a:ext cx="530208" cy="340954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b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rPr>
                  <a:t>E</a:t>
                </a:r>
                <a:endParaRPr lang="en-CA" b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07" name="Rectangle 38">
                <a:extLst>
                  <a:ext uri="{FF2B5EF4-FFF2-40B4-BE49-F238E27FC236}">
                    <a16:creationId xmlns:a16="http://schemas.microsoft.com/office/drawing/2014/main" id="{A56BF69B-3AA3-914F-82AA-8E93136B4CA3}"/>
                  </a:ext>
                </a:extLst>
              </p:cNvPr>
              <p:cNvSpPr/>
              <p:nvPr/>
            </p:nvSpPr>
            <p:spPr>
              <a:xfrm>
                <a:off x="6206416" y="2046101"/>
                <a:ext cx="577512" cy="340121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b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rPr>
                  <a:t>E</a:t>
                </a:r>
                <a:endParaRPr lang="en-CA" b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53" name="Rectangle 39">
                <a:extLst>
                  <a:ext uri="{FF2B5EF4-FFF2-40B4-BE49-F238E27FC236}">
                    <a16:creationId xmlns:a16="http://schemas.microsoft.com/office/drawing/2014/main" id="{F362EDBE-BF16-8647-AAFD-8D795A32D80A}"/>
                  </a:ext>
                </a:extLst>
              </p:cNvPr>
              <p:cNvSpPr/>
              <p:nvPr/>
            </p:nvSpPr>
            <p:spPr>
              <a:xfrm>
                <a:off x="7871788" y="2044138"/>
                <a:ext cx="562363" cy="340686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b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rPr>
                  <a:t>S</a:t>
                </a:r>
                <a:endParaRPr lang="en-CA" b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54" name="Rectangle 38">
                <a:extLst>
                  <a:ext uri="{FF2B5EF4-FFF2-40B4-BE49-F238E27FC236}">
                    <a16:creationId xmlns:a16="http://schemas.microsoft.com/office/drawing/2014/main" id="{F628BF61-3BFF-AC47-9F56-12DFC19739C7}"/>
                  </a:ext>
                </a:extLst>
              </p:cNvPr>
              <p:cNvSpPr/>
              <p:nvPr/>
            </p:nvSpPr>
            <p:spPr>
              <a:xfrm>
                <a:off x="8434280" y="2043870"/>
                <a:ext cx="530208" cy="340954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b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rPr>
                  <a:t>E</a:t>
                </a:r>
                <a:endParaRPr lang="en-CA" b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55" name="Rectangle 38">
                <a:extLst>
                  <a:ext uri="{FF2B5EF4-FFF2-40B4-BE49-F238E27FC236}">
                    <a16:creationId xmlns:a16="http://schemas.microsoft.com/office/drawing/2014/main" id="{391E3FB3-0ACF-064D-9F68-A288EEE2E460}"/>
                  </a:ext>
                </a:extLst>
              </p:cNvPr>
              <p:cNvSpPr/>
              <p:nvPr/>
            </p:nvSpPr>
            <p:spPr>
              <a:xfrm>
                <a:off x="8150238" y="2723135"/>
                <a:ext cx="268150" cy="344819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b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rPr>
                  <a:t>E</a:t>
                </a:r>
                <a:endParaRPr lang="en-CA" b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cxnSp>
            <p:nvCxnSpPr>
              <p:cNvPr id="133" name="Gerade Verbindung mit Pfeil 29">
                <a:extLst>
                  <a:ext uri="{FF2B5EF4-FFF2-40B4-BE49-F238E27FC236}">
                    <a16:creationId xmlns:a16="http://schemas.microsoft.com/office/drawing/2014/main" id="{9274A407-3EB8-1C44-BEC3-C4F97D876276}"/>
                  </a:ext>
                </a:extLst>
              </p:cNvPr>
              <p:cNvCxnSpPr/>
              <p:nvPr/>
            </p:nvCxnSpPr>
            <p:spPr>
              <a:xfrm>
                <a:off x="5394656" y="3323675"/>
                <a:ext cx="294751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Gerade Verbindung mit Pfeil 31">
                <a:extLst>
                  <a:ext uri="{FF2B5EF4-FFF2-40B4-BE49-F238E27FC236}">
                    <a16:creationId xmlns:a16="http://schemas.microsoft.com/office/drawing/2014/main" id="{3872F0B2-8EF7-7C4D-AC65-36396E88F6A1}"/>
                  </a:ext>
                </a:extLst>
              </p:cNvPr>
              <p:cNvCxnSpPr/>
              <p:nvPr/>
            </p:nvCxnSpPr>
            <p:spPr>
              <a:xfrm>
                <a:off x="4793987" y="3330409"/>
                <a:ext cx="567591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7" name="Textfeld 32">
                    <a:extLst>
                      <a:ext uri="{FF2B5EF4-FFF2-40B4-BE49-F238E27FC236}">
                        <a16:creationId xmlns:a16="http://schemas.microsoft.com/office/drawing/2014/main" id="{0653239A-CDDD-D34A-8F33-E196993325B4}"/>
                      </a:ext>
                    </a:extLst>
                  </p:cNvPr>
                  <p:cNvSpPr txBox="1"/>
                  <p:nvPr/>
                </p:nvSpPr>
                <p:spPr>
                  <a:xfrm>
                    <a:off x="4952424" y="3069281"/>
                    <a:ext cx="317639" cy="276532"/>
                  </a:xfrm>
                  <a:prstGeom prst="rect">
                    <a:avLst/>
                  </a:prstGeom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200" b="0" i="1" smtClean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Cambria Math"/>
                            </a:rPr>
                            <m:t>𝑇</m:t>
                          </m:r>
                          <m:r>
                            <a:rPr lang="de-DE" sz="1200" b="0" i="1" baseline="-25000" smtClean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oMath>
                      </m:oMathPara>
                    </a14:m>
                    <a:endParaRPr lang="en-US" sz="1200" b="0" i="1" baseline="-25000">
                      <a:solidFill>
                        <a:schemeClr val="tx2">
                          <a:lumMod val="50000"/>
                        </a:schemeClr>
                      </a:solidFill>
                      <a:latin typeface="Calibri" panose="020F050202020403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147" name="Textfeld 32">
                    <a:extLst>
                      <a:ext uri="{FF2B5EF4-FFF2-40B4-BE49-F238E27FC236}">
                        <a16:creationId xmlns:a16="http://schemas.microsoft.com/office/drawing/2014/main" id="{0653239A-CDDD-D34A-8F33-E196993325B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952424" y="3069281"/>
                    <a:ext cx="317639" cy="276532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8" name="Textfeld 33">
                    <a:extLst>
                      <a:ext uri="{FF2B5EF4-FFF2-40B4-BE49-F238E27FC236}">
                        <a16:creationId xmlns:a16="http://schemas.microsoft.com/office/drawing/2014/main" id="{1E67CE0F-F529-DA4A-89D7-58DB2D4AE95B}"/>
                      </a:ext>
                    </a:extLst>
                  </p:cNvPr>
                  <p:cNvSpPr txBox="1"/>
                  <p:nvPr/>
                </p:nvSpPr>
                <p:spPr>
                  <a:xfrm>
                    <a:off x="5375334" y="3061452"/>
                    <a:ext cx="317639" cy="276532"/>
                  </a:xfrm>
                  <a:prstGeom prst="rect">
                    <a:avLst/>
                  </a:prstGeom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200" b="0" i="1" smtClean="0">
                              <a:latin typeface="Cambria Math"/>
                            </a:rPr>
                            <m:t>𝑇</m:t>
                          </m:r>
                          <m:r>
                            <a:rPr lang="de-DE" sz="1200" b="0" i="1" baseline="-25000" smtClean="0">
                              <a:latin typeface="Cambria Math"/>
                            </a:rPr>
                            <m:t>𝑒</m:t>
                          </m:r>
                        </m:oMath>
                      </m:oMathPara>
                    </a14:m>
                    <a:endParaRPr lang="en-US" sz="1200" b="0" i="1" baseline="-25000">
                      <a:latin typeface="Calibri" panose="020F050202020403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148" name="Textfeld 33">
                    <a:extLst>
                      <a:ext uri="{FF2B5EF4-FFF2-40B4-BE49-F238E27FC236}">
                        <a16:creationId xmlns:a16="http://schemas.microsoft.com/office/drawing/2014/main" id="{1E67CE0F-F529-DA4A-89D7-58DB2D4AE95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75334" y="3061452"/>
                    <a:ext cx="317639" cy="276532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6" name="TextBox 195">
                  <a:extLst>
                    <a:ext uri="{FF2B5EF4-FFF2-40B4-BE49-F238E27FC236}">
                      <a16:creationId xmlns:a16="http://schemas.microsoft.com/office/drawing/2014/main" id="{2E803280-2AFD-B74B-AB3A-DD2313D2A595}"/>
                    </a:ext>
                  </a:extLst>
                </p:cNvPr>
                <p:cNvSpPr txBox="1"/>
                <p:nvPr/>
              </p:nvSpPr>
              <p:spPr>
                <a:xfrm>
                  <a:off x="3232981" y="2761183"/>
                  <a:ext cx="1411027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1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=6</m:t>
                      </m:r>
                    </m:oMath>
                  </a14:m>
                  <a:r>
                    <a:rPr lang="en-US" sz="1400">
                      <a:solidFill>
                        <a:srgbClr val="C00000"/>
                      </a:solidFill>
                      <a:latin typeface="+mj-lt"/>
                    </a:rPr>
                    <a:t>, </a:t>
                  </a:r>
                  <a14:m>
                    <m:oMath xmlns:m="http://schemas.openxmlformats.org/officeDocument/2006/math">
                      <m:r>
                        <a:rPr lang="de-DE" sz="1400" b="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r>
                        <a:rPr lang="de-DE" sz="1400" b="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=50%</m:t>
                      </m:r>
                    </m:oMath>
                  </a14:m>
                  <a:endParaRPr lang="en-US" sz="1400">
                    <a:solidFill>
                      <a:srgbClr val="C0000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196" name="TextBox 195">
                  <a:extLst>
                    <a:ext uri="{FF2B5EF4-FFF2-40B4-BE49-F238E27FC236}">
                      <a16:creationId xmlns:a16="http://schemas.microsoft.com/office/drawing/2014/main" id="{2E803280-2AFD-B74B-AB3A-DD2313D2A59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32981" y="2761183"/>
                  <a:ext cx="1411027" cy="307777"/>
                </a:xfrm>
                <a:prstGeom prst="rect">
                  <a:avLst/>
                </a:prstGeom>
                <a:blipFill>
                  <a:blip r:embed="rId17"/>
                  <a:stretch>
                    <a:fillRect b="-1538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1280405-0060-784E-B1F8-ADC4CFDB3B7F}"/>
              </a:ext>
            </a:extLst>
          </p:cNvPr>
          <p:cNvGrpSpPr/>
          <p:nvPr/>
        </p:nvGrpSpPr>
        <p:grpSpPr>
          <a:xfrm>
            <a:off x="2612851" y="1848278"/>
            <a:ext cx="3304573" cy="3380922"/>
            <a:chOff x="283018" y="2138076"/>
            <a:chExt cx="3113920" cy="306873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4C83499D-6740-3444-9888-6C434FDA87FE}"/>
                    </a:ext>
                  </a:extLst>
                </p:cNvPr>
                <p:cNvSpPr txBox="1"/>
                <p:nvPr/>
              </p:nvSpPr>
              <p:spPr>
                <a:xfrm>
                  <a:off x="823915" y="2763154"/>
                  <a:ext cx="1420197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1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=9</m:t>
                      </m:r>
                    </m:oMath>
                  </a14:m>
                  <a:r>
                    <a:rPr lang="en-US" sz="1400">
                      <a:solidFill>
                        <a:srgbClr val="C00000"/>
                      </a:solidFill>
                      <a:latin typeface="+mj-lt"/>
                    </a:rPr>
                    <a:t>, </a:t>
                  </a:r>
                  <a14:m>
                    <m:oMath xmlns:m="http://schemas.openxmlformats.org/officeDocument/2006/math">
                      <m:r>
                        <a:rPr lang="de-DE" sz="1400" b="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r>
                        <a:rPr lang="de-DE" sz="1400" b="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=50%</m:t>
                      </m:r>
                    </m:oMath>
                  </a14:m>
                  <a:endParaRPr lang="en-US" sz="1400">
                    <a:solidFill>
                      <a:srgbClr val="C0000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4C83499D-6740-3444-9888-6C434FDA87F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3915" y="2763154"/>
                  <a:ext cx="1420197" cy="307777"/>
                </a:xfrm>
                <a:prstGeom prst="rect">
                  <a:avLst/>
                </a:prstGeom>
                <a:blipFill>
                  <a:blip r:embed="rId18"/>
                  <a:stretch>
                    <a:fillRect t="-3704" b="-740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86" name="Group 185">
              <a:extLst>
                <a:ext uri="{FF2B5EF4-FFF2-40B4-BE49-F238E27FC236}">
                  <a16:creationId xmlns:a16="http://schemas.microsoft.com/office/drawing/2014/main" id="{7B80B943-88AE-9044-B151-34AE62C817B5}"/>
                </a:ext>
              </a:extLst>
            </p:cNvPr>
            <p:cNvGrpSpPr/>
            <p:nvPr/>
          </p:nvGrpSpPr>
          <p:grpSpPr>
            <a:xfrm>
              <a:off x="283018" y="2138076"/>
              <a:ext cx="3113920" cy="3068735"/>
              <a:chOff x="386177" y="2549116"/>
              <a:chExt cx="1815253" cy="2427700"/>
            </a:xfrm>
          </p:grpSpPr>
          <p:grpSp>
            <p:nvGrpSpPr>
              <p:cNvPr id="187" name="Group 186">
                <a:extLst>
                  <a:ext uri="{FF2B5EF4-FFF2-40B4-BE49-F238E27FC236}">
                    <a16:creationId xmlns:a16="http://schemas.microsoft.com/office/drawing/2014/main" id="{521095FE-DB45-1748-8F7A-CAD5997C8646}"/>
                  </a:ext>
                </a:extLst>
              </p:cNvPr>
              <p:cNvGrpSpPr/>
              <p:nvPr/>
            </p:nvGrpSpPr>
            <p:grpSpPr>
              <a:xfrm>
                <a:off x="386177" y="2549116"/>
                <a:ext cx="1815253" cy="2427700"/>
                <a:chOff x="140398" y="2636109"/>
                <a:chExt cx="1815253" cy="2427700"/>
              </a:xfrm>
            </p:grpSpPr>
            <p:grpSp>
              <p:nvGrpSpPr>
                <p:cNvPr id="192" name="Group 191">
                  <a:extLst>
                    <a:ext uri="{FF2B5EF4-FFF2-40B4-BE49-F238E27FC236}">
                      <a16:creationId xmlns:a16="http://schemas.microsoft.com/office/drawing/2014/main" id="{5A892629-3E0B-6E45-B07D-B6AE5AC325D3}"/>
                    </a:ext>
                  </a:extLst>
                </p:cNvPr>
                <p:cNvGrpSpPr/>
                <p:nvPr/>
              </p:nvGrpSpPr>
              <p:grpSpPr>
                <a:xfrm>
                  <a:off x="140398" y="3433641"/>
                  <a:ext cx="1630168" cy="1630168"/>
                  <a:chOff x="239963" y="2311407"/>
                  <a:chExt cx="1630168" cy="1630168"/>
                </a:xfrm>
              </p:grpSpPr>
              <p:pic>
                <p:nvPicPr>
                  <p:cNvPr id="195" name="Picture 194">
                    <a:extLst>
                      <a:ext uri="{FF2B5EF4-FFF2-40B4-BE49-F238E27FC236}">
                        <a16:creationId xmlns:a16="http://schemas.microsoft.com/office/drawing/2014/main" id="{A5FE094A-56A0-6D47-B35B-E78018E56A4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24539" y="2690376"/>
                    <a:ext cx="484906" cy="387925"/>
                  </a:xfrm>
                  <a:prstGeom prst="rect">
                    <a:avLst/>
                  </a:prstGeom>
                </p:spPr>
              </p:pic>
              <p:pic>
                <p:nvPicPr>
                  <p:cNvPr id="197" name="Picture 196">
                    <a:extLst>
                      <a:ext uri="{FF2B5EF4-FFF2-40B4-BE49-F238E27FC236}">
                        <a16:creationId xmlns:a16="http://schemas.microsoft.com/office/drawing/2014/main" id="{0AA48645-6945-C043-905E-7A579E1AD72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0">
                    <a:extLst>
                      <a:ext uri="{BEBA8EAE-BF5A-486C-A8C5-ECC9F3942E4B}">
                        <a14:imgProps xmlns:a14="http://schemas.microsoft.com/office/drawing/2010/main">
                          <a14:imgLayer r:embed="rId21">
                            <a14:imgEffect>
                              <a14:backgroundRemoval t="14377" b="96326" l="9904" r="89936">
                                <a14:foregroundMark x1="44569" y1="43291" x2="47764" y2="35304"/>
                                <a14:foregroundMark x1="48722" y1="35304" x2="55751" y2="22045"/>
                                <a14:foregroundMark x1="51118" y1="30511" x2="65495" y2="32109"/>
                                <a14:foregroundMark x1="64856" y1="33706" x2="70447" y2="41214"/>
                                <a14:foregroundMark x1="69808" y1="43291" x2="65495" y2="51278"/>
                                <a14:foregroundMark x1="66454" y1="50799" x2="75080" y2="59744"/>
                                <a14:foregroundMark x1="75399" y1="62939" x2="65176" y2="74601"/>
                                <a14:foregroundMark x1="65495" y1="74601" x2="67252" y2="90575"/>
                                <a14:foregroundMark x1="65176" y1="84185" x2="66134" y2="91693"/>
                                <a14:foregroundMark x1="66134" y1="91214" x2="60543" y2="90575"/>
                                <a14:foregroundMark x1="61022" y1="92173" x2="55751" y2="75719"/>
                                <a14:foregroundMark x1="50160" y1="90575" x2="42173" y2="88978"/>
                                <a14:foregroundMark x1="41214" y1="88978" x2="47444" y2="59265"/>
                                <a14:foregroundMark x1="46486" y1="59265" x2="33067" y2="61342"/>
                                <a14:foregroundMark x1="34026" y1="61342" x2="31310" y2="41693"/>
                                <a14:foregroundMark x1="30351" y1="41214" x2="30351" y2="41214"/>
                                <a14:foregroundMark x1="30351" y1="39617" x2="37859" y2="38019"/>
                                <a14:foregroundMark x1="37859" y1="37380" x2="42173" y2="51757"/>
                                <a14:foregroundMark x1="56709" y1="45367" x2="56709" y2="45367"/>
                                <a14:foregroundMark x1="57029" y1="53994" x2="57029" y2="53994"/>
                                <a14:foregroundMark x1="57987" y1="64537" x2="57987" y2="64537"/>
                                <a14:foregroundMark x1="58626" y1="65655" x2="58626" y2="65655"/>
                                <a14:foregroundMark x1="62300" y1="60863" x2="62300" y2="60863"/>
                                <a14:foregroundMark x1="62300" y1="60863" x2="62300" y2="60863"/>
                                <a14:foregroundMark x1="58946" y1="53355" x2="58946" y2="53355"/>
                                <a14:foregroundMark x1="58307" y1="51278" x2="58307" y2="51278"/>
                                <a14:foregroundMark x1="58626" y1="48562" x2="58626" y2="48562"/>
                                <a14:foregroundMark x1="59585" y1="44888" x2="59585" y2="44888"/>
                                <a14:foregroundMark x1="60224" y1="43770" x2="60224" y2="43770"/>
                                <a14:foregroundMark x1="60863" y1="42173" x2="60863" y2="42173"/>
                                <a14:foregroundMark x1="61342" y1="41693" x2="61342" y2="41693"/>
                                <a14:foregroundMark x1="61661" y1="41693" x2="61661" y2="41693"/>
                                <a14:foregroundMark x1="61661" y1="41693" x2="61661" y2="41693"/>
                                <a14:foregroundMark x1="61342" y1="40096" x2="61342" y2="40096"/>
                                <a14:foregroundMark x1="58946" y1="37380" x2="58946" y2="37380"/>
                                <a14:foregroundMark x1="58626" y1="37380" x2="58626" y2="37380"/>
                                <a14:foregroundMark x1="57348" y1="36901" x2="57348" y2="36901"/>
                                <a14:foregroundMark x1="55431" y1="34345" x2="55431" y2="34345"/>
                                <a14:foregroundMark x1="51118" y1="41693" x2="51118" y2="41693"/>
                                <a14:foregroundMark x1="51118" y1="41693" x2="51118" y2="41693"/>
                                <a14:foregroundMark x1="50799" y1="45367" x2="50479" y2="49681"/>
                                <a14:foregroundMark x1="50479" y1="49201" x2="50479" y2="49201"/>
                                <a14:foregroundMark x1="50799" y1="51278" x2="50799" y2="51278"/>
                                <a14:foregroundMark x1="53355" y1="40575" x2="48403" y2="73642"/>
                                <a14:foregroundMark x1="51118" y1="70447" x2="52396" y2="85304"/>
                                <a14:foregroundMark x1="57668" y1="61981" x2="64856" y2="81629"/>
                                <a14:foregroundMark x1="63259" y1="57668" x2="71406" y2="68211"/>
                                <a14:foregroundMark x1="34345" y1="46006" x2="47444" y2="57188"/>
                                <a14:foregroundMark x1="55751" y1="61342" x2="55751" y2="61342"/>
                                <a14:foregroundMark x1="54952" y1="62460" x2="56709" y2="53355"/>
                                <a14:foregroundMark x1="59585" y1="64058" x2="60543" y2="58786"/>
                                <a14:foregroundMark x1="55751" y1="58786" x2="55751" y2="58786"/>
                                <a14:foregroundMark x1="55751" y1="58786" x2="55751" y2="58786"/>
                                <a14:foregroundMark x1="56709" y1="61342" x2="56709" y2="61342"/>
                                <a14:foregroundMark x1="56709" y1="59744" x2="56709" y2="59744"/>
                                <a14:foregroundMark x1="56709" y1="58786" x2="56709" y2="58786"/>
                                <a14:foregroundMark x1="56709" y1="58786" x2="56709" y2="58786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39963" y="2311407"/>
                    <a:ext cx="1630168" cy="1630168"/>
                  </a:xfrm>
                  <a:prstGeom prst="rect">
                    <a:avLst/>
                  </a:prstGeom>
                </p:spPr>
              </p:pic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93" name="Cloud Callout 192">
                      <a:extLst>
                        <a:ext uri="{FF2B5EF4-FFF2-40B4-BE49-F238E27FC236}">
                          <a16:creationId xmlns:a16="http://schemas.microsoft.com/office/drawing/2014/main" id="{1C0346DC-5E63-FB43-A436-750E9299F838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216779" y="2636109"/>
                      <a:ext cx="1738872" cy="990839"/>
                    </a:xfrm>
                    <a:prstGeom prst="cloudCallout">
                      <a:avLst>
                        <a:gd name="adj1" fmla="val -13649"/>
                        <a:gd name="adj2" fmla="val 87702"/>
                      </a:avLst>
                    </a:prstGeom>
                    <a:solidFill>
                      <a:schemeClr val="accent5"/>
                    </a:solidFill>
                    <a:ln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  <a:extLst/>
                  </p:spPr>
                  <p:txBody>
                    <a:bodyPr vert="horz" wrap="square" lIns="0" tIns="0" rIns="0" bIns="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lang="en-US">
                          <a:latin typeface="+mj-lt"/>
                        </a:rPr>
                        <a:t> </a:t>
                      </a:r>
                      <a14:m>
                        <m:oMath xmlns:m="http://schemas.openxmlformats.org/officeDocument/2006/math"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a14:m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     </a:t>
                      </a:r>
                    </a:p>
                  </p:txBody>
                </p:sp>
              </mc:Choice>
              <mc:Fallback xmlns="">
                <p:sp>
                  <p:nvSpPr>
                    <p:cNvPr id="193" name="Cloud Callout 192">
                      <a:extLst>
                        <a:ext uri="{FF2B5EF4-FFF2-40B4-BE49-F238E27FC236}">
                          <a16:creationId xmlns:a16="http://schemas.microsoft.com/office/drawing/2014/main" id="{1C0346DC-5E63-FB43-A436-750E9299F838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 bwMode="auto">
                    <a:xfrm>
                      <a:off x="216779" y="2636109"/>
                      <a:ext cx="1738872" cy="990839"/>
                    </a:xfrm>
                    <a:prstGeom prst="cloudCallout">
                      <a:avLst>
                        <a:gd name="adj1" fmla="val -13649"/>
                        <a:gd name="adj2" fmla="val 87702"/>
                      </a:avLst>
                    </a:prstGeom>
                    <a:blipFill>
                      <a:blip r:embed="rId22"/>
                      <a:stretch>
                        <a:fillRect/>
                      </a:stretch>
                    </a:blipFill>
                    <a:ln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  <a:extLst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188" name="Straight Arrow Connector 187">
                <a:extLst>
                  <a:ext uri="{FF2B5EF4-FFF2-40B4-BE49-F238E27FC236}">
                    <a16:creationId xmlns:a16="http://schemas.microsoft.com/office/drawing/2014/main" id="{EC50E0A7-BEFC-9E49-9E99-4A9D4C7801ED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1313081" y="3044507"/>
                <a:ext cx="0" cy="189896"/>
              </a:xfrm>
              <a:prstGeom prst="straightConnector1">
                <a:avLst/>
              </a:prstGeom>
              <a:ln w="19050" cap="flat" cmpd="sng" algn="ctr">
                <a:solidFill>
                  <a:schemeClr val="tx2">
                    <a:lumMod val="75000"/>
                  </a:schemeClr>
                </a:solidFill>
                <a:prstDash val="solid"/>
                <a:round/>
                <a:headEnd type="non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9" name="Straight Arrow Connector 188">
                <a:extLst>
                  <a:ext uri="{FF2B5EF4-FFF2-40B4-BE49-F238E27FC236}">
                    <a16:creationId xmlns:a16="http://schemas.microsoft.com/office/drawing/2014/main" id="{B48FFA01-8CF5-8C49-9194-E8358775F61B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1585143" y="3057681"/>
                <a:ext cx="0" cy="189897"/>
              </a:xfrm>
              <a:prstGeom prst="straightConnector1">
                <a:avLst/>
              </a:prstGeom>
              <a:ln w="19050" cap="flat" cmpd="sng" algn="ctr">
                <a:solidFill>
                  <a:srgbClr val="C00000"/>
                </a:solidFill>
                <a:prstDash val="solid"/>
                <a:round/>
                <a:headEnd type="non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90" name="TextBox 189">
                <a:extLst>
                  <a:ext uri="{FF2B5EF4-FFF2-40B4-BE49-F238E27FC236}">
                    <a16:creationId xmlns:a16="http://schemas.microsoft.com/office/drawing/2014/main" id="{07F0E014-64F2-0246-A842-E580CF3E6EA4}"/>
                  </a:ext>
                </a:extLst>
              </p:cNvPr>
              <p:cNvSpPr txBox="1"/>
              <p:nvPr/>
            </p:nvSpPr>
            <p:spPr>
              <a:xfrm>
                <a:off x="634187" y="2755415"/>
                <a:ext cx="1498325" cy="2434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400">
                    <a:latin typeface="Calibri" panose="020F0502020204030204" pitchFamily="34" charset="0"/>
                    <a:cs typeface="Calibri" panose="020F0502020204030204" pitchFamily="34" charset="0"/>
                  </a:rPr>
                  <a:t>Time Aware &amp; Collision Recovery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1" name="TextBox 190">
                    <a:extLst>
                      <a:ext uri="{FF2B5EF4-FFF2-40B4-BE49-F238E27FC236}">
                        <a16:creationId xmlns:a16="http://schemas.microsoft.com/office/drawing/2014/main" id="{B23CD719-0FEF-A641-94C0-DBFD0584D8E1}"/>
                      </a:ext>
                    </a:extLst>
                  </p:cNvPr>
                  <p:cNvSpPr txBox="1"/>
                  <p:nvPr/>
                </p:nvSpPr>
                <p:spPr>
                  <a:xfrm>
                    <a:off x="1110126" y="2993365"/>
                    <a:ext cx="444022" cy="29218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a14:m>
                    <a:r>
                      <a:rPr lang="en-US">
                        <a:latin typeface="+mj-lt"/>
                      </a:rPr>
                      <a:t>   or</a:t>
                    </a:r>
                  </a:p>
                </p:txBody>
              </p:sp>
            </mc:Choice>
            <mc:Fallback xmlns="">
              <p:sp>
                <p:nvSpPr>
                  <p:cNvPr id="191" name="TextBox 190">
                    <a:extLst>
                      <a:ext uri="{FF2B5EF4-FFF2-40B4-BE49-F238E27FC236}">
                        <a16:creationId xmlns:a16="http://schemas.microsoft.com/office/drawing/2014/main" id="{B23CD719-0FEF-A641-94C0-DBFD0584D8E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10126" y="2993365"/>
                    <a:ext cx="444022" cy="292181"/>
                  </a:xfrm>
                  <a:prstGeom prst="rect">
                    <a:avLst/>
                  </a:prstGeom>
                  <a:blipFill>
                    <a:blip r:embed="rId23"/>
                    <a:stretch>
                      <a:fillRect t="-3030" b="-1212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110457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indefinite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0" dur="indefinite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indefinite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3" dur="indefinite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indefinite"/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6" dur="indefinite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indefinite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9" dur="indefinite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indefinite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2" dur="indefinite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indefinite"/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5" dur="indefinite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indefinite"/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8" dur="indefinite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6" grpId="0" animBg="1"/>
      <p:bldP spid="156" grpId="1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677108"/>
          </a:xfrm>
        </p:spPr>
        <p:txBody>
          <a:bodyPr/>
          <a:lstStyle/>
          <a:p>
            <a:pPr lvl="1"/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Frame Length Optimization</a:t>
            </a:r>
            <a:br>
              <a:rPr lang="en-US"/>
            </a:br>
            <a:r>
              <a:rPr lang="en-US" sz="2000">
                <a:solidFill>
                  <a:srgbClr val="00406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Conventional System</a:t>
            </a:r>
            <a:r>
              <a:rPr lang="en-US" sz="2000" baseline="30000">
                <a:solidFill>
                  <a:srgbClr val="00406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[1-3]</a:t>
            </a:r>
            <a:endParaRPr lang="en-US" baseline="300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5A0D3CB2-E0E6-284D-B358-2D0FC1F909E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>
          <a:xfrm>
            <a:off x="7524750" y="100013"/>
            <a:ext cx="1149350" cy="906462"/>
          </a:xfrm>
        </p:spPr>
      </p:pic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6D6825A-82F5-3A4F-9E8F-D3A513A73C6B}" type="datetime3">
              <a:rPr lang="de-DE" smtClean="0"/>
              <a:t>23/01/2019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Hazem Elsaid Ibrahim | PhD Dissertation</a:t>
            </a:r>
          </a:p>
        </p:txBody>
      </p:sp>
      <p:pic>
        <p:nvPicPr>
          <p:cNvPr id="7" name="Picture Placeholder 4">
            <a:extLst>
              <a:ext uri="{FF2B5EF4-FFF2-40B4-BE49-F238E27FC236}">
                <a16:creationId xmlns:a16="http://schemas.microsoft.com/office/drawing/2014/main" id="{862FBCA6-8654-EB4E-B8B9-5343706E4A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 bwMode="auto">
          <a:xfrm>
            <a:off x="5940152" y="6237312"/>
            <a:ext cx="1330007" cy="56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platzhalter 3">
                <a:extLst>
                  <a:ext uri="{FF2B5EF4-FFF2-40B4-BE49-F238E27FC236}">
                    <a16:creationId xmlns:a16="http://schemas.microsoft.com/office/drawing/2014/main" id="{A00ADAC4-E10F-9A48-BDDB-3B39F77600C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8000" y="1052736"/>
                <a:ext cx="8568000" cy="5184576"/>
              </a:xfrm>
              <a:prstGeom prst="rect">
                <a:avLst/>
              </a:prstGeom>
            </p:spPr>
            <p:txBody>
              <a:bodyPr/>
              <a:lstStyle>
                <a:lvl1pPr marL="358775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tx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19138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2pPr>
                <a:lvl3pPr marL="1079500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3pPr>
                <a:lvl4pPr marL="1439863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4pPr>
                <a:lvl5pPr marL="1798638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5pPr>
                <a:lvl6pPr marL="18875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6pPr>
                <a:lvl7pPr marL="23447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7pPr>
                <a:lvl8pPr marL="28019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8pPr>
                <a:lvl9pPr marL="32591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r>
                  <a:rPr lang="en-US" sz="1600" kern="0"/>
                  <a:t>Reading efficiency: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kern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sz="1600" i="1" kern="0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𝜂</m:t>
                        </m:r>
                      </m:e>
                      <m:sub>
                        <m:r>
                          <a:rPr lang="de-DE" sz="1600" b="0" i="1" kern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  <m:t>𝑐𝑜𝑛𝑣</m:t>
                        </m:r>
                        <m:r>
                          <a:rPr lang="de-DE" sz="1600" b="0" i="1" kern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  <m:t>.</m:t>
                        </m:r>
                      </m:sub>
                    </m:sSub>
                    <m:r>
                      <a:rPr lang="de-DE" sz="1600" i="1" kern="0">
                        <a:solidFill>
                          <a:schemeClr val="tx1"/>
                        </a:solidFill>
                        <a:latin typeface="Cambria Math"/>
                        <a:ea typeface="Cambria Math"/>
                      </a:rPr>
                      <m:t>=</m:t>
                    </m:r>
                    <m:f>
                      <m:fPr>
                        <m:ctrlPr>
                          <a:rPr lang="de-DE" sz="1600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de-DE" sz="1600" i="1" ker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de-DE" sz="1600" i="1" kern="0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de-DE" sz="1600" i="1" kern="0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  <m:t>𝑠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de-DE" sz="1600" i="1" ker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de-DE" sz="1600" i="1" kern="0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de-DE" sz="1600" i="1" kern="0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  <m:t>𝑠</m:t>
                            </m:r>
                          </m:sub>
                        </m:sSub>
                        <m:r>
                          <a:rPr lang="de-DE" sz="1600" i="1" kern="0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+</m:t>
                        </m:r>
                        <m:sSub>
                          <m:sSubPr>
                            <m:ctrlPr>
                              <a:rPr lang="de-DE" sz="1600" i="1" ker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de-DE" sz="1600" i="1" kern="0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de-DE" sz="1600" i="1" kern="0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  <m:t>𝑐</m:t>
                            </m:r>
                          </m:sub>
                        </m:sSub>
                        <m:r>
                          <a:rPr lang="de-DE" sz="1600" i="1" kern="0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+</m:t>
                        </m:r>
                        <m:sSub>
                          <m:sSubPr>
                            <m:ctrlPr>
                              <a:rPr lang="de-DE" sz="1600" i="1" ker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de-DE" sz="1600" i="1" kern="0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de-DE" sz="1600" i="1" kern="0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  <m:t>𝐸</m:t>
                            </m:r>
                          </m:sub>
                        </m:sSub>
                      </m:den>
                    </m:f>
                    <m:r>
                      <a:rPr lang="de-DE" sz="1600" b="0" i="1" kern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/>
                      </a:rPr>
                      <m:t>=</m:t>
                    </m:r>
                    <m:f>
                      <m:fPr>
                        <m:ctrlPr>
                          <a:rPr lang="de-DE" sz="1600" b="0" i="1" kern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de-DE" sz="1600" i="1" ker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de-DE" sz="1600" i="1" kern="0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de-DE" sz="1600" i="1" kern="0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  <m:t>𝑠</m:t>
                            </m:r>
                          </m:sub>
                        </m:sSub>
                      </m:num>
                      <m:den>
                        <m:r>
                          <a:rPr lang="de-DE" sz="1600" b="0" i="1" kern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  <m:t>𝐿</m:t>
                        </m:r>
                      </m:den>
                    </m:f>
                  </m:oMath>
                </a14:m>
                <a:endParaRPr lang="de-DE" sz="1600" i="1" kern="0">
                  <a:solidFill>
                    <a:srgbClr val="000364"/>
                  </a:solidFill>
                  <a:latin typeface="Cambria Math"/>
                  <a:ea typeface="Cambria Math"/>
                </a:endParaRPr>
              </a:p>
              <a:p>
                <a:r>
                  <a:rPr lang="en-US" sz="1600" kern="0"/>
                  <a:t>For optimum  frame length</a:t>
                </a: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sz="1600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i="1" kern="0">
                            <a:latin typeface="Cambria Math"/>
                            <a:ea typeface="Cambria Math"/>
                          </a:rPr>
                          <m:t>𝜕</m:t>
                        </m:r>
                        <m:sSub>
                          <m:sSubPr>
                            <m:ctrlPr>
                              <a:rPr lang="en-US" sz="1600" i="1" kern="0" smtClean="0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sz="16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𝜂</m:t>
                            </m:r>
                          </m:e>
                          <m:sub>
                            <m:r>
                              <a:rPr lang="de-DE" sz="1600" b="0" i="1" kern="0" smtClean="0">
                                <a:latin typeface="Cambria Math" panose="02040503050406030204" pitchFamily="18" charset="0"/>
                                <a:ea typeface="Cambria Math"/>
                              </a:rPr>
                              <m:t>𝑐𝑜𝑛𝑣</m:t>
                            </m:r>
                            <m:r>
                              <a:rPr lang="de-DE" sz="1600" b="0" i="1" kern="0" smtClean="0">
                                <a:latin typeface="Cambria Math" panose="02040503050406030204" pitchFamily="18" charset="0"/>
                                <a:ea typeface="Cambria Math"/>
                              </a:rPr>
                              <m:t>.</m:t>
                            </m:r>
                          </m:sub>
                        </m:sSub>
                      </m:num>
                      <m:den>
                        <m:r>
                          <a:rPr lang="en-US" sz="1600" i="1" kern="0">
                            <a:latin typeface="Cambria Math"/>
                            <a:ea typeface="Cambria Math"/>
                          </a:rPr>
                          <m:t>𝜕</m:t>
                        </m:r>
                        <m:r>
                          <a:rPr lang="de-DE" sz="1600" i="1" kern="0">
                            <a:latin typeface="Cambria Math"/>
                            <a:ea typeface="Cambria Math"/>
                          </a:rPr>
                          <m:t>𝐿</m:t>
                        </m:r>
                      </m:den>
                    </m:f>
                    <m:r>
                      <a:rPr lang="de-DE" sz="1600" i="1" kern="0">
                        <a:latin typeface="Cambria Math"/>
                      </a:rPr>
                      <m:t>=0</m:t>
                    </m:r>
                  </m:oMath>
                </a14:m>
                <a:endParaRPr lang="de-DE" sz="1600" kern="0">
                  <a:solidFill>
                    <a:srgbClr val="000364"/>
                  </a:solidFill>
                  <a:ea typeface="Cambria Math"/>
                </a:endParaRPr>
              </a:p>
              <a:p>
                <a:r>
                  <a:rPr lang="en-US" sz="1600" kern="0"/>
                  <a:t>Proposed optimum conventional frame length:</a:t>
                </a:r>
              </a:p>
              <a:p>
                <a:endParaRPr lang="de-DE" sz="1600" kern="0"/>
              </a:p>
              <a:p>
                <a:pPr lvl="1"/>
                <a:endParaRPr lang="en-US" sz="1600" kern="0"/>
              </a:p>
              <a:p>
                <a:pPr marL="361950" lvl="2" indent="0">
                  <a:buFont typeface="Wingdings" pitchFamily="2" charset="2"/>
                  <a:buNone/>
                </a:pPr>
                <a:endParaRPr lang="en-US" sz="1600" kern="0"/>
              </a:p>
              <a:p>
                <a:pPr marL="0" indent="0">
                  <a:spcAft>
                    <a:spcPct val="0"/>
                  </a:spcAft>
                  <a:buFont typeface="Wingdings" pitchFamily="2" charset="2"/>
                  <a:buNone/>
                </a:pPr>
                <a:br>
                  <a:rPr lang="en-US" sz="1600" kern="0"/>
                </a:br>
                <a:br>
                  <a:rPr lang="en-US" sz="1600" kern="0"/>
                </a:br>
                <a:br>
                  <a:rPr lang="en-US" sz="1600" kern="0"/>
                </a:br>
                <a:br>
                  <a:rPr lang="en-US" sz="1600" kern="0"/>
                </a:br>
                <a:endParaRPr lang="en-US" sz="1100" b="1" kern="0"/>
              </a:p>
            </p:txBody>
          </p:sp>
        </mc:Choice>
        <mc:Fallback xmlns="">
          <p:sp>
            <p:nvSpPr>
              <p:cNvPr id="9" name="Textplatzhalter 3">
                <a:extLst>
                  <a:ext uri="{FF2B5EF4-FFF2-40B4-BE49-F238E27FC236}">
                    <a16:creationId xmlns:a16="http://schemas.microsoft.com/office/drawing/2014/main" id="{A00ADAC4-E10F-9A48-BDDB-3B39F77600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000" y="1052736"/>
                <a:ext cx="8568000" cy="5184576"/>
              </a:xfrm>
              <a:prstGeom prst="rect">
                <a:avLst/>
              </a:prstGeom>
              <a:blipFill>
                <a:blip r:embed="rId4"/>
                <a:stretch>
                  <a:fillRect l="-296" t="-2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hteck 36">
                <a:extLst>
                  <a:ext uri="{FF2B5EF4-FFF2-40B4-BE49-F238E27FC236}">
                    <a16:creationId xmlns:a16="http://schemas.microsoft.com/office/drawing/2014/main" id="{7632AE13-2C9C-4240-97C1-8CAC031DE63C}"/>
                  </a:ext>
                </a:extLst>
              </p:cNvPr>
              <p:cNvSpPr/>
              <p:nvPr/>
            </p:nvSpPr>
            <p:spPr>
              <a:xfrm>
                <a:off x="5940152" y="2916966"/>
                <a:ext cx="2592288" cy="792088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800" b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MAC Layer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2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200" b="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𝐿</m:t>
                          </m:r>
                        </m:e>
                        <m:sub>
                          <m:r>
                            <a:rPr lang="de-DE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𝑐𝑜𝑛𝑣</m:t>
                          </m:r>
                          <m:r>
                            <a:rPr lang="de-DE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 </m:t>
                          </m:r>
                        </m:sub>
                      </m:sSub>
                      <m:r>
                        <a:rPr lang="de-DE" sz="1200" b="0" i="1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r>
                        <a:rPr lang="de-DE" sz="1200" b="0" i="1">
                          <a:solidFill>
                            <a:schemeClr val="tx1"/>
                          </a:solidFill>
                          <a:latin typeface="Cambria Math"/>
                        </a:rPr>
                        <m:t>𝑓</m:t>
                      </m:r>
                      <m:r>
                        <a:rPr lang="de-DE" sz="1200" b="0" i="1">
                          <a:solidFill>
                            <a:schemeClr val="tx1"/>
                          </a:solidFill>
                          <a:latin typeface="Cambria Math"/>
                        </a:rPr>
                        <m:t>(</m:t>
                      </m:r>
                      <m:r>
                        <a:rPr lang="de-DE" sz="1200" b="0" i="1">
                          <a:solidFill>
                            <a:schemeClr val="tx1"/>
                          </a:solidFill>
                          <a:latin typeface="Cambria Math"/>
                        </a:rPr>
                        <m:t>𝑛</m:t>
                      </m:r>
                      <m:r>
                        <a:rPr lang="de-DE" sz="1200" b="0" i="1">
                          <a:solidFill>
                            <a:schemeClr val="tx1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1200" b="0" i="1">
                  <a:solidFill>
                    <a:schemeClr val="tx1"/>
                  </a:solidFill>
                  <a:latin typeface="Cambria Math"/>
                </a:endParaRPr>
              </a:p>
            </p:txBody>
          </p:sp>
        </mc:Choice>
        <mc:Fallback xmlns="">
          <p:sp>
            <p:nvSpPr>
              <p:cNvPr id="13" name="Rechteck 36">
                <a:extLst>
                  <a:ext uri="{FF2B5EF4-FFF2-40B4-BE49-F238E27FC236}">
                    <a16:creationId xmlns:a16="http://schemas.microsoft.com/office/drawing/2014/main" id="{7632AE13-2C9C-4240-97C1-8CAC031DE63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0152" y="2916966"/>
                <a:ext cx="2592288" cy="79208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Abgerundetes Rechteck 8">
                <a:extLst>
                  <a:ext uri="{FF2B5EF4-FFF2-40B4-BE49-F238E27FC236}">
                    <a16:creationId xmlns:a16="http://schemas.microsoft.com/office/drawing/2014/main" id="{879FF37F-094B-5E44-87F5-FFE8C5921ADD}"/>
                  </a:ext>
                </a:extLst>
              </p:cNvPr>
              <p:cNvSpPr/>
              <p:nvPr/>
            </p:nvSpPr>
            <p:spPr>
              <a:xfrm>
                <a:off x="1233624" y="3192080"/>
                <a:ext cx="1368152" cy="504056"/>
              </a:xfrm>
              <a:prstGeom prst="roundRect">
                <a:avLst/>
              </a:prstGeom>
              <a:solidFill>
                <a:schemeClr val="accent5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600" b="0" i="1" smtClean="0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600" b="0" i="1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  <m:t>𝐿</m:t>
                          </m:r>
                        </m:e>
                        <m:sub>
                          <m:r>
                            <a:rPr lang="de-DE" sz="1600" b="0" i="1" smtClean="0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𝑐𝑜𝑛𝑣</m:t>
                          </m:r>
                          <m:r>
                            <a:rPr lang="de-DE" sz="1600" b="0" i="1" smtClean="0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</m:sub>
                      </m:sSub>
                      <m:r>
                        <a:rPr lang="de-DE" sz="1600" b="0" i="1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 Math"/>
                        </a:rPr>
                        <m:t>=</m:t>
                      </m:r>
                      <m:r>
                        <a:rPr lang="de-DE" sz="1600" b="0" i="1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sz="1600" b="0">
                  <a:solidFill>
                    <a:schemeClr val="tx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6" name="Abgerundetes Rechteck 8">
                <a:extLst>
                  <a:ext uri="{FF2B5EF4-FFF2-40B4-BE49-F238E27FC236}">
                    <a16:creationId xmlns:a16="http://schemas.microsoft.com/office/drawing/2014/main" id="{879FF37F-094B-5E44-87F5-FFE8C5921A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3624" y="3192080"/>
                <a:ext cx="1368152" cy="504056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70D3971B-54F9-C646-B8E6-6284E970E3F3}"/>
              </a:ext>
            </a:extLst>
          </p:cNvPr>
          <p:cNvSpPr txBox="1"/>
          <p:nvPr/>
        </p:nvSpPr>
        <p:spPr>
          <a:xfrm>
            <a:off x="1619672" y="5822938"/>
            <a:ext cx="11700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00" i="1">
                <a:latin typeface="Calibri" panose="020F0502020204030204" pitchFamily="34" charset="0"/>
              </a:rPr>
              <a:t>[2] </a:t>
            </a:r>
            <a:r>
              <a:rPr lang="en-US" sz="1000" i="1">
                <a:latin typeface="Calibri" panose="020F0502020204030204" pitchFamily="34" charset="0"/>
                <a:cs typeface="Calibri" panose="020F0502020204030204" pitchFamily="34" charset="0"/>
              </a:rPr>
              <a:t>H. Vogt </a:t>
            </a:r>
            <a:r>
              <a:rPr lang="de-DE" sz="1000" i="1">
                <a:latin typeface="Calibri" panose="020F0502020204030204" pitchFamily="34" charset="0"/>
                <a:cs typeface="Calibri" panose="020F0502020204030204" pitchFamily="34" charset="0"/>
              </a:rPr>
              <a:t>2002. </a:t>
            </a:r>
            <a:endParaRPr lang="en-CA" sz="1000" i="1">
              <a:latin typeface="Calibri" panose="020F050202020403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D3C68DE-FA0D-4043-947F-3A6FB69B7D73}"/>
              </a:ext>
            </a:extLst>
          </p:cNvPr>
          <p:cNvSpPr txBox="1"/>
          <p:nvPr/>
        </p:nvSpPr>
        <p:spPr>
          <a:xfrm>
            <a:off x="2627784" y="5822937"/>
            <a:ext cx="16502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00" i="1">
                <a:latin typeface="Calibri" panose="020F0502020204030204" pitchFamily="34" charset="0"/>
              </a:rPr>
              <a:t>[3] </a:t>
            </a:r>
            <a:r>
              <a:rPr lang="en-US" sz="1000" i="1">
                <a:latin typeface="Calibri" panose="020F0502020204030204" pitchFamily="34" charset="0"/>
                <a:cs typeface="Calibri" panose="020F0502020204030204" pitchFamily="34" charset="0"/>
              </a:rPr>
              <a:t>L. Zhu and T. Yum </a:t>
            </a:r>
            <a:r>
              <a:rPr lang="de-DE" sz="1000" i="1">
                <a:latin typeface="Calibri" panose="020F0502020204030204" pitchFamily="34" charset="0"/>
                <a:cs typeface="Calibri" panose="020F0502020204030204" pitchFamily="34" charset="0"/>
              </a:rPr>
              <a:t>2010. </a:t>
            </a:r>
            <a:endParaRPr lang="en-CA" sz="1000" i="1">
              <a:latin typeface="Calibri" panose="020F050202020403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D238334-DE0D-DF4D-8BD4-7AA7F136E5B3}"/>
              </a:ext>
            </a:extLst>
          </p:cNvPr>
          <p:cNvSpPr txBox="1"/>
          <p:nvPr/>
        </p:nvSpPr>
        <p:spPr>
          <a:xfrm>
            <a:off x="434334" y="5822936"/>
            <a:ext cx="12335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00" i="1">
                <a:latin typeface="Calibri" panose="020F0502020204030204" pitchFamily="34" charset="0"/>
              </a:rPr>
              <a:t>[1] </a:t>
            </a:r>
            <a:r>
              <a:rPr lang="en-US" sz="1000" i="1">
                <a:latin typeface="Calibri" panose="020F0502020204030204" pitchFamily="34" charset="0"/>
                <a:cs typeface="Calibri" panose="020F0502020204030204" pitchFamily="34" charset="0"/>
              </a:rPr>
              <a:t>F. </a:t>
            </a:r>
            <a:r>
              <a:rPr lang="en-US" sz="1000" i="1" err="1">
                <a:latin typeface="Calibri" panose="020F0502020204030204" pitchFamily="34" charset="0"/>
                <a:cs typeface="Calibri" panose="020F0502020204030204" pitchFamily="34" charset="0"/>
              </a:rPr>
              <a:t>Schoute</a:t>
            </a:r>
            <a:r>
              <a:rPr lang="en-US" sz="1000" i="1"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lang="de-DE" sz="1000" i="1">
                <a:latin typeface="Calibri" panose="020F0502020204030204" pitchFamily="34" charset="0"/>
                <a:cs typeface="Calibri" panose="020F0502020204030204" pitchFamily="34" charset="0"/>
              </a:rPr>
              <a:t>1983. </a:t>
            </a:r>
            <a:endParaRPr lang="en-CA" sz="1000" i="1">
              <a:latin typeface="Calibri" panose="020F0502020204030204" pitchFamily="34" charset="0"/>
            </a:endParaRPr>
          </a:p>
        </p:txBody>
      </p:sp>
      <p:sp>
        <p:nvSpPr>
          <p:cNvPr id="24" name="Pfeil nach unten 64">
            <a:extLst>
              <a:ext uri="{FF2B5EF4-FFF2-40B4-BE49-F238E27FC236}">
                <a16:creationId xmlns:a16="http://schemas.microsoft.com/office/drawing/2014/main" id="{322A8DCF-882B-094F-A914-FD4D96992F0B}"/>
              </a:ext>
            </a:extLst>
          </p:cNvPr>
          <p:cNvSpPr/>
          <p:nvPr/>
        </p:nvSpPr>
        <p:spPr>
          <a:xfrm>
            <a:off x="7073207" y="3708162"/>
            <a:ext cx="326177" cy="48298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AEE0495-5216-0543-92C2-3F7BEC6DFCBC}"/>
                  </a:ext>
                </a:extLst>
              </p:cNvPr>
              <p:cNvSpPr txBox="1"/>
              <p:nvPr/>
            </p:nvSpPr>
            <p:spPr>
              <a:xfrm>
                <a:off x="7300730" y="3995772"/>
                <a:ext cx="8461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/>
                            </a:rPr>
                            <m:t>𝐿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𝑐𝑜𝑛𝑣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. </m:t>
                          </m:r>
                        </m:sub>
                      </m:sSub>
                    </m:oMath>
                  </m:oMathPara>
                </a14:m>
                <a:endParaRPr lang="en-US">
                  <a:latin typeface="+mj-lt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AEE0495-5216-0543-92C2-3F7BEC6DFC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0730" y="3995772"/>
                <a:ext cx="846129" cy="369332"/>
              </a:xfrm>
              <a:prstGeom prst="rect">
                <a:avLst/>
              </a:prstGeom>
              <a:blipFill>
                <a:blip r:embed="rId7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Pfeil nach unten 7">
            <a:extLst>
              <a:ext uri="{FF2B5EF4-FFF2-40B4-BE49-F238E27FC236}">
                <a16:creationId xmlns:a16="http://schemas.microsoft.com/office/drawing/2014/main" id="{46F87D5B-37D5-304D-B497-C509F5428850}"/>
              </a:ext>
            </a:extLst>
          </p:cNvPr>
          <p:cNvSpPr/>
          <p:nvPr/>
        </p:nvSpPr>
        <p:spPr>
          <a:xfrm>
            <a:off x="7020272" y="2314119"/>
            <a:ext cx="351980" cy="555311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8A6D071-76B2-A14E-8948-EBA1653E160A}"/>
              </a:ext>
            </a:extLst>
          </p:cNvPr>
          <p:cNvSpPr/>
          <p:nvPr/>
        </p:nvSpPr>
        <p:spPr bwMode="auto">
          <a:xfrm>
            <a:off x="6014263" y="1268760"/>
            <a:ext cx="2345709" cy="1035610"/>
          </a:xfrm>
          <a:prstGeom prst="ellipse">
            <a:avLst/>
          </a:prstGeom>
          <a:solidFill>
            <a:schemeClr val="accent5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r>
              <a:rPr kumimoji="0" lang="en-US" sz="2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FSA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feld 65">
                <a:extLst>
                  <a:ext uri="{FF2B5EF4-FFF2-40B4-BE49-F238E27FC236}">
                    <a16:creationId xmlns:a16="http://schemas.microsoft.com/office/drawing/2014/main" id="{A3C0FF5F-9AAF-874D-8478-703853383649}"/>
                  </a:ext>
                </a:extLst>
              </p:cNvPr>
              <p:cNvSpPr txBox="1"/>
              <p:nvPr/>
            </p:nvSpPr>
            <p:spPr>
              <a:xfrm>
                <a:off x="7524750" y="2391527"/>
                <a:ext cx="1085359" cy="307777"/>
              </a:xfrm>
              <a:prstGeom prst="rect">
                <a:avLst/>
              </a:prstGeom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sz="1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  <a:cs typeface="+mn-cs"/>
                          </a:rPr>
                          <m:t>𝑁</m:t>
                        </m:r>
                      </m:e>
                      <m:sub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  <a:cs typeface="+mn-cs"/>
                          </a:rPr>
                          <m:t>𝑠</m:t>
                        </m:r>
                      </m:sub>
                    </m:sSub>
                    <m:r>
                      <m:rPr>
                        <m:nor/>
                      </m:rPr>
                      <a:rPr lang="en-US" sz="1400" b="0" i="1">
                        <a:solidFill>
                          <a:srgbClr val="C00000"/>
                        </a:solidFill>
                        <a:latin typeface="Cambria Math"/>
                        <a:cs typeface="+mn-cs"/>
                      </a:rPr>
                      <m:t>, </m:t>
                    </m:r>
                    <m:sSub>
                      <m:sSubPr>
                        <m:ctrlPr>
                          <a:rPr lang="pt-BR" sz="14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  <a:cs typeface="+mn-cs"/>
                          </a:rPr>
                          <m:t>𝑁</m:t>
                        </m:r>
                      </m:e>
                      <m:sub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  <a:cs typeface="+mn-cs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1400" b="0" i="1">
                    <a:solidFill>
                      <a:srgbClr val="C00000"/>
                    </a:solidFill>
                    <a:latin typeface="Cambria Math"/>
                    <a:cs typeface="+mn-cs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4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  <a:cs typeface="+mn-cs"/>
                          </a:rPr>
                          <m:t>𝑁</m:t>
                        </m:r>
                      </m:e>
                      <m:sub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  <a:cs typeface="+mn-cs"/>
                          </a:rPr>
                          <m:t>𝐸</m:t>
                        </m:r>
                      </m:sub>
                    </m:sSub>
                  </m:oMath>
                </a14:m>
                <a:endParaRPr lang="en-US" sz="1400" b="0" i="1">
                  <a:solidFill>
                    <a:srgbClr val="C00000"/>
                  </a:solidFill>
                  <a:latin typeface="Cambria Math"/>
                  <a:cs typeface="+mn-cs"/>
                </a:endParaRPr>
              </a:p>
            </p:txBody>
          </p:sp>
        </mc:Choice>
        <mc:Fallback xmlns="">
          <p:sp>
            <p:nvSpPr>
              <p:cNvPr id="22" name="Textfeld 65">
                <a:extLst>
                  <a:ext uri="{FF2B5EF4-FFF2-40B4-BE49-F238E27FC236}">
                    <a16:creationId xmlns:a16="http://schemas.microsoft.com/office/drawing/2014/main" id="{A3C0FF5F-9AAF-874D-8478-7038533836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4750" y="2391527"/>
                <a:ext cx="1085359" cy="307777"/>
              </a:xfrm>
              <a:prstGeom prst="rect">
                <a:avLst/>
              </a:prstGeom>
              <a:blipFill>
                <a:blip r:embed="rId8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78434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677108"/>
          </a:xfrm>
        </p:spPr>
        <p:txBody>
          <a:bodyPr/>
          <a:lstStyle/>
          <a:p>
            <a:pPr lvl="1"/>
            <a:r>
              <a:rPr lang="en-US"/>
              <a:t>Frame Length Optimization</a:t>
            </a:r>
            <a:br>
              <a:rPr lang="en-US"/>
            </a:br>
            <a:r>
              <a:rPr lang="en-US" sz="2000">
                <a:solidFill>
                  <a:srgbClr val="00406F"/>
                </a:solidFill>
              </a:rPr>
              <a:t>Time Aware System</a:t>
            </a:r>
            <a:endParaRPr lang="en-US"/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5A0D3CB2-E0E6-284D-B358-2D0FC1F909E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>
          <a:xfrm>
            <a:off x="7524750" y="100013"/>
            <a:ext cx="1149350" cy="906462"/>
          </a:xfrm>
        </p:spPr>
      </p:pic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6D6825A-82F5-3A4F-9E8F-D3A513A73C6B}" type="datetime3">
              <a:rPr lang="de-DE" smtClean="0"/>
              <a:t>23/01/2019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Hazem Elsaid Ibrahim | PhD Dissertation</a:t>
            </a:r>
          </a:p>
        </p:txBody>
      </p:sp>
      <p:pic>
        <p:nvPicPr>
          <p:cNvPr id="7" name="Picture Placeholder 4">
            <a:extLst>
              <a:ext uri="{FF2B5EF4-FFF2-40B4-BE49-F238E27FC236}">
                <a16:creationId xmlns:a16="http://schemas.microsoft.com/office/drawing/2014/main" id="{862FBCA6-8654-EB4E-B8B9-5343706E4A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 bwMode="auto">
          <a:xfrm>
            <a:off x="5940152" y="6237312"/>
            <a:ext cx="1330007" cy="56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platzhalter 3">
                <a:extLst>
                  <a:ext uri="{FF2B5EF4-FFF2-40B4-BE49-F238E27FC236}">
                    <a16:creationId xmlns:a16="http://schemas.microsoft.com/office/drawing/2014/main" id="{A00ADAC4-E10F-9A48-BDDB-3B39F77600C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8000" y="1052736"/>
                <a:ext cx="8568000" cy="5184576"/>
              </a:xfrm>
              <a:prstGeom prst="rect">
                <a:avLst/>
              </a:prstGeom>
            </p:spPr>
            <p:txBody>
              <a:bodyPr/>
              <a:lstStyle>
                <a:lvl1pPr marL="358775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tx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19138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2pPr>
                <a:lvl3pPr marL="1079500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3pPr>
                <a:lvl4pPr marL="1439863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4pPr>
                <a:lvl5pPr marL="1798638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5pPr>
                <a:lvl6pPr marL="18875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6pPr>
                <a:lvl7pPr marL="23447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7pPr>
                <a:lvl8pPr marL="28019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8pPr>
                <a:lvl9pPr marL="32591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r>
                  <a:rPr lang="en-US" sz="1600" kern="0"/>
                  <a:t>Reading efficiency:</a:t>
                </a:r>
              </a:p>
              <a:p>
                <a:pPr marL="360363" lvl="1" indent="0">
                  <a:buNone/>
                </a:pPr>
                <a:r>
                  <a:rPr lang="en-US" sz="1600" kern="0">
                    <a:solidFill>
                      <a:schemeClr val="tx1"/>
                    </a:solidFill>
                    <a:ea typeface="Cambria Math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kern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sz="1600" i="1" kern="0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𝜂</m:t>
                        </m:r>
                      </m:e>
                      <m:sub>
                        <m:r>
                          <a:rPr lang="en-US" sz="1600" i="1" kern="0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𝑇𝐴</m:t>
                        </m:r>
                      </m:sub>
                    </m:sSub>
                    <m:r>
                      <a:rPr lang="en-US" sz="1600" i="1" kern="0">
                        <a:solidFill>
                          <a:schemeClr val="tx1"/>
                        </a:solidFill>
                        <a:latin typeface="Cambria Math"/>
                        <a:ea typeface="Cambria Math"/>
                      </a:rPr>
                      <m:t>=</m:t>
                    </m:r>
                    <m:f>
                      <m:fPr>
                        <m:ctrlPr>
                          <a:rPr lang="en-US" sz="1600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600" i="1" ker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sz="1600" i="1" kern="0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en-US" sz="1600" i="1" kern="0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  <m:t>𝑠</m:t>
                            </m:r>
                          </m:sub>
                        </m:sSub>
                        <m:r>
                          <a:rPr lang="en-US" sz="1600" i="1" kern="0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⋅</m:t>
                        </m:r>
                        <m:sSub>
                          <m:sSubPr>
                            <m:ctrlPr>
                              <a:rPr lang="en-US" sz="1600" i="1" ker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sz="1600" b="0" i="1" kern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600" i="1" kern="0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  <m:t>𝑠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600" i="1" ker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sz="1600" i="1" kern="0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en-US" sz="1600" i="1" kern="0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  <m:t>𝑠</m:t>
                            </m:r>
                          </m:sub>
                        </m:sSub>
                        <m:r>
                          <a:rPr lang="en-US" sz="1600" i="1" kern="0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⋅</m:t>
                        </m:r>
                        <m:sSub>
                          <m:sSubPr>
                            <m:ctrlPr>
                              <a:rPr lang="en-US" sz="1600" i="1" ker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sz="1600" b="0" i="1" kern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600" i="1" kern="0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  <m:t>𝑠</m:t>
                            </m:r>
                          </m:sub>
                        </m:sSub>
                        <m:r>
                          <a:rPr lang="en-US" sz="1600" i="1" kern="0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+</m:t>
                        </m:r>
                        <m:sSub>
                          <m:sSubPr>
                            <m:ctrlPr>
                              <a:rPr lang="en-US" sz="1600" i="1" ker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sz="1600" i="1" kern="0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en-US" sz="1600" i="1" kern="0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  <m:t>𝑐</m:t>
                            </m:r>
                          </m:sub>
                        </m:sSub>
                        <m:r>
                          <a:rPr lang="en-US" sz="1600" i="1" kern="0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⋅</m:t>
                        </m:r>
                        <m:sSub>
                          <m:sSubPr>
                            <m:ctrlPr>
                              <a:rPr lang="en-US" sz="1600" i="1" ker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sz="1600" b="0" i="1" kern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600" i="1" kern="0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  <m:t>𝑐</m:t>
                            </m:r>
                          </m:sub>
                        </m:sSub>
                        <m:r>
                          <a:rPr lang="en-US" sz="1600" i="1" kern="0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+</m:t>
                        </m:r>
                        <m:sSub>
                          <m:sSubPr>
                            <m:ctrlPr>
                              <a:rPr lang="en-US" sz="1600" i="1" ker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sz="1600" i="1" kern="0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en-US" sz="1600" i="1" kern="0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  <m:t>𝐸</m:t>
                            </m:r>
                          </m:sub>
                        </m:sSub>
                        <m:r>
                          <a:rPr lang="en-US" sz="1600" i="1" kern="0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⋅</m:t>
                        </m:r>
                        <m:sSub>
                          <m:sSubPr>
                            <m:ctrlPr>
                              <a:rPr lang="en-US" sz="1600" i="1" ker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sz="1600" b="0" i="1" kern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600" i="1" kern="0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  <m:t>𝑒</m:t>
                            </m:r>
                          </m:sub>
                        </m:sSub>
                      </m:den>
                    </m:f>
                  </m:oMath>
                </a14:m>
                <a:endParaRPr lang="en-US" sz="1600" i="1" kern="0">
                  <a:solidFill>
                    <a:srgbClr val="000364"/>
                  </a:solidFill>
                  <a:latin typeface="Cambria Math"/>
                  <a:ea typeface="Cambria Math"/>
                </a:endParaRPr>
              </a:p>
              <a:p>
                <a:r>
                  <a:rPr lang="en-US" sz="1600" kern="0"/>
                  <a:t>For optimum  frame length</a:t>
                </a:r>
              </a:p>
              <a:p>
                <a:pPr marL="360363" lvl="1" indent="0">
                  <a:buNone/>
                </a:pPr>
                <a:r>
                  <a:rPr lang="en-US" sz="1600" kern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600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i="1" kern="0">
                            <a:latin typeface="Cambria Math"/>
                            <a:ea typeface="Cambria Math"/>
                          </a:rPr>
                          <m:t>𝜕</m:t>
                        </m:r>
                        <m:sSub>
                          <m:sSubPr>
                            <m:ctrlPr>
                              <a:rPr lang="en-US" sz="1600" i="1" kern="0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sz="1600" i="1" kern="0">
                                <a:latin typeface="Cambria Math"/>
                                <a:ea typeface="Cambria Math"/>
                              </a:rPr>
                              <m:t>𝜂</m:t>
                            </m:r>
                          </m:e>
                          <m:sub>
                            <m:r>
                              <a:rPr lang="en-US" sz="1600" i="1" kern="0">
                                <a:latin typeface="Cambria Math"/>
                                <a:ea typeface="Cambria Math"/>
                              </a:rPr>
                              <m:t>𝑇𝐴</m:t>
                            </m:r>
                          </m:sub>
                        </m:sSub>
                      </m:num>
                      <m:den>
                        <m:r>
                          <a:rPr lang="en-US" sz="1600" i="1" kern="0">
                            <a:latin typeface="Cambria Math"/>
                            <a:ea typeface="Cambria Math"/>
                          </a:rPr>
                          <m:t>𝜕</m:t>
                        </m:r>
                        <m:r>
                          <a:rPr lang="en-US" sz="1600" i="1" kern="0">
                            <a:latin typeface="Cambria Math"/>
                            <a:ea typeface="Cambria Math"/>
                          </a:rPr>
                          <m:t>𝐿</m:t>
                        </m:r>
                      </m:den>
                    </m:f>
                    <m:r>
                      <a:rPr lang="en-US" sz="1600" i="1" kern="0">
                        <a:latin typeface="Cambria Math"/>
                      </a:rPr>
                      <m:t>=0</m:t>
                    </m:r>
                  </m:oMath>
                </a14:m>
                <a:endParaRPr lang="en-US" sz="1600" kern="0">
                  <a:solidFill>
                    <a:schemeClr val="tx2">
                      <a:lumMod val="50000"/>
                    </a:schemeClr>
                  </a:solidFill>
                </a:endParaRPr>
              </a:p>
              <a:p>
                <a:r>
                  <a:rPr lang="en-US" sz="1600" kern="0"/>
                  <a:t>After simplifications:</a:t>
                </a:r>
              </a:p>
              <a:p>
                <a:pPr marL="360363" lvl="1" indent="0">
                  <a:buNone/>
                </a:pPr>
                <a:r>
                  <a:rPr lang="en-US" sz="1600" ker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 kern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600" i="1" ker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1600" i="1" ker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sz="1600" i="1" ker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 kern="0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  <a:ea typeface="Cambria Math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sz="1600" i="1" kern="0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  <a:ea typeface="Cambria Math"/>
                                      </a:rPr>
                                      <m:t>𝑇𝐴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sz="1600" i="1" kern="0">
                                    <a:solidFill>
                                      <a:schemeClr val="tx1"/>
                                    </a:solidFill>
                                    <a:latin typeface="Cambria Math"/>
                                    <a:ea typeface="Cambria Math"/>
                                  </a:rPr>
                                  <m:t>𝑛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sz="16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2</m:t>
                        </m:r>
                      </m:sup>
                    </m:sSup>
                    <m:sSub>
                      <m:sSubPr>
                        <m:ctrlPr>
                          <a:rPr lang="en-US" sz="1600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𝐶</m:t>
                        </m:r>
                      </m:e>
                      <m:sub>
                        <m:r>
                          <a:rPr lang="en-US" sz="16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𝑡</m:t>
                        </m:r>
                      </m:sub>
                    </m:sSub>
                    <m:r>
                      <a:rPr lang="en-US" sz="1600" i="1" kern="0">
                        <a:solidFill>
                          <a:schemeClr val="tx1"/>
                        </a:solidFill>
                        <a:latin typeface="Cambria Math"/>
                      </a:rPr>
                      <m:t>−</m:t>
                    </m:r>
                    <m:d>
                      <m:dPr>
                        <m:ctrlPr>
                          <a:rPr lang="en-US" sz="1600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1600" i="1" ker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1600" i="1" ker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1600" i="1" kern="0">
                                    <a:solidFill>
                                      <a:schemeClr val="tx1"/>
                                    </a:solidFill>
                                    <a:latin typeface="Cambria Math"/>
                                    <a:ea typeface="Cambria Math"/>
                                  </a:rPr>
                                  <m:t>𝐿</m:t>
                                </m:r>
                              </m:e>
                              <m:sub>
                                <m:r>
                                  <a:rPr lang="en-US" sz="1600" i="1" kern="0">
                                    <a:solidFill>
                                      <a:schemeClr val="tx1"/>
                                    </a:solidFill>
                                    <a:latin typeface="Cambria Math"/>
                                    <a:ea typeface="Cambria Math"/>
                                  </a:rPr>
                                  <m:t>𝑇𝐴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1600" i="1" kern="0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  <m:t>𝑛</m:t>
                            </m:r>
                          </m:den>
                        </m:f>
                      </m:e>
                    </m:d>
                    <m:sSub>
                      <m:sSubPr>
                        <m:ctrlPr>
                          <a:rPr lang="en-US" sz="1600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sz="1600" i="1" kern="0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𝐶</m:t>
                        </m:r>
                      </m:e>
                      <m:sub>
                        <m:r>
                          <a:rPr lang="en-US" sz="1600" i="1" kern="0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𝑡</m:t>
                        </m:r>
                      </m:sub>
                    </m:sSub>
                    <m:r>
                      <a:rPr lang="en-US" sz="1600" i="1" kern="0">
                        <a:solidFill>
                          <a:schemeClr val="tx1"/>
                        </a:solidFill>
                        <a:latin typeface="Cambria Math"/>
                        <a:ea typeface="Cambria Math"/>
                      </a:rPr>
                      <m:t>+0.5</m:t>
                    </m:r>
                    <m:d>
                      <m:dPr>
                        <m:ctrlPr>
                          <a:rPr lang="en-US" sz="1600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i="1" ker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sz="1600" i="1" kern="0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600" i="1" kern="0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  <m:t>𝑡</m:t>
                            </m:r>
                          </m:sub>
                        </m:sSub>
                        <m:r>
                          <a:rPr lang="en-US" sz="1600" i="1" kern="0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−1</m:t>
                        </m:r>
                      </m:e>
                    </m:d>
                    <m:r>
                      <a:rPr lang="en-US" sz="1600" i="1" kern="0">
                        <a:solidFill>
                          <a:schemeClr val="tx1"/>
                        </a:solidFill>
                        <a:latin typeface="Cambria Math"/>
                        <a:ea typeface="Cambria Math"/>
                      </a:rPr>
                      <m:t>=0</m:t>
                    </m:r>
                  </m:oMath>
                </a14:m>
                <a:r>
                  <a:rPr lang="en-US" sz="1600" kern="0">
                    <a:solidFill>
                      <a:schemeClr val="tx1"/>
                    </a:solidFill>
                    <a:ea typeface="Cambria Math"/>
                  </a:rPr>
                  <a:t>,</a:t>
                </a:r>
              </a:p>
              <a:p>
                <a:pPr marL="0" indent="0">
                  <a:buNone/>
                </a:pPr>
                <a:r>
                  <a:rPr lang="en-US" sz="1600" kern="0"/>
                  <a:t>where,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kern="0">
                            <a:latin typeface="Cambria Math"/>
                          </a:rPr>
                          <m:t>𝐶</m:t>
                        </m:r>
                      </m:e>
                      <m:sub>
                        <m:r>
                          <a:rPr lang="en-US" sz="1600" kern="0">
                            <a:latin typeface="Cambria Math"/>
                          </a:rPr>
                          <m:t>𝑡</m:t>
                        </m:r>
                      </m:sub>
                    </m:sSub>
                    <m:r>
                      <a:rPr lang="en-US" sz="1600" ker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1600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6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600" kern="0">
                                <a:latin typeface="Cambria Math" panose="02040503050406030204" pitchFamily="18" charset="0"/>
                              </a:rPr>
                              <m:t>t</m:t>
                            </m:r>
                          </m:e>
                          <m:sub>
                            <m:r>
                              <a:rPr lang="en-US" sz="1600" kern="0">
                                <a:latin typeface="Cambria Math"/>
                              </a:rPr>
                              <m:t>𝑒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6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600" kern="0">
                                <a:latin typeface="Cambria Math" panose="02040503050406030204" pitchFamily="18" charset="0"/>
                              </a:rPr>
                              <m:t>t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1600" b="0" i="0" kern="0" smtClean="0">
                                <a:latin typeface="Cambria Math" panose="02040503050406030204" pitchFamily="18" charset="0"/>
                              </a:rPr>
                              <m:t>c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600" kern="0"/>
                  <a:t>  is the slot duration constant</a:t>
                </a:r>
                <a:endParaRPr lang="en-US" sz="1600" kern="0">
                  <a:solidFill>
                    <a:srgbClr val="000364"/>
                  </a:solidFill>
                  <a:ea typeface="Cambria Math"/>
                </a:endParaRPr>
              </a:p>
              <a:p>
                <a:r>
                  <a:rPr lang="en-US" sz="1600" kern="0"/>
                  <a:t>Proposed optimum time aware frame length:</a:t>
                </a:r>
              </a:p>
              <a:p>
                <a:endParaRPr lang="en-US" sz="1600" kern="0"/>
              </a:p>
              <a:p>
                <a:pPr lvl="1"/>
                <a:endParaRPr lang="en-US" sz="1600" kern="0"/>
              </a:p>
              <a:p>
                <a:pPr marL="361950" lvl="2" indent="0">
                  <a:buFont typeface="Wingdings" pitchFamily="2" charset="2"/>
                  <a:buNone/>
                </a:pPr>
                <a:endParaRPr lang="en-US" sz="1600" kern="0"/>
              </a:p>
              <a:p>
                <a:pPr marL="0" indent="0">
                  <a:spcAft>
                    <a:spcPct val="0"/>
                  </a:spcAft>
                  <a:buFont typeface="Wingdings" pitchFamily="2" charset="2"/>
                  <a:buNone/>
                </a:pPr>
                <a:br>
                  <a:rPr lang="en-US" sz="1600" kern="0"/>
                </a:br>
                <a:br>
                  <a:rPr lang="en-US" sz="1600" kern="0"/>
                </a:br>
                <a:br>
                  <a:rPr lang="en-US" sz="1600" kern="0"/>
                </a:br>
                <a:br>
                  <a:rPr lang="en-US" sz="1600" kern="0"/>
                </a:br>
                <a:endParaRPr lang="en-US" sz="1100" b="1" kern="0"/>
              </a:p>
            </p:txBody>
          </p:sp>
        </mc:Choice>
        <mc:Fallback xmlns="">
          <p:sp>
            <p:nvSpPr>
              <p:cNvPr id="9" name="Textplatzhalter 3">
                <a:extLst>
                  <a:ext uri="{FF2B5EF4-FFF2-40B4-BE49-F238E27FC236}">
                    <a16:creationId xmlns:a16="http://schemas.microsoft.com/office/drawing/2014/main" id="{A00ADAC4-E10F-9A48-BDDB-3B39F77600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000" y="1052736"/>
                <a:ext cx="8568000" cy="5184576"/>
              </a:xfrm>
              <a:prstGeom prst="rect">
                <a:avLst/>
              </a:prstGeom>
              <a:blipFill>
                <a:blip r:embed="rId4"/>
                <a:stretch>
                  <a:fillRect l="-296" t="-2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Abgerundetes Rechteck 8">
                <a:extLst>
                  <a:ext uri="{FF2B5EF4-FFF2-40B4-BE49-F238E27FC236}">
                    <a16:creationId xmlns:a16="http://schemas.microsoft.com/office/drawing/2014/main" id="{879FF37F-094B-5E44-87F5-FFE8C5921ADD}"/>
                  </a:ext>
                </a:extLst>
              </p:cNvPr>
              <p:cNvSpPr/>
              <p:nvPr/>
            </p:nvSpPr>
            <p:spPr>
              <a:xfrm>
                <a:off x="1917700" y="4725144"/>
                <a:ext cx="2651204" cy="885784"/>
              </a:xfrm>
              <a:prstGeom prst="roundRect">
                <a:avLst/>
              </a:prstGeom>
              <a:solidFill>
                <a:schemeClr val="accent5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400" b="0" i="1" smtClean="0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b="0" i="1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  <m:t>𝐿</m:t>
                          </m:r>
                        </m:e>
                        <m:sub>
                          <m:r>
                            <a:rPr lang="de-DE" sz="1400" b="0" i="1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  <m:t>𝑇𝐴</m:t>
                          </m:r>
                        </m:sub>
                      </m:sSub>
                      <m:r>
                        <a:rPr lang="de-DE" sz="1400" b="0" i="1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de-DE" sz="1400" b="0" i="1" smtClean="0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400" b="0" i="1" smtClean="0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  <m:t>𝑛</m:t>
                          </m:r>
                        </m:num>
                        <m:den>
                          <m:r>
                            <a:rPr lang="de-DE" sz="1400" b="0" i="1" smtClean="0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de-DE" sz="1400" b="0" i="1" smtClean="0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400" b="0" i="1" smtClean="0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  <m:t>1+</m:t>
                          </m:r>
                          <m:rad>
                            <m:radPr>
                              <m:degHide m:val="on"/>
                              <m:ctrlPr>
                                <a:rPr lang="de-DE" sz="1400" b="0" i="1" smtClean="0">
                                  <a:solidFill>
                                    <a:schemeClr val="tx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de-DE" sz="1400" b="0" i="1" smtClean="0">
                                      <a:solidFill>
                                        <a:schemeClr val="tx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400" b="0" i="1" smtClean="0">
                                      <a:solidFill>
                                        <a:schemeClr val="tx2">
                                          <a:lumMod val="75000"/>
                                        </a:schemeClr>
                                      </a:solidFill>
                                      <a:latin typeface="Cambria Math"/>
                                    </a:rPr>
                                    <m:t>2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de-DE" sz="1400" b="0" i="1" smtClean="0">
                                          <a:solidFill>
                                            <a:schemeClr val="tx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400" b="0" i="1" smtClean="0">
                                          <a:solidFill>
                                            <a:schemeClr val="tx2">
                                              <a:lumMod val="75000"/>
                                            </a:schemeClr>
                                          </a:solidFill>
                                          <a:latin typeface="Cambria Math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de-DE" sz="1400" b="0" i="1" smtClean="0">
                                          <a:solidFill>
                                            <a:schemeClr val="tx2">
                                              <a:lumMod val="75000"/>
                                            </a:schemeClr>
                                          </a:solidFill>
                                          <a:latin typeface="Cambria Math"/>
                                        </a:rPr>
                                        <m:t>𝑡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de-DE" sz="1400" b="0" i="1" smtClean="0">
                                  <a:solidFill>
                                    <a:schemeClr val="tx2">
                                      <a:lumMod val="75000"/>
                                    </a:schemeClr>
                                  </a:solidFill>
                                  <a:latin typeface="Cambria Math"/>
                                </a:rPr>
                                <m:t>−1</m:t>
                              </m:r>
                            </m:e>
                          </m:rad>
                        </m:e>
                      </m:d>
                    </m:oMath>
                  </m:oMathPara>
                </a14:m>
                <a:endParaRPr lang="en-US" sz="1400" b="0">
                  <a:solidFill>
                    <a:schemeClr val="tx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6" name="Abgerundetes Rechteck 8">
                <a:extLst>
                  <a:ext uri="{FF2B5EF4-FFF2-40B4-BE49-F238E27FC236}">
                    <a16:creationId xmlns:a16="http://schemas.microsoft.com/office/drawing/2014/main" id="{879FF37F-094B-5E44-87F5-FFE8C5921A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7700" y="4725144"/>
                <a:ext cx="2651204" cy="885784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feld 9">
                <a:extLst>
                  <a:ext uri="{FF2B5EF4-FFF2-40B4-BE49-F238E27FC236}">
                    <a16:creationId xmlns:a16="http://schemas.microsoft.com/office/drawing/2014/main" id="{476F8834-D163-6441-B408-5B6448A4FCB5}"/>
                  </a:ext>
                </a:extLst>
              </p:cNvPr>
              <p:cNvSpPr txBox="1"/>
              <p:nvPr/>
            </p:nvSpPr>
            <p:spPr>
              <a:xfrm>
                <a:off x="7455155" y="3808096"/>
                <a:ext cx="861261" cy="338554"/>
              </a:xfrm>
              <a:prstGeom prst="rect">
                <a:avLst/>
              </a:prstGeom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pt-BR" sz="1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lang="de-DE" sz="1600" b="0" i="1">
                            <a:solidFill>
                              <a:srgbClr val="C00000"/>
                            </a:solidFill>
                            <a:latin typeface="Cambria Math"/>
                            <a:cs typeface="+mn-cs"/>
                          </a:rPr>
                          <m:t>𝑡</m:t>
                        </m:r>
                      </m:e>
                      <m:sub>
                        <m:r>
                          <a:rPr lang="de-DE" sz="1600" b="0" i="1">
                            <a:solidFill>
                              <a:srgbClr val="C00000"/>
                            </a:solidFill>
                            <a:latin typeface="Cambria Math"/>
                            <a:cs typeface="+mn-cs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sz="1600" b="0" i="1">
                    <a:solidFill>
                      <a:srgbClr val="C00000"/>
                    </a:solidFill>
                    <a:latin typeface="Cambria Math"/>
                    <a:cs typeface="+mn-cs"/>
                  </a:rPr>
                  <a:t>,</a:t>
                </a:r>
                <a:r>
                  <a:rPr lang="pt-BR" sz="1600" b="0" i="1">
                    <a:solidFill>
                      <a:srgbClr val="C00000"/>
                    </a:solidFill>
                    <a:latin typeface="Cambria Math"/>
                    <a:cs typeface="+mn-cs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6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lang="de-DE" sz="1600" b="0" i="1">
                            <a:solidFill>
                              <a:srgbClr val="C00000"/>
                            </a:solidFill>
                            <a:latin typeface="Cambria Math"/>
                            <a:cs typeface="+mn-cs"/>
                          </a:rPr>
                          <m:t>𝑡</m:t>
                        </m:r>
                      </m:e>
                      <m:sub>
                        <m:r>
                          <a:rPr lang="de-DE" sz="1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  <m:t>𝑐</m:t>
                        </m:r>
                      </m:sub>
                    </m:sSub>
                    <m:r>
                      <m:rPr>
                        <m:nor/>
                      </m:rPr>
                      <a:rPr lang="en-US" sz="1600" i="1">
                        <a:solidFill>
                          <a:srgbClr val="C00000"/>
                        </a:solidFill>
                        <a:latin typeface="Cambria Math"/>
                      </a:rPr>
                      <m:t>,</m:t>
                    </m:r>
                    <m:r>
                      <m:rPr>
                        <m:nor/>
                      </m:rPr>
                      <a:rPr lang="pt-BR" sz="1600" i="1">
                        <a:solidFill>
                          <a:srgbClr val="C00000"/>
                        </a:solidFill>
                        <a:latin typeface="Cambria Math"/>
                      </a:rPr>
                      <m:t> </m:t>
                    </m:r>
                    <m:sSub>
                      <m:sSubPr>
                        <m:ctrlPr>
                          <a:rPr lang="pt-BR" sz="16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𝑡</m:t>
                        </m:r>
                      </m:e>
                      <m:sub>
                        <m:r>
                          <a:rPr lang="de-DE" sz="1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endParaRPr lang="de-DE" sz="1600" b="0" i="1">
                  <a:solidFill>
                    <a:srgbClr val="C00000"/>
                  </a:solidFill>
                  <a:latin typeface="Cambria Math"/>
                  <a:cs typeface="+mn-cs"/>
                </a:endParaRPr>
              </a:p>
            </p:txBody>
          </p:sp>
        </mc:Choice>
        <mc:Fallback xmlns="">
          <p:sp>
            <p:nvSpPr>
              <p:cNvPr id="17" name="Textfeld 9">
                <a:extLst>
                  <a:ext uri="{FF2B5EF4-FFF2-40B4-BE49-F238E27FC236}">
                    <a16:creationId xmlns:a16="http://schemas.microsoft.com/office/drawing/2014/main" id="{476F8834-D163-6441-B408-5B6448A4FC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5155" y="3808096"/>
                <a:ext cx="861261" cy="338554"/>
              </a:xfrm>
              <a:prstGeom prst="rect">
                <a:avLst/>
              </a:prstGeom>
              <a:blipFill>
                <a:blip r:embed="rId7"/>
                <a:stretch>
                  <a:fillRect t="-7407" b="-18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hteck 36">
                <a:extLst>
                  <a:ext uri="{FF2B5EF4-FFF2-40B4-BE49-F238E27FC236}">
                    <a16:creationId xmlns:a16="http://schemas.microsoft.com/office/drawing/2014/main" id="{F1456CC5-AA49-424A-BEAC-BA4DD66C9706}"/>
                  </a:ext>
                </a:extLst>
              </p:cNvPr>
              <p:cNvSpPr/>
              <p:nvPr/>
            </p:nvSpPr>
            <p:spPr>
              <a:xfrm>
                <a:off x="5940152" y="4357126"/>
                <a:ext cx="2592288" cy="792088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800" b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MAC Layer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𝐿</m:t>
                          </m:r>
                        </m:e>
                        <m:sub>
                          <m:r>
                            <a:rPr lang="de-DE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𝑇𝐴</m:t>
                          </m:r>
                        </m:sub>
                      </m:sSub>
                      <m:r>
                        <a:rPr lang="de-DE" sz="1200" i="1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r>
                        <a:rPr lang="de-DE" sz="1200" i="1">
                          <a:solidFill>
                            <a:schemeClr val="tx1"/>
                          </a:solidFill>
                          <a:latin typeface="Cambria Math"/>
                        </a:rPr>
                        <m:t>𝑓</m:t>
                      </m:r>
                      <m:r>
                        <a:rPr lang="de-DE" sz="1200" i="1">
                          <a:solidFill>
                            <a:schemeClr val="tx1"/>
                          </a:solidFill>
                          <a:latin typeface="Cambria Math"/>
                        </a:rPr>
                        <m:t>(</m:t>
                      </m:r>
                      <m:sSub>
                        <m:sSubPr>
                          <m:ctrlPr>
                            <a:rPr lang="pt-BR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𝑡</m:t>
                          </m:r>
                        </m:e>
                        <m:sub>
                          <m:r>
                            <a:rPr lang="de-DE" sz="1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𝑒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1200" i="1">
                          <a:solidFill>
                            <a:schemeClr val="tx1"/>
                          </a:solidFill>
                          <a:latin typeface="Cambria Math"/>
                        </a:rPr>
                        <m:t>,</m:t>
                      </m:r>
                      <m:r>
                        <m:rPr>
                          <m:nor/>
                        </m:rPr>
                        <a:rPr lang="pt-BR" sz="1200" i="1">
                          <a:solidFill>
                            <a:schemeClr val="tx1"/>
                          </a:solidFill>
                          <a:latin typeface="Cambria Math"/>
                        </a:rPr>
                        <m:t> </m:t>
                      </m:r>
                      <m:sSub>
                        <m:sSubPr>
                          <m:ctrlPr>
                            <a:rPr lang="pt-BR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𝑡</m:t>
                          </m:r>
                        </m:e>
                        <m:sub>
                          <m:r>
                            <a:rPr lang="de-DE" sz="1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𝑘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1200" i="1">
                          <a:solidFill>
                            <a:schemeClr val="tx1"/>
                          </a:solidFill>
                          <a:latin typeface="Cambria Math"/>
                        </a:rPr>
                        <m:t>, </m:t>
                      </m:r>
                      <m:r>
                        <a:rPr lang="de-DE" sz="1200" i="1">
                          <a:solidFill>
                            <a:schemeClr val="tx1"/>
                          </a:solidFill>
                          <a:latin typeface="Cambria Math"/>
                        </a:rPr>
                        <m:t>𝑛</m:t>
                      </m:r>
                      <m:r>
                        <a:rPr lang="de-DE" sz="1200" i="1">
                          <a:solidFill>
                            <a:schemeClr val="tx1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1200" b="0" i="1">
                  <a:solidFill>
                    <a:schemeClr val="tx1"/>
                  </a:solidFill>
                  <a:latin typeface="Cambria Math"/>
                </a:endParaRPr>
              </a:p>
            </p:txBody>
          </p:sp>
        </mc:Choice>
        <mc:Fallback xmlns="">
          <p:sp>
            <p:nvSpPr>
              <p:cNvPr id="15" name="Rechteck 36">
                <a:extLst>
                  <a:ext uri="{FF2B5EF4-FFF2-40B4-BE49-F238E27FC236}">
                    <a16:creationId xmlns:a16="http://schemas.microsoft.com/office/drawing/2014/main" id="{F1456CC5-AA49-424A-BEAC-BA4DD66C97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0152" y="4357126"/>
                <a:ext cx="2592288" cy="79208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hteck 35">
            <a:extLst>
              <a:ext uri="{FF2B5EF4-FFF2-40B4-BE49-F238E27FC236}">
                <a16:creationId xmlns:a16="http://schemas.microsoft.com/office/drawing/2014/main" id="{EF8438A2-C368-D94D-8B1E-FB83225DD964}"/>
              </a:ext>
            </a:extLst>
          </p:cNvPr>
          <p:cNvSpPr/>
          <p:nvPr/>
        </p:nvSpPr>
        <p:spPr>
          <a:xfrm>
            <a:off x="5940152" y="2894852"/>
            <a:ext cx="2592288" cy="79208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PHY Layer</a:t>
            </a:r>
          </a:p>
        </p:txBody>
      </p:sp>
      <p:sp>
        <p:nvSpPr>
          <p:cNvPr id="19" name="Pfeil nach unten 64">
            <a:extLst>
              <a:ext uri="{FF2B5EF4-FFF2-40B4-BE49-F238E27FC236}">
                <a16:creationId xmlns:a16="http://schemas.microsoft.com/office/drawing/2014/main" id="{8DE83E7A-5FD5-7D47-A630-ADFED43F7139}"/>
              </a:ext>
            </a:extLst>
          </p:cNvPr>
          <p:cNvSpPr/>
          <p:nvPr/>
        </p:nvSpPr>
        <p:spPr>
          <a:xfrm>
            <a:off x="7073207" y="3700060"/>
            <a:ext cx="326177" cy="635102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Pfeil nach unten 64">
            <a:extLst>
              <a:ext uri="{FF2B5EF4-FFF2-40B4-BE49-F238E27FC236}">
                <a16:creationId xmlns:a16="http://schemas.microsoft.com/office/drawing/2014/main" id="{42964B9D-3653-8E42-B07A-694EAC5345A9}"/>
              </a:ext>
            </a:extLst>
          </p:cNvPr>
          <p:cNvSpPr/>
          <p:nvPr/>
        </p:nvSpPr>
        <p:spPr>
          <a:xfrm>
            <a:off x="7073207" y="5148322"/>
            <a:ext cx="326177" cy="48298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D3595EC-4F10-8A43-868C-8DCCED7306AA}"/>
                  </a:ext>
                </a:extLst>
              </p:cNvPr>
              <p:cNvSpPr txBox="1"/>
              <p:nvPr/>
            </p:nvSpPr>
            <p:spPr>
              <a:xfrm>
                <a:off x="7300730" y="5435932"/>
                <a:ext cx="64492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/>
                            </a:rPr>
                            <m:t>𝐿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𝑇𝐴</m:t>
                          </m:r>
                          <m:r>
                            <a:rPr lang="de-DE" i="1" smtClean="0">
                              <a:latin typeface="Cambria Math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en-US">
                  <a:latin typeface="+mj-lt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D3595EC-4F10-8A43-868C-8DCCED7306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0730" y="5435932"/>
                <a:ext cx="644920" cy="369332"/>
              </a:xfrm>
              <a:prstGeom prst="rect">
                <a:avLst/>
              </a:prstGeom>
              <a:blipFill>
                <a:blip r:embed="rId9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Pfeil nach unten 7">
            <a:extLst>
              <a:ext uri="{FF2B5EF4-FFF2-40B4-BE49-F238E27FC236}">
                <a16:creationId xmlns:a16="http://schemas.microsoft.com/office/drawing/2014/main" id="{A44C248A-E14B-DF4B-A12F-6CF3078D1C6C}"/>
              </a:ext>
            </a:extLst>
          </p:cNvPr>
          <p:cNvSpPr/>
          <p:nvPr/>
        </p:nvSpPr>
        <p:spPr>
          <a:xfrm>
            <a:off x="7020272" y="2314119"/>
            <a:ext cx="351980" cy="555311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DCDAE6FF-E3E7-7840-BC2E-D6DACE507D54}"/>
              </a:ext>
            </a:extLst>
          </p:cNvPr>
          <p:cNvSpPr/>
          <p:nvPr/>
        </p:nvSpPr>
        <p:spPr bwMode="auto">
          <a:xfrm>
            <a:off x="6014263" y="1268760"/>
            <a:ext cx="2345709" cy="1035610"/>
          </a:xfrm>
          <a:prstGeom prst="ellipse">
            <a:avLst/>
          </a:prstGeom>
          <a:solidFill>
            <a:schemeClr val="accent5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r>
              <a:rPr kumimoji="0" lang="en-US" sz="2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FSA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feld 65">
                <a:extLst>
                  <a:ext uri="{FF2B5EF4-FFF2-40B4-BE49-F238E27FC236}">
                    <a16:creationId xmlns:a16="http://schemas.microsoft.com/office/drawing/2014/main" id="{6BB07E0B-7003-984B-A138-68AD88876969}"/>
                  </a:ext>
                </a:extLst>
              </p:cNvPr>
              <p:cNvSpPr txBox="1"/>
              <p:nvPr/>
            </p:nvSpPr>
            <p:spPr>
              <a:xfrm>
                <a:off x="7524750" y="2391527"/>
                <a:ext cx="1085359" cy="307777"/>
              </a:xfrm>
              <a:prstGeom prst="rect">
                <a:avLst/>
              </a:prstGeom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sz="1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  <a:cs typeface="+mn-cs"/>
                          </a:rPr>
                          <m:t>𝑁</m:t>
                        </m:r>
                      </m:e>
                      <m:sub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  <a:cs typeface="+mn-cs"/>
                          </a:rPr>
                          <m:t>𝑠</m:t>
                        </m:r>
                      </m:sub>
                    </m:sSub>
                    <m:r>
                      <m:rPr>
                        <m:nor/>
                      </m:rPr>
                      <a:rPr lang="en-US" sz="1400" b="0" i="1">
                        <a:solidFill>
                          <a:srgbClr val="C00000"/>
                        </a:solidFill>
                        <a:latin typeface="Cambria Math"/>
                        <a:cs typeface="+mn-cs"/>
                      </a:rPr>
                      <m:t>, </m:t>
                    </m:r>
                    <m:sSub>
                      <m:sSubPr>
                        <m:ctrlPr>
                          <a:rPr lang="pt-BR" sz="14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  <a:cs typeface="+mn-cs"/>
                          </a:rPr>
                          <m:t>𝑁</m:t>
                        </m:r>
                      </m:e>
                      <m:sub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  <a:cs typeface="+mn-cs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1400" b="0" i="1">
                    <a:solidFill>
                      <a:srgbClr val="C00000"/>
                    </a:solidFill>
                    <a:latin typeface="Cambria Math"/>
                    <a:cs typeface="+mn-cs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4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  <a:cs typeface="+mn-cs"/>
                          </a:rPr>
                          <m:t>𝑁</m:t>
                        </m:r>
                      </m:e>
                      <m:sub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  <a:cs typeface="+mn-cs"/>
                          </a:rPr>
                          <m:t>𝐸</m:t>
                        </m:r>
                      </m:sub>
                    </m:sSub>
                  </m:oMath>
                </a14:m>
                <a:endParaRPr lang="en-US" sz="1400" b="0" i="1">
                  <a:solidFill>
                    <a:srgbClr val="C00000"/>
                  </a:solidFill>
                  <a:latin typeface="Cambria Math"/>
                  <a:cs typeface="+mn-cs"/>
                </a:endParaRPr>
              </a:p>
            </p:txBody>
          </p:sp>
        </mc:Choice>
        <mc:Fallback xmlns="">
          <p:sp>
            <p:nvSpPr>
              <p:cNvPr id="30" name="Textfeld 65">
                <a:extLst>
                  <a:ext uri="{FF2B5EF4-FFF2-40B4-BE49-F238E27FC236}">
                    <a16:creationId xmlns:a16="http://schemas.microsoft.com/office/drawing/2014/main" id="{6BB07E0B-7003-984B-A138-68AD888769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4750" y="2391527"/>
                <a:ext cx="1085359" cy="307777"/>
              </a:xfrm>
              <a:prstGeom prst="rect">
                <a:avLst/>
              </a:prstGeom>
              <a:blipFill>
                <a:blip r:embed="rId10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49188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677108"/>
          </a:xfrm>
        </p:spPr>
        <p:txBody>
          <a:bodyPr/>
          <a:lstStyle/>
          <a:p>
            <a:pPr lvl="1"/>
            <a:r>
              <a:rPr lang="en-US"/>
              <a:t>Frame Length Optimization:</a:t>
            </a:r>
            <a:br>
              <a:rPr lang="en-US"/>
            </a:br>
            <a:r>
              <a:rPr lang="en-US" sz="2000">
                <a:solidFill>
                  <a:srgbClr val="00406F"/>
                </a:solidFill>
              </a:rPr>
              <a:t>Time Aware System</a:t>
            </a:r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5A0D3CB2-E0E6-284D-B358-2D0FC1F909E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>
          <a:xfrm>
            <a:off x="7524750" y="100013"/>
            <a:ext cx="1149350" cy="906462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Datumsplatzhalter 1"/>
              <p:cNvSpPr>
                <a:spLocks noGrp="1"/>
              </p:cNvSpPr>
              <p:nvPr>
                <p:ph type="dt" sz="half" idx="2"/>
              </p:nvPr>
            </p:nvSpPr>
            <p:spPr/>
            <p:txBody>
              <a:bodyPr/>
              <a:lstStyle/>
              <a:p>
                <a:fld id="{B6D6825A-82F5-3A4F-9E8F-D3A513A73C6B}" type="datetime3">
                  <a:rPr lang="de-DE" smtClean="0"/>
                  <a:t>23/01/2019</a:t>
                </a:fld>
                <a:endParaRPr lang="de-DE"/>
              </a:p>
            </p:txBody>
          </p:sp>
        </mc:Choice>
        <mc:Fallback xmlns="">
          <p:sp>
            <p:nvSpPr>
              <p:cNvPr id="2" name="Datumsplatzhalt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dt" sz="half" idx="2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Fußzeilenplatzhalter 2"/>
              <p:cNvSpPr>
                <a:spLocks noGrp="1"/>
              </p:cNvSpPr>
              <p:nvPr>
                <p:ph type="ftr" sz="quarter" idx="3"/>
              </p:nvPr>
            </p:nvSpPr>
            <p:spPr/>
            <p:txBody>
              <a:bodyPr/>
              <a:lstStyle/>
              <a:p>
                <a:r>
                  <a:rPr lang="de-DE"/>
                  <a:t>Hazem Elsaid Ibrahim | PhD Dissertation</a:t>
                </a:r>
              </a:p>
            </p:txBody>
          </p:sp>
        </mc:Choice>
        <mc:Fallback xmlns="">
          <p:sp>
            <p:nvSpPr>
              <p:cNvPr id="3" name="Fußzeilenplatzhalt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ftr" sz="quarter" idx="3"/>
              </p:nvPr>
            </p:nvSpPr>
            <p:spPr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Placeholder 4">
            <a:extLst>
              <a:ext uri="{FF2B5EF4-FFF2-40B4-BE49-F238E27FC236}">
                <a16:creationId xmlns:a16="http://schemas.microsoft.com/office/drawing/2014/main" id="{862FBCA6-8654-EB4E-B8B9-5343706E4A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 bwMode="auto">
          <a:xfrm>
            <a:off x="5940152" y="6237312"/>
            <a:ext cx="1330007" cy="56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platzhalter 3">
                <a:extLst>
                  <a:ext uri="{FF2B5EF4-FFF2-40B4-BE49-F238E27FC236}">
                    <a16:creationId xmlns:a16="http://schemas.microsoft.com/office/drawing/2014/main" id="{F3EEFB1B-111D-4C41-AD6E-93DC76AF89E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8000" y="1052736"/>
                <a:ext cx="8532472" cy="5184576"/>
              </a:xfrm>
              <a:prstGeom prst="rect">
                <a:avLst/>
              </a:prstGeom>
            </p:spPr>
            <p:txBody>
              <a:bodyPr/>
              <a:lstStyle>
                <a:lvl1pPr marL="358775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tx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19138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2pPr>
                <a:lvl3pPr marL="1079500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3pPr>
                <a:lvl4pPr marL="1439863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4pPr>
                <a:lvl5pPr marL="1798638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5pPr>
                <a:lvl6pPr marL="18875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6pPr>
                <a:lvl7pPr marL="23447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7pPr>
                <a:lvl8pPr marL="28019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8pPr>
                <a:lvl9pPr marL="32591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r>
                  <a:rPr lang="en-US" sz="1600">
                    <a:latin typeface="Calibri" panose="020F0502020204030204" pitchFamily="34" charset="0"/>
                    <a:cs typeface="Calibri" panose="020F0502020204030204" pitchFamily="34" charset="0"/>
                  </a:rPr>
                  <a:t>Frame length comparison</a:t>
                </a:r>
                <a:endParaRPr lang="en-US" sz="1600" kern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/>
                <a:r>
                  <a:rPr lang="en-US" sz="1400" kern="0">
                    <a:latin typeface="Calibri" panose="020F0502020204030204" pitchFamily="34" charset="0"/>
                    <a:cs typeface="Calibri" panose="020F0502020204030204" pitchFamily="34" charset="0"/>
                  </a:rPr>
                  <a:t>Number of tags </a:t>
                </a:r>
                <a14:m>
                  <m:oMath xmlns:m="http://schemas.openxmlformats.org/officeDocument/2006/math">
                    <m:r>
                      <a:rPr lang="en-US" sz="1400" b="0" i="1" kern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400" b="0" i="1" kern="0" smtClean="0">
                        <a:latin typeface="Cambria Math" panose="02040503050406030204" pitchFamily="18" charset="0"/>
                      </a:rPr>
                      <m:t>=100</m:t>
                    </m:r>
                  </m:oMath>
                </a14:m>
                <a:endParaRPr lang="en-US" sz="1400" i="1" kern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de-DE" sz="140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400"/>
                  <a:t>: </a:t>
                </a:r>
                <a:r>
                  <a:rPr lang="en-US" sz="1400">
                    <a:latin typeface="Calibri" panose="020F0502020204030204" pitchFamily="34" charset="0"/>
                    <a:cs typeface="Calibri" panose="020F0502020204030204" pitchFamily="34" charset="0"/>
                  </a:rPr>
                  <a:t>Slot duration constant</a:t>
                </a:r>
                <a:endParaRPr lang="en-US" sz="1400" i="1" kern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/>
                <a:endParaRPr lang="en-US" sz="14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/>
                <a:endParaRPr lang="en-US" sz="1600" i="1" kern="0">
                  <a:cs typeface="Calibri" panose="020F0502020204030204" pitchFamily="34" charset="0"/>
                </a:endParaRPr>
              </a:p>
              <a:p>
                <a:pPr lvl="1"/>
                <a:endParaRPr lang="en-US" sz="1600" kern="0"/>
              </a:p>
              <a:p>
                <a:pPr lvl="1"/>
                <a:endParaRPr lang="en-US" sz="1600" i="1" kern="0">
                  <a:cs typeface="Calibri" panose="020F0502020204030204" pitchFamily="34" charset="0"/>
                </a:endParaRPr>
              </a:p>
              <a:p>
                <a:pPr marL="360363" lvl="1" indent="0">
                  <a:buNone/>
                </a:pPr>
                <a:r>
                  <a:rPr lang="en-US" sz="1600" kern="0"/>
                  <a:t>	</a:t>
                </a:r>
              </a:p>
              <a:p>
                <a:pPr marL="0" indent="0">
                  <a:buNone/>
                </a:pPr>
                <a:endParaRPr lang="en-US" sz="1600" kern="0"/>
              </a:p>
              <a:p>
                <a:pPr lvl="2"/>
                <a:endParaRPr lang="en-US" sz="1600" kern="0"/>
              </a:p>
              <a:p>
                <a:pPr marL="180975" lvl="1" indent="0">
                  <a:buFont typeface="Wingdings" pitchFamily="2" charset="2"/>
                  <a:buNone/>
                </a:pPr>
                <a:r>
                  <a:rPr lang="en-US" kern="0"/>
                  <a:t>												</a:t>
                </a:r>
                <a:endParaRPr lang="en-US" sz="1600" kern="0">
                  <a:solidFill>
                    <a:schemeClr val="tx2">
                      <a:lumMod val="50000"/>
                    </a:schemeClr>
                  </a:solidFill>
                </a:endParaRPr>
              </a:p>
              <a:p>
                <a:pPr lvl="5"/>
                <a:endParaRPr lang="en-US" sz="1600" i="1" kern="0">
                  <a:solidFill>
                    <a:schemeClr val="tx2">
                      <a:lumMod val="50000"/>
                    </a:schemeClr>
                  </a:solidFill>
                  <a:latin typeface="Cambria Math"/>
                </a:endParaRPr>
              </a:p>
              <a:p>
                <a:pPr lvl="5"/>
                <a:endParaRPr lang="en-US" kern="0"/>
              </a:p>
              <a:p>
                <a:pPr lvl="2"/>
                <a:endParaRPr lang="en-US" sz="1600" kern="0"/>
              </a:p>
              <a:p>
                <a:pPr lvl="3"/>
                <a:endParaRPr lang="en-US" sz="1600" kern="0"/>
              </a:p>
              <a:p>
                <a:pPr marL="683025" lvl="4"/>
                <a:endParaRPr lang="en-US" sz="1600" kern="0"/>
              </a:p>
              <a:p>
                <a:pPr marL="0" indent="0">
                  <a:spcAft>
                    <a:spcPct val="0"/>
                  </a:spcAft>
                  <a:buFont typeface="Wingdings" pitchFamily="2" charset="2"/>
                  <a:buNone/>
                </a:pPr>
                <a:br>
                  <a:rPr lang="en-US" sz="1600" kern="0"/>
                </a:br>
                <a:br>
                  <a:rPr lang="en-US" sz="1600" kern="0"/>
                </a:br>
                <a:br>
                  <a:rPr lang="en-US" sz="1600" kern="0"/>
                </a:br>
                <a:br>
                  <a:rPr lang="en-US" sz="1600" kern="0"/>
                </a:br>
                <a:endParaRPr lang="en-US" sz="1100" b="1" kern="0"/>
              </a:p>
            </p:txBody>
          </p:sp>
        </mc:Choice>
        <mc:Fallback xmlns="">
          <p:sp>
            <p:nvSpPr>
              <p:cNvPr id="9" name="Textplatzhalter 3">
                <a:extLst>
                  <a:ext uri="{FF2B5EF4-FFF2-40B4-BE49-F238E27FC236}">
                    <a16:creationId xmlns:a16="http://schemas.microsoft.com/office/drawing/2014/main" id="{F3EEFB1B-111D-4C41-AD6E-93DC76AF89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000" y="1052736"/>
                <a:ext cx="8532472" cy="5184576"/>
              </a:xfrm>
              <a:prstGeom prst="rect">
                <a:avLst/>
              </a:prstGeom>
              <a:blipFill>
                <a:blip r:embed="rId6"/>
                <a:stretch>
                  <a:fillRect l="-297" t="-2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8" name="Diagramm 69">
            <a:extLst>
              <a:ext uri="{FF2B5EF4-FFF2-40B4-BE49-F238E27FC236}">
                <a16:creationId xmlns:a16="http://schemas.microsoft.com/office/drawing/2014/main" id="{1E5DE6DD-106F-A948-A36B-260C330A74E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69675403"/>
              </p:ext>
            </p:extLst>
          </p:nvPr>
        </p:nvGraphicFramePr>
        <p:xfrm>
          <a:off x="466725" y="2492895"/>
          <a:ext cx="3927636" cy="35283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19" name="Diagramm 6">
            <a:extLst>
              <a:ext uri="{FF2B5EF4-FFF2-40B4-BE49-F238E27FC236}">
                <a16:creationId xmlns:a16="http://schemas.microsoft.com/office/drawing/2014/main" id="{1A7E399D-9F81-0649-8854-E83D2FC18FA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78825507"/>
              </p:ext>
            </p:extLst>
          </p:nvPr>
        </p:nvGraphicFramePr>
        <p:xfrm>
          <a:off x="4538823" y="2492896"/>
          <a:ext cx="4105275" cy="35283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pic>
        <p:nvPicPr>
          <p:cNvPr id="15" name="Picture 14">
            <a:extLst>
              <a:ext uri="{FF2B5EF4-FFF2-40B4-BE49-F238E27FC236}">
                <a16:creationId xmlns:a16="http://schemas.microsoft.com/office/drawing/2014/main" id="{70079B25-9549-2241-A2FA-28CA887CF39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930" y="2852936"/>
            <a:ext cx="3837225" cy="30963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C2F8990-8234-7945-81D6-157D86BEF15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1240" y="2852936"/>
            <a:ext cx="3960440" cy="3096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5941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677108"/>
          </a:xfrm>
        </p:spPr>
        <p:txBody>
          <a:bodyPr/>
          <a:lstStyle/>
          <a:p>
            <a:pPr lvl="1"/>
            <a:r>
              <a:rPr lang="en-US"/>
              <a:t>Frame Length Optimization:</a:t>
            </a:r>
            <a:br>
              <a:rPr lang="en-US"/>
            </a:br>
            <a:r>
              <a:rPr lang="en-US" sz="2000">
                <a:solidFill>
                  <a:srgbClr val="00406F"/>
                </a:solidFill>
              </a:rPr>
              <a:t>Time Aware System</a:t>
            </a:r>
            <a:endParaRPr lang="en-US" sz="2000"/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5A0D3CB2-E0E6-284D-B358-2D0FC1F909E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>
          <a:xfrm>
            <a:off x="7524750" y="100013"/>
            <a:ext cx="1149350" cy="906462"/>
          </a:xfrm>
        </p:spPr>
      </p:pic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6D6825A-82F5-3A4F-9E8F-D3A513A73C6B}" type="datetime3">
              <a:rPr lang="de-DE" smtClean="0"/>
              <a:t>23/01/2019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Hazem Elsaid Ibrahim | PhD Dissertation</a:t>
            </a:r>
          </a:p>
        </p:txBody>
      </p:sp>
      <p:pic>
        <p:nvPicPr>
          <p:cNvPr id="7" name="Picture Placeholder 4">
            <a:extLst>
              <a:ext uri="{FF2B5EF4-FFF2-40B4-BE49-F238E27FC236}">
                <a16:creationId xmlns:a16="http://schemas.microsoft.com/office/drawing/2014/main" id="{862FBCA6-8654-EB4E-B8B9-5343706E4A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 bwMode="auto">
          <a:xfrm>
            <a:off x="5940152" y="6237312"/>
            <a:ext cx="1330007" cy="56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platzhalter 3">
                <a:extLst>
                  <a:ext uri="{FF2B5EF4-FFF2-40B4-BE49-F238E27FC236}">
                    <a16:creationId xmlns:a16="http://schemas.microsoft.com/office/drawing/2014/main" id="{F3EEFB1B-111D-4C41-AD6E-93DC76AF89E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8000" y="1052736"/>
                <a:ext cx="8532472" cy="5184576"/>
              </a:xfrm>
              <a:prstGeom prst="rect">
                <a:avLst/>
              </a:prstGeom>
            </p:spPr>
            <p:txBody>
              <a:bodyPr/>
              <a:lstStyle>
                <a:lvl1pPr marL="358775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tx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19138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2pPr>
                <a:lvl3pPr marL="1079500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3pPr>
                <a:lvl4pPr marL="1439863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4pPr>
                <a:lvl5pPr marL="1798638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5pPr>
                <a:lvl6pPr marL="18875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6pPr>
                <a:lvl7pPr marL="23447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7pPr>
                <a:lvl8pPr marL="28019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8pPr>
                <a:lvl9pPr marL="32591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r>
                  <a:rPr lang="en-US" sz="1600" kern="0"/>
                  <a:t>Percentages of the mean reading time reduction</a:t>
                </a:r>
              </a:p>
              <a:p>
                <a:pPr lvl="1"/>
                <a:r>
                  <a:rPr lang="en-US" sz="1400" kern="0"/>
                  <a:t>FSA using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𝐿</m:t>
                        </m:r>
                      </m:e>
                      <m:sub>
                        <m:r>
                          <a:rPr lang="de-DE" sz="14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𝑇𝐴</m:t>
                        </m:r>
                      </m:sub>
                    </m:sSub>
                  </m:oMath>
                </a14:m>
                <a:r>
                  <a:rPr lang="en-US" sz="1400" kern="0"/>
                  <a:t> compared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𝐿</m:t>
                        </m:r>
                      </m:e>
                      <m:sub>
                        <m:r>
                          <a:rPr lang="de-DE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𝑐𝑜𝑛𝑣</m:t>
                        </m:r>
                        <m:r>
                          <a:rPr lang="de-DE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</m:sub>
                    </m:sSub>
                  </m:oMath>
                </a14:m>
                <a:endParaRPr lang="en-US" sz="1400" kern="0"/>
              </a:p>
              <a:p>
                <a:pPr lvl="1"/>
                <a:r>
                  <a:rPr lang="en-US" sz="1400" kern="0"/>
                  <a:t>1000 iterations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b="0" i="1" kern="0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de-DE" sz="1400" b="0" i="1" kern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de-DE" sz="1400" b="0" i="1" kern="0" smtClean="0">
                        <a:latin typeface="Cambria Math" panose="02040503050406030204" pitchFamily="18" charset="0"/>
                      </a:rPr>
                      <m:t>=0.2</m:t>
                    </m:r>
                  </m:oMath>
                </a14:m>
                <a:endParaRPr lang="en-US" sz="1400" kern="0"/>
              </a:p>
              <a:p>
                <a:pPr marL="360363" lvl="1" indent="0">
                  <a:buNone/>
                </a:pPr>
                <a:endParaRPr lang="en-US" sz="1600" kern="0"/>
              </a:p>
              <a:p>
                <a:pPr marL="0" indent="0">
                  <a:buFont typeface="Wingdings" pitchFamily="2" charset="2"/>
                  <a:buNone/>
                </a:pPr>
                <a:r>
                  <a:rPr lang="en-US" sz="1600" kern="0"/>
                  <a:t>				</a:t>
                </a:r>
              </a:p>
              <a:p>
                <a:endParaRPr lang="en-US" sz="1600" kern="0"/>
              </a:p>
              <a:p>
                <a:pPr lvl="2"/>
                <a:endParaRPr lang="en-US" sz="1600" kern="0"/>
              </a:p>
              <a:p>
                <a:pPr marL="180975" lvl="1" indent="0">
                  <a:buFont typeface="Wingdings" pitchFamily="2" charset="2"/>
                  <a:buNone/>
                </a:pPr>
                <a:r>
                  <a:rPr lang="en-US" kern="0"/>
                  <a:t>												</a:t>
                </a:r>
                <a:endParaRPr lang="en-US" sz="1600" kern="0">
                  <a:solidFill>
                    <a:schemeClr val="tx2">
                      <a:lumMod val="50000"/>
                    </a:schemeClr>
                  </a:solidFill>
                </a:endParaRPr>
              </a:p>
              <a:p>
                <a:pPr lvl="5"/>
                <a:endParaRPr lang="en-US" sz="1600" i="1" kern="0">
                  <a:solidFill>
                    <a:schemeClr val="tx2">
                      <a:lumMod val="50000"/>
                    </a:schemeClr>
                  </a:solidFill>
                  <a:latin typeface="Cambria Math"/>
                </a:endParaRPr>
              </a:p>
              <a:p>
                <a:pPr lvl="5"/>
                <a:endParaRPr lang="en-US" kern="0"/>
              </a:p>
              <a:p>
                <a:pPr lvl="2"/>
                <a:endParaRPr lang="en-US" sz="1600" kern="0"/>
              </a:p>
              <a:p>
                <a:pPr lvl="3"/>
                <a:endParaRPr lang="en-US" sz="1600" kern="0"/>
              </a:p>
              <a:p>
                <a:pPr marL="683025" lvl="4"/>
                <a:endParaRPr lang="en-US" sz="1600" kern="0"/>
              </a:p>
              <a:p>
                <a:pPr marL="0" indent="0">
                  <a:spcAft>
                    <a:spcPct val="0"/>
                  </a:spcAft>
                  <a:buFont typeface="Wingdings" pitchFamily="2" charset="2"/>
                  <a:buNone/>
                </a:pPr>
                <a:br>
                  <a:rPr lang="en-US" sz="1600" kern="0"/>
                </a:br>
                <a:br>
                  <a:rPr lang="en-US" sz="1600" kern="0"/>
                </a:br>
                <a:br>
                  <a:rPr lang="en-US" sz="1600" kern="0"/>
                </a:br>
                <a:br>
                  <a:rPr lang="en-US" sz="1600" kern="0"/>
                </a:br>
                <a:endParaRPr lang="en-US" sz="1100" b="1" kern="0"/>
              </a:p>
            </p:txBody>
          </p:sp>
        </mc:Choice>
        <mc:Fallback xmlns="">
          <p:sp>
            <p:nvSpPr>
              <p:cNvPr id="9" name="Textplatzhalter 3">
                <a:extLst>
                  <a:ext uri="{FF2B5EF4-FFF2-40B4-BE49-F238E27FC236}">
                    <a16:creationId xmlns:a16="http://schemas.microsoft.com/office/drawing/2014/main" id="{F3EEFB1B-111D-4C41-AD6E-93DC76AF89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000" y="1052736"/>
                <a:ext cx="8532472" cy="5184576"/>
              </a:xfrm>
              <a:prstGeom prst="rect">
                <a:avLst/>
              </a:prstGeom>
              <a:blipFill>
                <a:blip r:embed="rId4"/>
                <a:stretch>
                  <a:fillRect l="-297" t="-2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CE5F445B-2ACE-4B4A-9245-FE73B45DF1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2490051"/>
            <a:ext cx="8062540" cy="358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0722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677108"/>
          </a:xfrm>
        </p:spPr>
        <p:txBody>
          <a:bodyPr/>
          <a:lstStyle/>
          <a:p>
            <a:pPr lvl="1"/>
            <a:r>
              <a:rPr lang="en-US"/>
              <a:t>Frame Length Optimization:</a:t>
            </a:r>
            <a:br>
              <a:rPr lang="en-US"/>
            </a:br>
            <a:r>
              <a:rPr lang="en-US" sz="2000">
                <a:solidFill>
                  <a:srgbClr val="00406F"/>
                </a:solidFill>
              </a:rPr>
              <a:t>Time and Collision Recovery Aware System</a:t>
            </a:r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5A0D3CB2-E0E6-284D-B358-2D0FC1F909E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>
          <a:xfrm>
            <a:off x="7524750" y="100013"/>
            <a:ext cx="1149350" cy="906462"/>
          </a:xfrm>
        </p:spPr>
      </p:pic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6D6825A-82F5-3A4F-9E8F-D3A513A73C6B}" type="datetime3">
              <a:rPr lang="de-DE" smtClean="0"/>
              <a:t>23/01/2019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Hazem Elsaid Ibrahim | PhD Dissertation</a:t>
            </a:r>
          </a:p>
        </p:txBody>
      </p:sp>
      <p:pic>
        <p:nvPicPr>
          <p:cNvPr id="7" name="Picture Placeholder 4">
            <a:extLst>
              <a:ext uri="{FF2B5EF4-FFF2-40B4-BE49-F238E27FC236}">
                <a16:creationId xmlns:a16="http://schemas.microsoft.com/office/drawing/2014/main" id="{862FBCA6-8654-EB4E-B8B9-5343706E4A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 bwMode="auto">
          <a:xfrm>
            <a:off x="5940152" y="6237312"/>
            <a:ext cx="1330007" cy="56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Textplatzhalter 3">
            <a:extLst>
              <a:ext uri="{FF2B5EF4-FFF2-40B4-BE49-F238E27FC236}">
                <a16:creationId xmlns:a16="http://schemas.microsoft.com/office/drawing/2014/main" id="{1EDA3D46-8921-714C-A8A3-29DA9F5E6F08}"/>
              </a:ext>
            </a:extLst>
          </p:cNvPr>
          <p:cNvSpPr txBox="1">
            <a:spLocks/>
          </p:cNvSpPr>
          <p:nvPr/>
        </p:nvSpPr>
        <p:spPr>
          <a:xfrm>
            <a:off x="288000" y="1052736"/>
            <a:ext cx="8568000" cy="5184576"/>
          </a:xfrm>
          <a:prstGeom prst="rect">
            <a:avLst/>
          </a:prstGeom>
        </p:spPr>
        <p:txBody>
          <a:bodyPr/>
          <a:lstStyle>
            <a:lvl1pPr marL="358775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tx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9138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2pPr>
            <a:lvl3pPr marL="1079500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439863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4pPr>
            <a:lvl5pPr marL="1798638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5pPr>
            <a:lvl6pPr marL="18875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6pPr>
            <a:lvl7pPr marL="23447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7pPr>
            <a:lvl8pPr marL="28019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8pPr>
            <a:lvl9pPr marL="32591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endParaRPr lang="de-DE" sz="1600" kern="0"/>
          </a:p>
          <a:p>
            <a:pPr lvl="1"/>
            <a:endParaRPr lang="en-US" sz="1600" kern="0"/>
          </a:p>
          <a:p>
            <a:pPr marL="361950" lvl="2" indent="0">
              <a:buFont typeface="Wingdings" pitchFamily="2" charset="2"/>
              <a:buNone/>
            </a:pPr>
            <a:endParaRPr lang="en-US" sz="1600" kern="0"/>
          </a:p>
          <a:p>
            <a:pPr marL="0" indent="0">
              <a:spcAft>
                <a:spcPct val="0"/>
              </a:spcAft>
              <a:buFont typeface="Wingdings" pitchFamily="2" charset="2"/>
              <a:buNone/>
            </a:pPr>
            <a:br>
              <a:rPr lang="en-US" sz="1600" kern="0"/>
            </a:br>
            <a:br>
              <a:rPr lang="en-US" sz="1600" kern="0"/>
            </a:br>
            <a:br>
              <a:rPr lang="en-US" sz="1600" kern="0"/>
            </a:br>
            <a:br>
              <a:rPr lang="en-US" sz="1600" kern="0"/>
            </a:br>
            <a:endParaRPr lang="en-US" sz="1600" ker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platzhalter 6">
                <a:extLst>
                  <a:ext uri="{FF2B5EF4-FFF2-40B4-BE49-F238E27FC236}">
                    <a16:creationId xmlns:a16="http://schemas.microsoft.com/office/drawing/2014/main" id="{DA02AD6B-1A49-A744-94C2-9C2C23CCF1B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8000" y="1098048"/>
                <a:ext cx="8568000" cy="5139264"/>
              </a:xfrm>
              <a:prstGeom prst="rect">
                <a:avLst/>
              </a:prstGeom>
            </p:spPr>
            <p:txBody>
              <a:bodyPr/>
              <a:lstStyle>
                <a:lvl1pPr marL="180975" indent="-180975" algn="l" defTabSz="180000" rtl="0" eaLnBrk="1" fontAlgn="base" hangingPunct="1">
                  <a:spcBef>
                    <a:spcPts val="200"/>
                  </a:spcBef>
                  <a:spcAft>
                    <a:spcPts val="600"/>
                  </a:spcAft>
                  <a:buFont typeface="Arial" pitchFamily="34" charset="0"/>
                  <a:buChar char="■"/>
                  <a:defRPr lang="de-DE" sz="1800" kern="1200" baseline="0" dirty="0" smtClean="0">
                    <a:solidFill>
                      <a:srgbClr val="001E64"/>
                    </a:solidFill>
                    <a:latin typeface="Calibri" panose="020F0502020204030204" pitchFamily="34" charset="0"/>
                    <a:ea typeface="+mn-ea"/>
                    <a:cs typeface="Arial" pitchFamily="34" charset="0"/>
                  </a:defRPr>
                </a:lvl1pPr>
                <a:lvl2pPr marL="361950" indent="-180975" algn="l" defTabSz="180000" rtl="0" eaLnBrk="1" fontAlgn="base" hangingPunct="1">
                  <a:spcBef>
                    <a:spcPts val="0"/>
                  </a:spcBef>
                  <a:spcAft>
                    <a:spcPts val="600"/>
                  </a:spcAft>
                  <a:buFont typeface="Arial" pitchFamily="34" charset="0"/>
                  <a:buChar char="□"/>
                  <a:defRPr lang="de-DE" sz="1800" kern="1200" baseline="0" dirty="0" smtClean="0">
                    <a:solidFill>
                      <a:srgbClr val="001E64"/>
                    </a:solidFill>
                    <a:latin typeface="Calibri" panose="020F0502020204030204" pitchFamily="34" charset="0"/>
                    <a:ea typeface="+mn-ea"/>
                    <a:cs typeface="Arial" pitchFamily="34" charset="0"/>
                  </a:defRPr>
                </a:lvl2pPr>
                <a:lvl3pPr marL="542925" indent="-180975" algn="l" defTabSz="180000" rtl="0" eaLnBrk="1" fontAlgn="base" hangingPunct="1">
                  <a:spcBef>
                    <a:spcPts val="0"/>
                  </a:spcBef>
                  <a:spcAft>
                    <a:spcPts val="600"/>
                  </a:spcAft>
                  <a:buClr>
                    <a:schemeClr val="tx2"/>
                  </a:buClr>
                  <a:buSzPct val="100000"/>
                  <a:buFont typeface="Wingdings" pitchFamily="2" charset="2"/>
                  <a:buChar char="§"/>
                  <a:defRPr lang="de-DE" sz="1800" kern="1200" baseline="0" dirty="0" smtClean="0">
                    <a:solidFill>
                      <a:srgbClr val="001E64"/>
                    </a:solidFill>
                    <a:latin typeface="Calibri" panose="020F0502020204030204" pitchFamily="34" charset="0"/>
                    <a:ea typeface="+mn-ea"/>
                    <a:cs typeface="Arial" pitchFamily="34" charset="0"/>
                  </a:defRPr>
                </a:lvl3pPr>
                <a:lvl4pPr marL="717550" indent="-177800" algn="l" defTabSz="176213" rtl="0" eaLnBrk="1" fontAlgn="base" hangingPunct="1">
                  <a:spcBef>
                    <a:spcPts val="0"/>
                  </a:spcBef>
                  <a:spcAft>
                    <a:spcPts val="600"/>
                  </a:spcAft>
                  <a:buClr>
                    <a:schemeClr val="tx2">
                      <a:lumMod val="75000"/>
                    </a:schemeClr>
                  </a:buClr>
                  <a:buFont typeface="Arial" pitchFamily="34" charset="0"/>
                  <a:buChar char="▫"/>
                  <a:tabLst>
                    <a:tab pos="542925" algn="l"/>
                  </a:tabLst>
                  <a:defRPr lang="de-DE" sz="1800" kern="1200" baseline="0" dirty="0" smtClean="0">
                    <a:solidFill>
                      <a:srgbClr val="001E64"/>
                    </a:solidFill>
                    <a:latin typeface="Calibri" panose="020F0502020204030204" pitchFamily="34" charset="0"/>
                    <a:ea typeface="+mn-ea"/>
                    <a:cs typeface="Arial" pitchFamily="34" charset="0"/>
                  </a:defRPr>
                </a:lvl4pPr>
                <a:lvl5pPr marL="864000" indent="0" algn="l" defTabSz="180000" rtl="0" eaLnBrk="1" fontAlgn="base" hangingPunct="1">
                  <a:spcBef>
                    <a:spcPts val="0"/>
                  </a:spcBef>
                  <a:spcAft>
                    <a:spcPts val="600"/>
                  </a:spcAft>
                  <a:buFont typeface="Symbol" pitchFamily="18" charset="2"/>
                  <a:buNone/>
                  <a:defRPr lang="en-US" sz="1800" kern="1200" baseline="0">
                    <a:solidFill>
                      <a:srgbClr val="001E64"/>
                    </a:solidFill>
                    <a:latin typeface="+mn-lt"/>
                    <a:ea typeface="+mn-ea"/>
                    <a:cs typeface="Arial" pitchFamily="34" charset="0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600" kern="0">
                    <a:solidFill>
                      <a:schemeClr val="tx1"/>
                    </a:solidFill>
                    <a:cs typeface="Calibri" panose="020F0502020204030204" pitchFamily="34" charset="0"/>
                  </a:rPr>
                  <a:t>Reading efficiency:  </a:t>
                </a:r>
              </a:p>
              <a:p>
                <a:pPr marL="0" indent="0">
                  <a:buNone/>
                </a:pPr>
                <a:r>
                  <a:rPr lang="en-US" sz="1600" b="0">
                    <a:ea typeface="Cambria Math"/>
                  </a:rPr>
                  <a:t>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EG" sz="1600" b="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sz="1600" b="0" i="1">
                            <a:latin typeface="Cambria Math"/>
                            <a:ea typeface="Cambria Math"/>
                          </a:rPr>
                          <m:t>𝜂</m:t>
                        </m:r>
                      </m:e>
                      <m:sub>
                        <m:r>
                          <a:rPr lang="en-US" sz="1600" b="0" i="1">
                            <a:latin typeface="Cambria Math"/>
                            <a:ea typeface="Cambria Math"/>
                          </a:rPr>
                          <m:t>𝑇𝐶𝑅</m:t>
                        </m:r>
                      </m:sub>
                    </m:sSub>
                    <m:r>
                      <a:rPr lang="ar-EG" sz="1600" b="0" i="1">
                        <a:latin typeface="Cambria Math"/>
                        <a:ea typeface="Cambria Math"/>
                      </a:rPr>
                      <m:t>=</m:t>
                    </m:r>
                    <m:f>
                      <m:fPr>
                        <m:ctrlPr>
                          <a:rPr lang="ar-EG" sz="1600" b="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fPr>
                      <m:num>
                        <m:r>
                          <a:rPr lang="en-US" sz="1600" b="0" i="1">
                            <a:latin typeface="Cambria Math"/>
                            <a:ea typeface="Cambria Math"/>
                          </a:rPr>
                          <m:t>𝑃</m:t>
                        </m:r>
                        <m:d>
                          <m:dPr>
                            <m:ctrlPr>
                              <a:rPr lang="ar-EG" sz="1600" b="0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dPr>
                          <m:e>
                            <m:r>
                              <a:rPr lang="ar-EG" sz="1600" b="0" i="1">
                                <a:latin typeface="Cambria Math"/>
                                <a:ea typeface="Cambria Math"/>
                              </a:rPr>
                              <m:t>1</m:t>
                            </m:r>
                          </m:e>
                        </m:d>
                        <m:r>
                          <a:rPr lang="ar-EG" sz="1600" b="0" i="1">
                            <a:latin typeface="Cambria Math"/>
                            <a:ea typeface="Cambria Math"/>
                          </a:rPr>
                          <m:t>+</m:t>
                        </m:r>
                        <m:r>
                          <a:rPr lang="ar-EG" sz="1600" b="0" i="1" smtClean="0">
                            <a:latin typeface="Cambria Math"/>
                            <a:ea typeface="Cambria Math"/>
                          </a:rPr>
                          <m:t>𝛼</m:t>
                        </m:r>
                        <m:r>
                          <a:rPr lang="ar-EG" sz="1600" b="0" i="1" smtClean="0">
                            <a:latin typeface="Cambria Math"/>
                            <a:ea typeface="Cambria Math"/>
                          </a:rPr>
                          <m:t>∙</m:t>
                        </m:r>
                        <m:nary>
                          <m:naryPr>
                            <m:chr m:val="∑"/>
                            <m:ctrlPr>
                              <a:rPr lang="ar-EG" sz="1600" b="0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1600" b="0" i="1">
                                <a:latin typeface="Cambria Math"/>
                                <a:ea typeface="Cambria Math"/>
                              </a:rPr>
                              <m:t>𝑖</m:t>
                            </m:r>
                            <m:r>
                              <a:rPr lang="en-US" sz="1600" b="0" i="1">
                                <a:latin typeface="Cambria Math"/>
                                <a:ea typeface="Cambria Math"/>
                              </a:rPr>
                              <m:t>=2</m:t>
                            </m:r>
                          </m:sub>
                          <m:sup>
                            <m:r>
                              <a:rPr lang="en-US" sz="1600" b="0" i="1">
                                <a:latin typeface="Cambria Math"/>
                                <a:ea typeface="Cambria Math"/>
                              </a:rPr>
                              <m:t>𝑛</m:t>
                            </m:r>
                          </m:sup>
                          <m:e>
                            <m:r>
                              <a:rPr lang="en-US" sz="1600" b="0" i="1">
                                <a:latin typeface="Cambria Math"/>
                                <a:ea typeface="Cambria Math"/>
                              </a:rPr>
                              <m:t>𝑃</m:t>
                            </m:r>
                            <m:r>
                              <a:rPr lang="en-US" sz="1600" b="0" i="1">
                                <a:latin typeface="Cambria Math"/>
                                <a:ea typeface="Cambria Math"/>
                              </a:rPr>
                              <m:t>(</m:t>
                            </m:r>
                            <m:r>
                              <a:rPr lang="en-US" sz="1600" b="0" i="1">
                                <a:latin typeface="Cambria Math"/>
                                <a:ea typeface="Cambria Math"/>
                              </a:rPr>
                              <m:t>𝑖</m:t>
                            </m:r>
                            <m:r>
                              <a:rPr lang="en-US" sz="1600" b="0" i="1">
                                <a:latin typeface="Cambria Math"/>
                                <a:ea typeface="Cambria Math"/>
                              </a:rPr>
                              <m:t>)</m:t>
                            </m:r>
                          </m:e>
                        </m:nary>
                      </m:num>
                      <m:den>
                        <m:r>
                          <a:rPr lang="ar-EG" sz="1600" b="0" i="1">
                            <a:latin typeface="Cambria Math"/>
                            <a:ea typeface="Cambria Math"/>
                          </a:rPr>
                          <m:t>1+</m:t>
                        </m:r>
                        <m:r>
                          <a:rPr lang="en-US" sz="1600" b="0" i="1">
                            <a:latin typeface="Cambria Math"/>
                            <a:ea typeface="Cambria Math"/>
                          </a:rPr>
                          <m:t>𝑃</m:t>
                        </m:r>
                        <m:r>
                          <a:rPr lang="en-US" sz="1600" b="0" i="1">
                            <a:latin typeface="Cambria Math"/>
                            <a:ea typeface="Cambria Math"/>
                          </a:rPr>
                          <m:t>(0)⋅</m:t>
                        </m:r>
                        <m:d>
                          <m:dPr>
                            <m:ctrlPr>
                              <a:rPr lang="ar-EG" sz="1600" b="0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ar-EG" sz="1600" b="0" i="1">
                                    <a:latin typeface="Cambria Math" panose="02040503050406030204" pitchFamily="18" charset="0"/>
                                    <a:ea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>
                                    <a:latin typeface="Cambria Math"/>
                                    <a:ea typeface="Cambria Math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sz="1600" b="0" i="1">
                                    <a:latin typeface="Cambria Math"/>
                                    <a:ea typeface="Cambria Math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ar-EG" sz="1600" b="0" i="1">
                                <a:latin typeface="Cambria Math"/>
                                <a:ea typeface="Cambria Math"/>
                              </a:rPr>
                              <m:t>−1</m:t>
                            </m:r>
                          </m:e>
                        </m:d>
                      </m:den>
                    </m:f>
                  </m:oMath>
                </a14:m>
                <a:r>
                  <a:rPr lang="ar-EG" sz="1600" b="0"/>
                  <a:t>	</a:t>
                </a:r>
              </a:p>
              <a:p>
                <a:r>
                  <a:rPr lang="en-US" sz="1600" kern="0">
                    <a:solidFill>
                      <a:schemeClr val="tx1"/>
                    </a:solidFill>
                    <a:cs typeface="Calibri" panose="020F0502020204030204" pitchFamily="34" charset="0"/>
                  </a:rPr>
                  <a:t>For optimum frame length</a:t>
                </a:r>
              </a:p>
              <a:p>
                <a:pPr marL="180975" lvl="1" indent="0">
                  <a:buNone/>
                </a:pPr>
                <a:r>
                  <a:rPr lang="en-US" sz="1600" b="0">
                    <a:ea typeface="Cambria Math"/>
                  </a:rPr>
                  <a:t>  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600" b="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fPr>
                      <m:num>
                        <m:r>
                          <a:rPr lang="en-US" sz="1600" b="0" i="1">
                            <a:latin typeface="Cambria Math"/>
                            <a:ea typeface="Cambria Math"/>
                          </a:rPr>
                          <m:t>𝜕</m:t>
                        </m:r>
                        <m:sSub>
                          <m:sSubPr>
                            <m:ctrlPr>
                              <a:rPr lang="en-US" sz="1600" b="0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sz="1600" b="0" i="1">
                                <a:latin typeface="Cambria Math"/>
                                <a:ea typeface="Cambria Math"/>
                              </a:rPr>
                              <m:t>𝜂</m:t>
                            </m:r>
                          </m:e>
                          <m:sub>
                            <m:r>
                              <a:rPr lang="de-DE" sz="1600" b="0" i="1">
                                <a:latin typeface="Cambria Math"/>
                                <a:ea typeface="Cambria Math"/>
                              </a:rPr>
                              <m:t>𝑇</m:t>
                            </m:r>
                            <m:r>
                              <a:rPr lang="de-DE" sz="1600" b="0" i="1" smtClean="0">
                                <a:latin typeface="Cambria Math"/>
                                <a:ea typeface="Cambria Math"/>
                              </a:rPr>
                              <m:t>𝐶𝑅</m:t>
                            </m:r>
                          </m:sub>
                        </m:sSub>
                      </m:num>
                      <m:den>
                        <m:r>
                          <a:rPr lang="en-US" sz="1600" b="0" i="1">
                            <a:latin typeface="Cambria Math"/>
                            <a:ea typeface="Cambria Math"/>
                          </a:rPr>
                          <m:t>𝜕</m:t>
                        </m:r>
                        <m:r>
                          <a:rPr lang="de-DE" sz="1600" b="0" i="1">
                            <a:latin typeface="Cambria Math"/>
                            <a:ea typeface="Cambria Math"/>
                          </a:rPr>
                          <m:t>𝐿</m:t>
                        </m:r>
                      </m:den>
                    </m:f>
                    <m:r>
                      <a:rPr lang="de-DE" sz="1600" b="0" i="1">
                        <a:latin typeface="Cambria Math"/>
                        <a:ea typeface="Cambria Math"/>
                      </a:rPr>
                      <m:t>=0</m:t>
                    </m:r>
                  </m:oMath>
                </a14:m>
                <a:endParaRPr lang="de-DE" sz="1600" b="0">
                  <a:ea typeface="Cambria Math"/>
                </a:endParaRPr>
              </a:p>
              <a:p>
                <a:r>
                  <a:rPr lang="en-US" sz="1600" kern="0">
                    <a:solidFill>
                      <a:schemeClr val="tx1"/>
                    </a:solidFill>
                    <a:cs typeface="Calibri" panose="020F0502020204030204" pitchFamily="34" charset="0"/>
                  </a:rPr>
                  <a:t>After simplifications</a:t>
                </a:r>
              </a:p>
              <a:p>
                <a:pPr marL="360363" lvl="1" indent="0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  <a:ea typeface="Cambria Math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/>
                                        <a:ea typeface="Cambria Math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/>
                                        <a:ea typeface="Cambria Math"/>
                                      </a:rPr>
                                      <m:t>𝑇𝐴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sz="1600" i="1">
                                    <a:latin typeface="Cambria Math"/>
                                    <a:ea typeface="Cambria Math"/>
                                  </a:rPr>
                                  <m:t>𝑛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sz="1600" i="1">
                            <a:latin typeface="Cambria Math"/>
                            <a:ea typeface="Cambria Math"/>
                          </a:rPr>
                          <m:t>2</m:t>
                        </m:r>
                      </m:sup>
                    </m:sSup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/>
                            <a:ea typeface="Cambria Math"/>
                          </a:rPr>
                          <m:t>𝐶</m:t>
                        </m:r>
                      </m:e>
                      <m:sub>
                        <m:r>
                          <a:rPr lang="en-US" sz="1600" i="1">
                            <a:latin typeface="Cambria Math"/>
                            <a:ea typeface="Cambria Math"/>
                          </a:rPr>
                          <m:t>𝑡</m:t>
                        </m:r>
                      </m:sub>
                    </m:sSub>
                    <m:r>
                      <a:rPr lang="en-US" sz="1600" i="1">
                        <a:latin typeface="Cambria Math"/>
                        <a:ea typeface="Cambria Math"/>
                      </a:rPr>
                      <m:t>−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  <a:ea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latin typeface="Cambria Math"/>
                                    <a:ea typeface="Cambria Math"/>
                                  </a:rPr>
                                  <m:t>𝐿</m:t>
                                </m:r>
                              </m:e>
                              <m:sub>
                                <m:r>
                                  <a:rPr lang="en-US" sz="1600" i="1">
                                    <a:latin typeface="Cambria Math"/>
                                    <a:ea typeface="Cambria Math"/>
                                  </a:rPr>
                                  <m:t>𝑇𝐴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1600" i="1">
                                <a:latin typeface="Cambria Math"/>
                                <a:ea typeface="Cambria Math"/>
                              </a:rPr>
                              <m:t>𝑛</m:t>
                            </m:r>
                          </m:den>
                        </m:f>
                      </m:e>
                    </m:d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/>
                            <a:ea typeface="Cambria Math"/>
                          </a:rPr>
                          <m:t>𝐶</m:t>
                        </m:r>
                      </m:e>
                      <m:sub>
                        <m:r>
                          <a:rPr lang="en-US" sz="1600" i="1">
                            <a:latin typeface="Cambria Math"/>
                            <a:ea typeface="Cambria Math"/>
                          </a:rPr>
                          <m:t>𝑡</m:t>
                        </m:r>
                      </m:sub>
                    </m:sSub>
                    <m:r>
                      <a:rPr lang="de-DE" sz="1600" i="1">
                        <a:latin typeface="Cambria Math"/>
                        <a:ea typeface="Cambria Math"/>
                      </a:rPr>
                      <m:t>−</m:t>
                    </m:r>
                    <m:r>
                      <a:rPr lang="en-US" sz="1600" i="1">
                        <a:latin typeface="Cambria Math"/>
                        <a:ea typeface="Cambria Math"/>
                      </a:rPr>
                      <m:t>0.5</m:t>
                    </m:r>
                    <m:d>
                      <m:dPr>
                        <m:ctrlPr>
                          <a:rPr lang="de-DE" sz="160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de-DE" sz="1600" i="1">
                            <a:latin typeface="Cambria Math"/>
                            <a:ea typeface="Cambria Math"/>
                          </a:rPr>
                          <m:t>1−</m:t>
                        </m:r>
                        <m:r>
                          <a:rPr lang="de-DE" sz="1600" i="1">
                            <a:latin typeface="Cambria Math"/>
                            <a:ea typeface="Cambria Math"/>
                          </a:rPr>
                          <m:t>𝛼</m:t>
                        </m:r>
                      </m:e>
                    </m:d>
                    <m:r>
                      <a:rPr lang="de-DE" sz="1600" i="1">
                        <a:latin typeface="Cambria Math"/>
                        <a:ea typeface="Cambria Math"/>
                      </a:rPr>
                      <m:t>∙</m:t>
                    </m:r>
                    <m:d>
                      <m:dPr>
                        <m:ctrlPr>
                          <a:rPr lang="de-DE" sz="160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de-DE" sz="1600" i="1">
                            <a:latin typeface="Cambria Math"/>
                            <a:ea typeface="Cambria Math"/>
                          </a:rPr>
                          <m:t>1−</m:t>
                        </m:r>
                        <m:sSub>
                          <m:sSubPr>
                            <m:ctrlPr>
                              <a:rPr lang="de-DE" sz="1600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de-DE" sz="1600" i="1">
                                <a:latin typeface="Cambria Math"/>
                                <a:ea typeface="Cambria Math"/>
                              </a:rPr>
                              <m:t>𝐶</m:t>
                            </m:r>
                          </m:e>
                          <m:sub>
                            <m:r>
                              <a:rPr lang="de-DE" sz="1600" i="1">
                                <a:latin typeface="Cambria Math"/>
                                <a:ea typeface="Cambria Math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sz="1600" i="1">
                        <a:latin typeface="Cambria Math"/>
                        <a:ea typeface="Cambria Math"/>
                      </a:rPr>
                      <m:t>=0</m:t>
                    </m:r>
                  </m:oMath>
                </a14:m>
                <a:r>
                  <a:rPr lang="en-US" sz="1600" kern="0">
                    <a:solidFill>
                      <a:schemeClr val="tx1"/>
                    </a:solidFill>
                    <a:ea typeface="Cambria Math"/>
                  </a:rPr>
                  <a:t>,</a:t>
                </a:r>
                <a:endParaRPr lang="en-US" sz="1600" kern="0">
                  <a:solidFill>
                    <a:schemeClr val="tx1"/>
                  </a:solidFill>
                  <a:cs typeface="Calibri" panose="020F0502020204030204" pitchFamily="34" charset="0"/>
                </a:endParaRPr>
              </a:p>
              <a:p>
                <a:endParaRPr lang="en-US" sz="1600" kern="0">
                  <a:solidFill>
                    <a:schemeClr val="tx1"/>
                  </a:solidFill>
                  <a:cs typeface="Calibri" panose="020F0502020204030204" pitchFamily="34" charset="0"/>
                </a:endParaRPr>
              </a:p>
              <a:p>
                <a:r>
                  <a:rPr lang="en-US" sz="1600" kern="0">
                    <a:solidFill>
                      <a:schemeClr val="tx1"/>
                    </a:solidFill>
                    <a:cs typeface="Calibri" panose="020F0502020204030204" pitchFamily="34" charset="0"/>
                  </a:rPr>
                  <a:t>The proposed final solution</a:t>
                </a:r>
              </a:p>
              <a:p>
                <a:pPr marL="0" indent="0">
                  <a:buFont typeface="Arial" pitchFamily="34" charset="0"/>
                  <a:buNone/>
                </a:pPr>
                <a:endParaRPr lang="en-US" sz="1600" b="0"/>
              </a:p>
              <a:p>
                <a:pPr marL="0" indent="0">
                  <a:buFont typeface="Arial" pitchFamily="34" charset="0"/>
                  <a:buNone/>
                </a:pPr>
                <a:endParaRPr lang="en-US" sz="1600" b="0"/>
              </a:p>
              <a:p>
                <a:endParaRPr lang="en-US" sz="1600" b="0"/>
              </a:p>
              <a:p>
                <a:pPr marL="0" indent="0">
                  <a:buFont typeface="Arial" pitchFamily="34" charset="0"/>
                  <a:buNone/>
                </a:pPr>
                <a:r>
                  <a:rPr lang="en-US" sz="1600" b="0">
                    <a:latin typeface="+mn-lt"/>
                  </a:rPr>
                  <a:t>                                                                          </a:t>
                </a:r>
              </a:p>
              <a:p>
                <a:pPr marL="0" indent="0">
                  <a:buFont typeface="Arial" pitchFamily="34" charset="0"/>
                  <a:buNone/>
                </a:pPr>
                <a:r>
                  <a:rPr lang="en-US" sz="1600" b="0"/>
                  <a:t>                                      </a:t>
                </a:r>
              </a:p>
              <a:p>
                <a:pPr marL="0" indent="0">
                  <a:buFont typeface="Arial" pitchFamily="34" charset="0"/>
                  <a:buNone/>
                </a:pPr>
                <a:r>
                  <a:rPr lang="en-US" sz="1600" b="0"/>
                  <a:t>                                                       </a:t>
                </a:r>
              </a:p>
            </p:txBody>
          </p:sp>
        </mc:Choice>
        <mc:Fallback xmlns="">
          <p:sp>
            <p:nvSpPr>
              <p:cNvPr id="19" name="Textplatzhalter 6">
                <a:extLst>
                  <a:ext uri="{FF2B5EF4-FFF2-40B4-BE49-F238E27FC236}">
                    <a16:creationId xmlns:a16="http://schemas.microsoft.com/office/drawing/2014/main" id="{DA02AD6B-1A49-A744-94C2-9C2C23CCF1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000" y="1098048"/>
                <a:ext cx="8568000" cy="5139264"/>
              </a:xfrm>
              <a:prstGeom prst="rect">
                <a:avLst/>
              </a:prstGeom>
              <a:blipFill>
                <a:blip r:embed="rId4"/>
                <a:stretch>
                  <a:fillRect l="-296" t="-2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Abgerundetes Rechteck 15">
                <a:extLst>
                  <a:ext uri="{FF2B5EF4-FFF2-40B4-BE49-F238E27FC236}">
                    <a16:creationId xmlns:a16="http://schemas.microsoft.com/office/drawing/2014/main" id="{D0E46537-A72A-984E-89F1-7AD1DC3FC7BF}"/>
                  </a:ext>
                </a:extLst>
              </p:cNvPr>
              <p:cNvSpPr/>
              <p:nvPr/>
            </p:nvSpPr>
            <p:spPr>
              <a:xfrm>
                <a:off x="611560" y="4437112"/>
                <a:ext cx="4608512" cy="864096"/>
              </a:xfrm>
              <a:prstGeom prst="roundRect">
                <a:avLst/>
              </a:prstGeom>
              <a:solidFill>
                <a:schemeClr val="accent5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400" b="0" i="1" smtClean="0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b="0" i="1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  <m:t>𝐿</m:t>
                          </m:r>
                        </m:e>
                        <m:sub>
                          <m:r>
                            <a:rPr lang="de-DE" sz="1400" b="0" i="1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  <m:t>𝑇</m:t>
                          </m:r>
                          <m:r>
                            <a:rPr lang="de-DE" sz="1400" b="0" i="1" smtClean="0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  <m:t>𝐶</m:t>
                          </m:r>
                          <m:r>
                            <a:rPr lang="de-DE" sz="1400" b="0" i="1" smtClean="0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de-DE" sz="1400" b="0" i="1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de-DE" sz="1400" b="0" i="1" smtClean="0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400" b="0" i="1" smtClean="0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  <m:t>𝑛</m:t>
                          </m:r>
                        </m:num>
                        <m:den>
                          <m:r>
                            <a:rPr lang="de-DE" sz="1400" b="0" i="1" smtClean="0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de-DE" sz="1400" b="0" i="1" smtClean="0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de-DE" sz="1400" b="0" i="1" smtClean="0">
                                  <a:solidFill>
                                    <a:schemeClr val="tx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1400" b="0" i="1" smtClean="0">
                                  <a:solidFill>
                                    <a:schemeClr val="tx2">
                                      <a:lumMod val="75000"/>
                                    </a:schemeClr>
                                  </a:solidFill>
                                  <a:latin typeface="Cambria Math"/>
                                </a:rPr>
                                <m:t>1−</m:t>
                              </m:r>
                              <m:r>
                                <a:rPr lang="de-DE" sz="1400" b="0" i="1" smtClean="0">
                                  <a:solidFill>
                                    <a:schemeClr val="tx2">
                                      <a:lumMod val="75000"/>
                                    </a:schemeClr>
                                  </a:solidFill>
                                  <a:latin typeface="Cambria Math"/>
                                  <a:ea typeface="Cambria Math"/>
                                </a:rPr>
                                <m:t>𝛼</m:t>
                              </m:r>
                            </m:e>
                          </m:d>
                          <m:r>
                            <a:rPr lang="de-DE" sz="1400" b="0" i="1" smtClean="0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  <m:t>+</m:t>
                          </m:r>
                          <m:rad>
                            <m:radPr>
                              <m:degHide m:val="on"/>
                              <m:ctrlPr>
                                <a:rPr lang="de-DE" sz="1400" b="0" i="1" smtClean="0">
                                  <a:solidFill>
                                    <a:schemeClr val="tx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de-DE" sz="1400" b="0" i="1" smtClean="0">
                                      <a:solidFill>
                                        <a:schemeClr val="tx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de-DE" sz="1400" b="0" i="1">
                                          <a:solidFill>
                                            <a:schemeClr val="tx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400" b="0" i="1">
                                          <a:solidFill>
                                            <a:schemeClr val="tx2">
                                              <a:lumMod val="75000"/>
                                            </a:schemeClr>
                                          </a:solidFill>
                                          <a:latin typeface="Cambria Math"/>
                                        </a:rPr>
                                        <m:t>1−</m:t>
                                      </m:r>
                                      <m:r>
                                        <a:rPr lang="de-DE" sz="1400" b="0" i="1">
                                          <a:solidFill>
                                            <a:schemeClr val="tx2">
                                              <a:lumMod val="75000"/>
                                            </a:schemeClr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𝛼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de-DE" sz="1400" b="0" i="1" smtClean="0">
                                      <a:solidFill>
                                        <a:schemeClr val="tx2">
                                          <a:lumMod val="75000"/>
                                        </a:schemeClr>
                                      </a:solidFill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de-DE" sz="1400" b="0" i="1" smtClean="0">
                                  <a:solidFill>
                                    <a:schemeClr val="tx2">
                                      <a:lumMod val="75000"/>
                                    </a:schemeClr>
                                  </a:solidFill>
                                  <a:latin typeface="Cambria Math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de-DE" sz="1400" b="0" i="1" smtClean="0">
                                      <a:solidFill>
                                        <a:schemeClr val="tx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400" b="0" i="1" smtClean="0">
                                      <a:solidFill>
                                        <a:schemeClr val="tx2">
                                          <a:lumMod val="75000"/>
                                        </a:schemeClr>
                                      </a:solidFill>
                                      <a:latin typeface="Cambria Math"/>
                                    </a:rPr>
                                    <m:t>2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de-DE" sz="1400" b="0" i="1" smtClean="0">
                                          <a:solidFill>
                                            <a:schemeClr val="tx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400" b="0" i="1" smtClean="0">
                                          <a:solidFill>
                                            <a:schemeClr val="tx2">
                                              <a:lumMod val="75000"/>
                                            </a:schemeClr>
                                          </a:solidFill>
                                          <a:latin typeface="Cambria Math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de-DE" sz="1400" b="0" i="1" smtClean="0">
                                          <a:solidFill>
                                            <a:schemeClr val="tx2">
                                              <a:lumMod val="75000"/>
                                            </a:schemeClr>
                                          </a:solidFill>
                                          <a:latin typeface="Cambria Math"/>
                                        </a:rPr>
                                        <m:t>𝑡</m:t>
                                      </m:r>
                                    </m:sub>
                                  </m:sSub>
                                </m:den>
                              </m:f>
                              <m:d>
                                <m:dPr>
                                  <m:ctrlPr>
                                    <a:rPr lang="de-DE" sz="1400" b="0" i="1">
                                      <a:solidFill>
                                        <a:schemeClr val="tx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400" b="0" i="1">
                                      <a:solidFill>
                                        <a:schemeClr val="tx2">
                                          <a:lumMod val="75000"/>
                                        </a:schemeClr>
                                      </a:solidFill>
                                      <a:latin typeface="Cambria Math"/>
                                    </a:rPr>
                                    <m:t>1−</m:t>
                                  </m:r>
                                  <m:r>
                                    <a:rPr lang="de-DE" sz="1400" b="0" i="1">
                                      <a:solidFill>
                                        <a:schemeClr val="tx2">
                                          <a:lumMod val="75000"/>
                                        </a:schemeClr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𝛼</m:t>
                                  </m:r>
                                </m:e>
                              </m:d>
                              <m:r>
                                <a:rPr lang="de-DE" sz="1400" b="0" i="1" smtClean="0">
                                  <a:solidFill>
                                    <a:schemeClr val="tx2">
                                      <a:lumMod val="75000"/>
                                    </a:schemeClr>
                                  </a:solidFill>
                                  <a:latin typeface="Cambria Math"/>
                                  <a:ea typeface="Cambria Math"/>
                                </a:rPr>
                                <m:t>∙</m:t>
                              </m:r>
                              <m:d>
                                <m:dPr>
                                  <m:ctrlPr>
                                    <a:rPr lang="de-DE" sz="1400" b="0" i="1">
                                      <a:solidFill>
                                        <a:schemeClr val="tx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400" b="0" i="1">
                                      <a:solidFill>
                                        <a:schemeClr val="tx2">
                                          <a:lumMod val="75000"/>
                                        </a:schemeClr>
                                      </a:solidFill>
                                      <a:latin typeface="Cambria Math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lang="de-DE" sz="1400" b="0" i="1" smtClean="0">
                                          <a:solidFill>
                                            <a:schemeClr val="tx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400" b="0" i="1" smtClean="0">
                                          <a:solidFill>
                                            <a:schemeClr val="tx2">
                                              <a:lumMod val="75000"/>
                                            </a:schemeClr>
                                          </a:solidFill>
                                          <a:latin typeface="Cambria Math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de-DE" sz="1400" b="0" i="1" smtClean="0">
                                          <a:solidFill>
                                            <a:schemeClr val="tx2">
                                              <a:lumMod val="75000"/>
                                            </a:schemeClr>
                                          </a:solidFill>
                                          <a:latin typeface="Cambria Math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rad>
                        </m:e>
                      </m:d>
                    </m:oMath>
                  </m:oMathPara>
                </a14:m>
                <a:endParaRPr lang="en-US" sz="1400" b="0">
                  <a:solidFill>
                    <a:schemeClr val="tx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4" name="Abgerundetes Rechteck 15">
                <a:extLst>
                  <a:ext uri="{FF2B5EF4-FFF2-40B4-BE49-F238E27FC236}">
                    <a16:creationId xmlns:a16="http://schemas.microsoft.com/office/drawing/2014/main" id="{D0E46537-A72A-984E-89F1-7AD1DC3FC7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4437112"/>
                <a:ext cx="4608512" cy="864096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feld 9">
                <a:extLst>
                  <a:ext uri="{FF2B5EF4-FFF2-40B4-BE49-F238E27FC236}">
                    <a16:creationId xmlns:a16="http://schemas.microsoft.com/office/drawing/2014/main" id="{B8D5093D-F110-4F4B-9A46-EA3F902584D2}"/>
                  </a:ext>
                </a:extLst>
              </p:cNvPr>
              <p:cNvSpPr txBox="1"/>
              <p:nvPr/>
            </p:nvSpPr>
            <p:spPr>
              <a:xfrm>
                <a:off x="7908712" y="3808096"/>
                <a:ext cx="856388" cy="338554"/>
              </a:xfrm>
              <a:prstGeom prst="rect">
                <a:avLst/>
              </a:prstGeom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pt-BR" sz="1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lang="de-DE" sz="1600" b="0" i="1">
                            <a:solidFill>
                              <a:srgbClr val="C00000"/>
                            </a:solidFill>
                            <a:latin typeface="Cambria Math"/>
                            <a:cs typeface="+mn-cs"/>
                          </a:rPr>
                          <m:t>𝑡</m:t>
                        </m:r>
                      </m:e>
                      <m:sub>
                        <m:r>
                          <a:rPr lang="de-DE" sz="1600" b="0" i="1">
                            <a:solidFill>
                              <a:srgbClr val="C00000"/>
                            </a:solidFill>
                            <a:latin typeface="Cambria Math"/>
                            <a:cs typeface="+mn-cs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sz="1600" b="0" i="1">
                    <a:solidFill>
                      <a:srgbClr val="C00000"/>
                    </a:solidFill>
                    <a:latin typeface="Cambria Math"/>
                    <a:cs typeface="+mn-cs"/>
                  </a:rPr>
                  <a:t>,</a:t>
                </a:r>
                <a:r>
                  <a:rPr lang="pt-BR" sz="1600" b="0" i="1">
                    <a:solidFill>
                      <a:srgbClr val="C00000"/>
                    </a:solidFill>
                    <a:latin typeface="Cambria Math"/>
                    <a:cs typeface="+mn-cs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6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lang="de-DE" sz="1600" b="0" i="1">
                            <a:solidFill>
                              <a:srgbClr val="C00000"/>
                            </a:solidFill>
                            <a:latin typeface="Cambria Math"/>
                            <a:cs typeface="+mn-cs"/>
                          </a:rPr>
                          <m:t>𝑡</m:t>
                        </m:r>
                      </m:e>
                      <m:sub>
                        <m:r>
                          <a:rPr lang="de-DE" sz="1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  <m:t>𝑐</m:t>
                        </m:r>
                      </m:sub>
                    </m:sSub>
                    <m:r>
                      <m:rPr>
                        <m:nor/>
                      </m:rPr>
                      <a:rPr lang="en-US" sz="1600" i="1">
                        <a:solidFill>
                          <a:srgbClr val="C00000"/>
                        </a:solidFill>
                        <a:latin typeface="Cambria Math"/>
                      </a:rPr>
                      <m:t>,</m:t>
                    </m:r>
                    <m:r>
                      <m:rPr>
                        <m:nor/>
                      </m:rPr>
                      <a:rPr lang="pt-BR" sz="1600" i="1">
                        <a:solidFill>
                          <a:srgbClr val="C00000"/>
                        </a:solidFill>
                        <a:latin typeface="Cambria Math"/>
                      </a:rPr>
                      <m:t> </m:t>
                    </m:r>
                    <m:sSub>
                      <m:sSubPr>
                        <m:ctrlPr>
                          <a:rPr lang="pt-BR" sz="16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𝑡</m:t>
                        </m:r>
                      </m:e>
                      <m:sub>
                        <m:r>
                          <a:rPr lang="de-DE" sz="1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endParaRPr lang="de-DE" sz="1600" b="0" i="1">
                  <a:solidFill>
                    <a:srgbClr val="C00000"/>
                  </a:solidFill>
                  <a:latin typeface="Cambria Math"/>
                  <a:cs typeface="+mn-cs"/>
                </a:endParaRPr>
              </a:p>
            </p:txBody>
          </p:sp>
        </mc:Choice>
        <mc:Fallback xmlns="">
          <p:sp>
            <p:nvSpPr>
              <p:cNvPr id="30" name="Textfeld 9">
                <a:extLst>
                  <a:ext uri="{FF2B5EF4-FFF2-40B4-BE49-F238E27FC236}">
                    <a16:creationId xmlns:a16="http://schemas.microsoft.com/office/drawing/2014/main" id="{B8D5093D-F110-4F4B-9A46-EA3F902584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8712" y="3808096"/>
                <a:ext cx="856388" cy="338554"/>
              </a:xfrm>
              <a:prstGeom prst="rect">
                <a:avLst/>
              </a:prstGeom>
              <a:blipFill>
                <a:blip r:embed="rId6"/>
                <a:stretch>
                  <a:fillRect t="-7407" b="-18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hteck 36">
                <a:extLst>
                  <a:ext uri="{FF2B5EF4-FFF2-40B4-BE49-F238E27FC236}">
                    <a16:creationId xmlns:a16="http://schemas.microsoft.com/office/drawing/2014/main" id="{5B996CF1-2FA7-EC44-9BB1-95E24FF39B5C}"/>
                  </a:ext>
                </a:extLst>
              </p:cNvPr>
              <p:cNvSpPr/>
              <p:nvPr/>
            </p:nvSpPr>
            <p:spPr>
              <a:xfrm>
                <a:off x="5940152" y="4357126"/>
                <a:ext cx="2592288" cy="792088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800" b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MAC Layer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𝐿</m:t>
                          </m:r>
                        </m:e>
                        <m:sub>
                          <m:r>
                            <a:rPr lang="de-DE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𝑇𝐶𝐴</m:t>
                          </m:r>
                        </m:sub>
                      </m:sSub>
                      <m:r>
                        <a:rPr lang="de-DE" sz="1200" i="1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r>
                        <a:rPr lang="de-DE" sz="1200" i="1">
                          <a:solidFill>
                            <a:schemeClr val="tx1"/>
                          </a:solidFill>
                          <a:latin typeface="Cambria Math"/>
                        </a:rPr>
                        <m:t>𝑓</m:t>
                      </m:r>
                      <m:r>
                        <a:rPr lang="de-DE" sz="1200" i="1">
                          <a:solidFill>
                            <a:schemeClr val="tx1"/>
                          </a:solidFill>
                          <a:latin typeface="Cambria Math"/>
                        </a:rPr>
                        <m:t>(</m:t>
                      </m:r>
                      <m:sSub>
                        <m:sSubPr>
                          <m:ctrlPr>
                            <a:rPr lang="pt-BR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𝑡</m:t>
                          </m:r>
                        </m:e>
                        <m:sub>
                          <m:r>
                            <a:rPr lang="de-DE" sz="1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𝑒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1200" i="1">
                          <a:solidFill>
                            <a:schemeClr val="tx1"/>
                          </a:solidFill>
                          <a:latin typeface="Cambria Math"/>
                        </a:rPr>
                        <m:t>,</m:t>
                      </m:r>
                      <m:r>
                        <m:rPr>
                          <m:nor/>
                        </m:rPr>
                        <a:rPr lang="pt-BR" sz="1200" i="1">
                          <a:solidFill>
                            <a:schemeClr val="tx1"/>
                          </a:solidFill>
                          <a:latin typeface="Cambria Math"/>
                        </a:rPr>
                        <m:t> </m:t>
                      </m:r>
                      <m:sSub>
                        <m:sSubPr>
                          <m:ctrlPr>
                            <a:rPr lang="pt-BR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𝑡</m:t>
                          </m:r>
                        </m:e>
                        <m:sub>
                          <m:r>
                            <a:rPr lang="de-DE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de-DE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de-DE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m:rPr>
                          <m:nor/>
                        </m:rPr>
                        <a:rPr lang="en-US" sz="1200" i="1">
                          <a:solidFill>
                            <a:schemeClr val="tx1"/>
                          </a:solidFill>
                          <a:latin typeface="Cambria Math"/>
                        </a:rPr>
                        <m:t>, </m:t>
                      </m:r>
                      <m:r>
                        <a:rPr lang="de-DE" sz="1200" i="1">
                          <a:solidFill>
                            <a:schemeClr val="tx1"/>
                          </a:solidFill>
                          <a:latin typeface="Cambria Math"/>
                        </a:rPr>
                        <m:t>𝑛</m:t>
                      </m:r>
                      <m:r>
                        <a:rPr lang="de-DE" sz="1200" i="1">
                          <a:solidFill>
                            <a:schemeClr val="tx1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1200" b="0" i="1">
                  <a:solidFill>
                    <a:schemeClr val="tx1"/>
                  </a:solidFill>
                  <a:latin typeface="Cambria Math"/>
                </a:endParaRPr>
              </a:p>
            </p:txBody>
          </p:sp>
        </mc:Choice>
        <mc:Fallback xmlns="">
          <p:sp>
            <p:nvSpPr>
              <p:cNvPr id="31" name="Rechteck 36">
                <a:extLst>
                  <a:ext uri="{FF2B5EF4-FFF2-40B4-BE49-F238E27FC236}">
                    <a16:creationId xmlns:a16="http://schemas.microsoft.com/office/drawing/2014/main" id="{5B996CF1-2FA7-EC44-9BB1-95E24FF39B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0152" y="4357126"/>
                <a:ext cx="2592288" cy="79208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Rechteck 35">
            <a:extLst>
              <a:ext uri="{FF2B5EF4-FFF2-40B4-BE49-F238E27FC236}">
                <a16:creationId xmlns:a16="http://schemas.microsoft.com/office/drawing/2014/main" id="{D5ED43F6-1241-BA46-9BDD-AAFF2E8AAB63}"/>
              </a:ext>
            </a:extLst>
          </p:cNvPr>
          <p:cNvSpPr/>
          <p:nvPr/>
        </p:nvSpPr>
        <p:spPr>
          <a:xfrm>
            <a:off x="5940152" y="2894852"/>
            <a:ext cx="2592288" cy="79208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PHY Layer</a:t>
            </a:r>
          </a:p>
        </p:txBody>
      </p:sp>
      <p:sp>
        <p:nvSpPr>
          <p:cNvPr id="33" name="Pfeil nach unten 64">
            <a:extLst>
              <a:ext uri="{FF2B5EF4-FFF2-40B4-BE49-F238E27FC236}">
                <a16:creationId xmlns:a16="http://schemas.microsoft.com/office/drawing/2014/main" id="{F7171CD4-F876-C340-89F1-F0BCA66335FD}"/>
              </a:ext>
            </a:extLst>
          </p:cNvPr>
          <p:cNvSpPr/>
          <p:nvPr/>
        </p:nvSpPr>
        <p:spPr>
          <a:xfrm>
            <a:off x="7524328" y="3700060"/>
            <a:ext cx="326177" cy="635102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Pfeil nach unten 64">
            <a:extLst>
              <a:ext uri="{FF2B5EF4-FFF2-40B4-BE49-F238E27FC236}">
                <a16:creationId xmlns:a16="http://schemas.microsoft.com/office/drawing/2014/main" id="{21CBC1F1-447D-E447-80FD-F8A4B0713BE5}"/>
              </a:ext>
            </a:extLst>
          </p:cNvPr>
          <p:cNvSpPr/>
          <p:nvPr/>
        </p:nvSpPr>
        <p:spPr>
          <a:xfrm>
            <a:off x="7073207" y="5148322"/>
            <a:ext cx="326177" cy="48298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7E334B3-9054-CB41-A449-F2759087E4B2}"/>
                  </a:ext>
                </a:extLst>
              </p:cNvPr>
              <p:cNvSpPr txBox="1"/>
              <p:nvPr/>
            </p:nvSpPr>
            <p:spPr>
              <a:xfrm>
                <a:off x="7300730" y="5435932"/>
                <a:ext cx="74930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/>
                            </a:rPr>
                            <m:t>𝐿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𝑇𝐶𝐴</m:t>
                          </m:r>
                          <m:r>
                            <a:rPr lang="de-DE" i="1" smtClean="0">
                              <a:latin typeface="Cambria Math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en-US">
                  <a:latin typeface="+mj-lt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7E334B3-9054-CB41-A449-F2759087E4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0730" y="5435932"/>
                <a:ext cx="749308" cy="369332"/>
              </a:xfrm>
              <a:prstGeom prst="rect">
                <a:avLst/>
              </a:prstGeom>
              <a:blipFill>
                <a:blip r:embed="rId8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Pfeil nach unten 7">
            <a:extLst>
              <a:ext uri="{FF2B5EF4-FFF2-40B4-BE49-F238E27FC236}">
                <a16:creationId xmlns:a16="http://schemas.microsoft.com/office/drawing/2014/main" id="{57C8AA07-7F65-A346-997F-ABF7F69637C8}"/>
              </a:ext>
            </a:extLst>
          </p:cNvPr>
          <p:cNvSpPr/>
          <p:nvPr/>
        </p:nvSpPr>
        <p:spPr>
          <a:xfrm>
            <a:off x="7020272" y="2314119"/>
            <a:ext cx="351980" cy="555311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2FE23DA1-68A2-0D47-A95A-37D020BE47C2}"/>
              </a:ext>
            </a:extLst>
          </p:cNvPr>
          <p:cNvSpPr/>
          <p:nvPr/>
        </p:nvSpPr>
        <p:spPr bwMode="auto">
          <a:xfrm>
            <a:off x="6014263" y="1268760"/>
            <a:ext cx="2345709" cy="1035610"/>
          </a:xfrm>
          <a:prstGeom prst="ellipse">
            <a:avLst/>
          </a:prstGeom>
          <a:solidFill>
            <a:schemeClr val="accent5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r>
              <a:rPr kumimoji="0" lang="en-US" sz="2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FSA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feld 65">
                <a:extLst>
                  <a:ext uri="{FF2B5EF4-FFF2-40B4-BE49-F238E27FC236}">
                    <a16:creationId xmlns:a16="http://schemas.microsoft.com/office/drawing/2014/main" id="{70127A7D-96C8-6948-9F08-0BD2632C4964}"/>
                  </a:ext>
                </a:extLst>
              </p:cNvPr>
              <p:cNvSpPr txBox="1"/>
              <p:nvPr/>
            </p:nvSpPr>
            <p:spPr>
              <a:xfrm>
                <a:off x="7524750" y="2391527"/>
                <a:ext cx="1085359" cy="307777"/>
              </a:xfrm>
              <a:prstGeom prst="rect">
                <a:avLst/>
              </a:prstGeom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sz="1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  <a:cs typeface="+mn-cs"/>
                          </a:rPr>
                          <m:t>𝑁</m:t>
                        </m:r>
                      </m:e>
                      <m:sub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  <a:cs typeface="+mn-cs"/>
                          </a:rPr>
                          <m:t>𝑠</m:t>
                        </m:r>
                      </m:sub>
                    </m:sSub>
                    <m:r>
                      <m:rPr>
                        <m:nor/>
                      </m:rPr>
                      <a:rPr lang="en-US" sz="1400" b="0" i="1">
                        <a:solidFill>
                          <a:srgbClr val="C00000"/>
                        </a:solidFill>
                        <a:latin typeface="Cambria Math"/>
                        <a:cs typeface="+mn-cs"/>
                      </a:rPr>
                      <m:t>, </m:t>
                    </m:r>
                    <m:sSub>
                      <m:sSubPr>
                        <m:ctrlPr>
                          <a:rPr lang="pt-BR" sz="14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  <a:cs typeface="+mn-cs"/>
                          </a:rPr>
                          <m:t>𝑁</m:t>
                        </m:r>
                      </m:e>
                      <m:sub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  <a:cs typeface="+mn-cs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1400" b="0" i="1">
                    <a:solidFill>
                      <a:srgbClr val="C00000"/>
                    </a:solidFill>
                    <a:latin typeface="Cambria Math"/>
                    <a:cs typeface="+mn-cs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4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  <a:cs typeface="+mn-cs"/>
                          </a:rPr>
                          <m:t>𝑁</m:t>
                        </m:r>
                      </m:e>
                      <m:sub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  <a:cs typeface="+mn-cs"/>
                          </a:rPr>
                          <m:t>𝐸</m:t>
                        </m:r>
                      </m:sub>
                    </m:sSub>
                  </m:oMath>
                </a14:m>
                <a:endParaRPr lang="en-US" sz="1400" b="0" i="1">
                  <a:solidFill>
                    <a:srgbClr val="C00000"/>
                  </a:solidFill>
                  <a:latin typeface="Cambria Math"/>
                  <a:cs typeface="+mn-cs"/>
                </a:endParaRPr>
              </a:p>
            </p:txBody>
          </p:sp>
        </mc:Choice>
        <mc:Fallback xmlns="">
          <p:sp>
            <p:nvSpPr>
              <p:cNvPr id="38" name="Textfeld 65">
                <a:extLst>
                  <a:ext uri="{FF2B5EF4-FFF2-40B4-BE49-F238E27FC236}">
                    <a16:creationId xmlns:a16="http://schemas.microsoft.com/office/drawing/2014/main" id="{70127A7D-96C8-6948-9F08-0BD2632C49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4750" y="2391527"/>
                <a:ext cx="1085359" cy="307777"/>
              </a:xfrm>
              <a:prstGeom prst="rect">
                <a:avLst/>
              </a:prstGeom>
              <a:blipFill>
                <a:blip r:embed="rId9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feld 9">
                <a:extLst>
                  <a:ext uri="{FF2B5EF4-FFF2-40B4-BE49-F238E27FC236}">
                    <a16:creationId xmlns:a16="http://schemas.microsoft.com/office/drawing/2014/main" id="{5871FCA8-5B80-9240-8076-B57D9394DAF5}"/>
                  </a:ext>
                </a:extLst>
              </p:cNvPr>
              <p:cNvSpPr txBox="1"/>
              <p:nvPr/>
            </p:nvSpPr>
            <p:spPr>
              <a:xfrm>
                <a:off x="6949103" y="3813657"/>
                <a:ext cx="359201" cy="338554"/>
              </a:xfrm>
              <a:prstGeom prst="rect">
                <a:avLst/>
              </a:prstGeom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6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de-DE" sz="1600" b="0" i="1">
                  <a:solidFill>
                    <a:srgbClr val="C00000"/>
                  </a:solidFill>
                  <a:latin typeface="Cambria Math"/>
                  <a:cs typeface="+mn-cs"/>
                </a:endParaRPr>
              </a:p>
            </p:txBody>
          </p:sp>
        </mc:Choice>
        <mc:Fallback xmlns="">
          <p:sp>
            <p:nvSpPr>
              <p:cNvPr id="39" name="Textfeld 9">
                <a:extLst>
                  <a:ext uri="{FF2B5EF4-FFF2-40B4-BE49-F238E27FC236}">
                    <a16:creationId xmlns:a16="http://schemas.microsoft.com/office/drawing/2014/main" id="{5871FCA8-5B80-9240-8076-B57D9394DA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9103" y="3813657"/>
                <a:ext cx="359201" cy="33855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Pfeil nach unten 64">
            <a:extLst>
              <a:ext uri="{FF2B5EF4-FFF2-40B4-BE49-F238E27FC236}">
                <a16:creationId xmlns:a16="http://schemas.microsoft.com/office/drawing/2014/main" id="{CD6D736C-DAB8-EC4F-A46E-14A93E726F34}"/>
              </a:ext>
            </a:extLst>
          </p:cNvPr>
          <p:cNvSpPr/>
          <p:nvPr/>
        </p:nvSpPr>
        <p:spPr>
          <a:xfrm>
            <a:off x="6578587" y="3705621"/>
            <a:ext cx="326177" cy="635102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875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677108"/>
          </a:xfrm>
        </p:spPr>
        <p:txBody>
          <a:bodyPr/>
          <a:lstStyle/>
          <a:p>
            <a:pPr lvl="1"/>
            <a:r>
              <a:rPr lang="en-US"/>
              <a:t>Frame Length Optimization:</a:t>
            </a:r>
            <a:br>
              <a:rPr lang="en-US"/>
            </a:br>
            <a:r>
              <a:rPr lang="en-US" sz="2000">
                <a:solidFill>
                  <a:srgbClr val="00406F"/>
                </a:solidFill>
              </a:rPr>
              <a:t>Time and Collision Recovery Aware System</a:t>
            </a:r>
            <a:endParaRPr lang="en-US" sz="2000"/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5A0D3CB2-E0E6-284D-B358-2D0FC1F909E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>
          <a:xfrm>
            <a:off x="7524750" y="100013"/>
            <a:ext cx="1149350" cy="906462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Datumsplatzhalter 1"/>
              <p:cNvSpPr>
                <a:spLocks noGrp="1"/>
              </p:cNvSpPr>
              <p:nvPr>
                <p:ph type="dt" sz="half" idx="2"/>
              </p:nvPr>
            </p:nvSpPr>
            <p:spPr/>
            <p:txBody>
              <a:bodyPr/>
              <a:lstStyle/>
              <a:p>
                <a:fld id="{B6D6825A-82F5-3A4F-9E8F-D3A513A73C6B}" type="datetime3">
                  <a:rPr lang="de-DE" smtClean="0"/>
                  <a:t>23/01/2019</a:t>
                </a:fld>
                <a:endParaRPr lang="de-DE"/>
              </a:p>
            </p:txBody>
          </p:sp>
        </mc:Choice>
        <mc:Fallback xmlns="">
          <p:sp>
            <p:nvSpPr>
              <p:cNvPr id="2" name="Datumsplatzhalt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dt" sz="half" idx="2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Fußzeilenplatzhalter 2"/>
              <p:cNvSpPr>
                <a:spLocks noGrp="1"/>
              </p:cNvSpPr>
              <p:nvPr>
                <p:ph type="ftr" sz="quarter" idx="3"/>
              </p:nvPr>
            </p:nvSpPr>
            <p:spPr/>
            <p:txBody>
              <a:bodyPr/>
              <a:lstStyle/>
              <a:p>
                <a:r>
                  <a:rPr lang="de-DE"/>
                  <a:t>Hazem Elsaid Ibrahim | PhD Dissertation</a:t>
                </a:r>
              </a:p>
            </p:txBody>
          </p:sp>
        </mc:Choice>
        <mc:Fallback xmlns="">
          <p:sp>
            <p:nvSpPr>
              <p:cNvPr id="3" name="Fußzeilenplatzhalt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ftr" sz="quarter" idx="3"/>
              </p:nvPr>
            </p:nvSpPr>
            <p:spPr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Placeholder 4">
            <a:extLst>
              <a:ext uri="{FF2B5EF4-FFF2-40B4-BE49-F238E27FC236}">
                <a16:creationId xmlns:a16="http://schemas.microsoft.com/office/drawing/2014/main" id="{862FBCA6-8654-EB4E-B8B9-5343706E4A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 bwMode="auto">
          <a:xfrm>
            <a:off x="5940152" y="6237312"/>
            <a:ext cx="1330007" cy="56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platzhalter 3">
                <a:extLst>
                  <a:ext uri="{FF2B5EF4-FFF2-40B4-BE49-F238E27FC236}">
                    <a16:creationId xmlns:a16="http://schemas.microsoft.com/office/drawing/2014/main" id="{F3EEFB1B-111D-4C41-AD6E-93DC76AF89E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8000" y="1052736"/>
                <a:ext cx="8532472" cy="5184576"/>
              </a:xfrm>
              <a:prstGeom prst="rect">
                <a:avLst/>
              </a:prstGeom>
            </p:spPr>
            <p:txBody>
              <a:bodyPr/>
              <a:lstStyle>
                <a:lvl1pPr marL="358775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tx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19138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2pPr>
                <a:lvl3pPr marL="1079500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3pPr>
                <a:lvl4pPr marL="1439863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4pPr>
                <a:lvl5pPr marL="1798638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5pPr>
                <a:lvl6pPr marL="18875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6pPr>
                <a:lvl7pPr marL="23447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7pPr>
                <a:lvl8pPr marL="28019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8pPr>
                <a:lvl9pPr marL="32591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r>
                  <a:rPr lang="en-US" sz="1600"/>
                  <a:t>Frame </a:t>
                </a:r>
                <a:r>
                  <a:rPr lang="en-US" sz="1600">
                    <a:latin typeface="Calibri" panose="020F0502020204030204" pitchFamily="34" charset="0"/>
                    <a:cs typeface="Calibri" panose="020F0502020204030204" pitchFamily="34" charset="0"/>
                  </a:rPr>
                  <a:t>length</a:t>
                </a:r>
                <a:r>
                  <a:rPr lang="en-US" sz="1600"/>
                  <a:t> comparison</a:t>
                </a:r>
                <a:endParaRPr lang="en-US" sz="1600" kern="0"/>
              </a:p>
              <a:p>
                <a:pPr lvl="1"/>
                <a:r>
                  <a:rPr lang="en-US" sz="1400" kern="0">
                    <a:latin typeface="Calibri" panose="020F0502020204030204" pitchFamily="34" charset="0"/>
                    <a:cs typeface="Calibri" panose="020F0502020204030204" pitchFamily="34" charset="0"/>
                  </a:rPr>
                  <a:t>Number of tags </a:t>
                </a:r>
                <a14:m>
                  <m:oMath xmlns:m="http://schemas.openxmlformats.org/officeDocument/2006/math">
                    <m:r>
                      <a:rPr lang="en-US" sz="1400" b="0" i="1" kern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400" b="0" i="1" kern="0" smtClean="0">
                        <a:latin typeface="Cambria Math" panose="02040503050406030204" pitchFamily="18" charset="0"/>
                      </a:rPr>
                      <m:t>=100</m:t>
                    </m:r>
                  </m:oMath>
                </a14:m>
                <a:endParaRPr lang="en-US" sz="1400" i="1" kern="0">
                  <a:cs typeface="Calibri" panose="020F0502020204030204" pitchFamily="34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sz="14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𝛼</m:t>
                    </m:r>
                  </m:oMath>
                </a14:m>
                <a:r>
                  <a:rPr lang="en-US" sz="1400" kern="0">
                    <a:cs typeface="Calibri" panose="020F0502020204030204" pitchFamily="34" charset="0"/>
                  </a:rPr>
                  <a:t>:</a:t>
                </a:r>
                <a:r>
                  <a:rPr lang="en-US" sz="1400" i="1" kern="0">
                    <a:cs typeface="Calibri" panose="020F0502020204030204" pitchFamily="34" charset="0"/>
                  </a:rPr>
                  <a:t> </a:t>
                </a:r>
                <a:r>
                  <a:rPr lang="en-US" sz="1400" kern="0">
                    <a:latin typeface="Calibri" panose="020F0502020204030204" pitchFamily="34" charset="0"/>
                    <a:cs typeface="Calibri" panose="020F0502020204030204" pitchFamily="34" charset="0"/>
                  </a:rPr>
                  <a:t>The collision recovery capability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de-DE" sz="140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400"/>
                  <a:t>: </a:t>
                </a:r>
                <a:r>
                  <a:rPr lang="en-US" sz="1400">
                    <a:latin typeface="Calibri" panose="020F0502020204030204" pitchFamily="34" charset="0"/>
                    <a:cs typeface="Calibri" panose="020F0502020204030204" pitchFamily="34" charset="0"/>
                  </a:rPr>
                  <a:t>Slot duration constant</a:t>
                </a:r>
              </a:p>
              <a:p>
                <a:pPr lvl="1"/>
                <a:endParaRPr lang="en-US" sz="1600" i="1" kern="0">
                  <a:cs typeface="Calibri" panose="020F0502020204030204" pitchFamily="34" charset="0"/>
                </a:endParaRPr>
              </a:p>
              <a:p>
                <a:pPr lvl="1"/>
                <a:endParaRPr lang="en-US" sz="1600" kern="0"/>
              </a:p>
              <a:p>
                <a:pPr lvl="1"/>
                <a:endParaRPr lang="en-US" sz="1600" i="1" kern="0">
                  <a:cs typeface="Calibri" panose="020F0502020204030204" pitchFamily="34" charset="0"/>
                </a:endParaRPr>
              </a:p>
              <a:p>
                <a:pPr marL="360363" lvl="1" indent="0">
                  <a:buNone/>
                </a:pPr>
                <a:r>
                  <a:rPr lang="en-US" sz="1600" kern="0"/>
                  <a:t>	</a:t>
                </a:r>
              </a:p>
              <a:p>
                <a:pPr marL="0" indent="0">
                  <a:buNone/>
                </a:pPr>
                <a:endParaRPr lang="en-US" sz="1600" kern="0"/>
              </a:p>
              <a:p>
                <a:pPr lvl="2"/>
                <a:endParaRPr lang="en-US" sz="1600" kern="0"/>
              </a:p>
              <a:p>
                <a:pPr marL="180975" lvl="1" indent="0">
                  <a:buFont typeface="Wingdings" pitchFamily="2" charset="2"/>
                  <a:buNone/>
                </a:pPr>
                <a:r>
                  <a:rPr lang="en-US" kern="0"/>
                  <a:t>												</a:t>
                </a:r>
                <a:endParaRPr lang="en-US" sz="1600" kern="0">
                  <a:solidFill>
                    <a:schemeClr val="tx2">
                      <a:lumMod val="50000"/>
                    </a:schemeClr>
                  </a:solidFill>
                </a:endParaRPr>
              </a:p>
              <a:p>
                <a:pPr lvl="5"/>
                <a:endParaRPr lang="en-US" sz="1600" i="1" kern="0">
                  <a:solidFill>
                    <a:schemeClr val="tx2">
                      <a:lumMod val="50000"/>
                    </a:schemeClr>
                  </a:solidFill>
                  <a:latin typeface="Cambria Math"/>
                </a:endParaRPr>
              </a:p>
              <a:p>
                <a:pPr lvl="5"/>
                <a:endParaRPr lang="en-US" kern="0"/>
              </a:p>
              <a:p>
                <a:pPr lvl="2"/>
                <a:endParaRPr lang="en-US" sz="1600" kern="0"/>
              </a:p>
              <a:p>
                <a:pPr lvl="3"/>
                <a:endParaRPr lang="en-US" sz="1600" kern="0"/>
              </a:p>
              <a:p>
                <a:pPr marL="683025" lvl="4"/>
                <a:endParaRPr lang="en-US" sz="1600" kern="0"/>
              </a:p>
              <a:p>
                <a:pPr marL="0" indent="0">
                  <a:spcAft>
                    <a:spcPct val="0"/>
                  </a:spcAft>
                  <a:buFont typeface="Wingdings" pitchFamily="2" charset="2"/>
                  <a:buNone/>
                </a:pPr>
                <a:br>
                  <a:rPr lang="en-US" sz="1600" kern="0"/>
                </a:br>
                <a:br>
                  <a:rPr lang="en-US" sz="1600" kern="0"/>
                </a:br>
                <a:br>
                  <a:rPr lang="en-US" sz="1600" kern="0"/>
                </a:br>
                <a:br>
                  <a:rPr lang="en-US" sz="1600" kern="0"/>
                </a:br>
                <a:endParaRPr lang="en-US" sz="1100" b="1" kern="0"/>
              </a:p>
            </p:txBody>
          </p:sp>
        </mc:Choice>
        <mc:Fallback xmlns="">
          <p:sp>
            <p:nvSpPr>
              <p:cNvPr id="9" name="Textplatzhalter 3">
                <a:extLst>
                  <a:ext uri="{FF2B5EF4-FFF2-40B4-BE49-F238E27FC236}">
                    <a16:creationId xmlns:a16="http://schemas.microsoft.com/office/drawing/2014/main" id="{F3EEFB1B-111D-4C41-AD6E-93DC76AF89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000" y="1052736"/>
                <a:ext cx="8532472" cy="5184576"/>
              </a:xfrm>
              <a:prstGeom prst="rect">
                <a:avLst/>
              </a:prstGeom>
              <a:blipFill>
                <a:blip r:embed="rId6"/>
                <a:stretch>
                  <a:fillRect l="-297" t="-4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8" name="Diagramm 69">
            <a:extLst>
              <a:ext uri="{FF2B5EF4-FFF2-40B4-BE49-F238E27FC236}">
                <a16:creationId xmlns:a16="http://schemas.microsoft.com/office/drawing/2014/main" id="{1E5DE6DD-106F-A948-A36B-260C330A74E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08311705"/>
              </p:ext>
            </p:extLst>
          </p:nvPr>
        </p:nvGraphicFramePr>
        <p:xfrm>
          <a:off x="466725" y="2780928"/>
          <a:ext cx="3927636" cy="32403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19" name="Diagramm 6">
            <a:extLst>
              <a:ext uri="{FF2B5EF4-FFF2-40B4-BE49-F238E27FC236}">
                <a16:creationId xmlns:a16="http://schemas.microsoft.com/office/drawing/2014/main" id="{1A7E399D-9F81-0649-8854-E83D2FC18FA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77933"/>
              </p:ext>
            </p:extLst>
          </p:nvPr>
        </p:nvGraphicFramePr>
        <p:xfrm>
          <a:off x="4538823" y="2780928"/>
          <a:ext cx="4105275" cy="32403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1AB6087F-CA5E-D94C-92C2-1C487DED427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729" y="3140968"/>
            <a:ext cx="3863628" cy="28406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F392EF9-69BB-1E45-8E86-141194CABC8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3086" y="3140968"/>
            <a:ext cx="4035556" cy="2840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0219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677108"/>
          </a:xfrm>
        </p:spPr>
        <p:txBody>
          <a:bodyPr/>
          <a:lstStyle/>
          <a:p>
            <a:pPr lvl="1"/>
            <a:r>
              <a:rPr lang="en-US"/>
              <a:t>Frame Length Optimization:</a:t>
            </a:r>
            <a:br>
              <a:rPr lang="en-US"/>
            </a:br>
            <a:r>
              <a:rPr lang="en-US" sz="2000">
                <a:solidFill>
                  <a:srgbClr val="00406F"/>
                </a:solidFill>
              </a:rPr>
              <a:t>Time and Collision Recovery Aware System</a:t>
            </a:r>
            <a:endParaRPr lang="en-US" sz="2000"/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5A0D3CB2-E0E6-284D-B358-2D0FC1F909E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>
          <a:xfrm>
            <a:off x="7524750" y="100013"/>
            <a:ext cx="1149350" cy="906462"/>
          </a:xfrm>
        </p:spPr>
      </p:pic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6D6825A-82F5-3A4F-9E8F-D3A513A73C6B}" type="datetime3">
              <a:rPr lang="de-DE" smtClean="0"/>
              <a:t>23/01/2019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Hazem Elsaid Ibrahim | PhD Dissertation</a:t>
            </a:r>
          </a:p>
        </p:txBody>
      </p:sp>
      <p:pic>
        <p:nvPicPr>
          <p:cNvPr id="7" name="Picture Placeholder 4">
            <a:extLst>
              <a:ext uri="{FF2B5EF4-FFF2-40B4-BE49-F238E27FC236}">
                <a16:creationId xmlns:a16="http://schemas.microsoft.com/office/drawing/2014/main" id="{862FBCA6-8654-EB4E-B8B9-5343706E4A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 bwMode="auto">
          <a:xfrm>
            <a:off x="5940152" y="6237312"/>
            <a:ext cx="1330007" cy="56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platzhalter 3">
                <a:extLst>
                  <a:ext uri="{FF2B5EF4-FFF2-40B4-BE49-F238E27FC236}">
                    <a16:creationId xmlns:a16="http://schemas.microsoft.com/office/drawing/2014/main" id="{F3EEFB1B-111D-4C41-AD6E-93DC76AF89E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8000" y="1052736"/>
                <a:ext cx="8532472" cy="5184576"/>
              </a:xfrm>
              <a:prstGeom prst="rect">
                <a:avLst/>
              </a:prstGeom>
            </p:spPr>
            <p:txBody>
              <a:bodyPr/>
              <a:lstStyle>
                <a:lvl1pPr marL="358775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tx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19138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2pPr>
                <a:lvl3pPr marL="1079500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3pPr>
                <a:lvl4pPr marL="1439863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4pPr>
                <a:lvl5pPr marL="1798638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5pPr>
                <a:lvl6pPr marL="18875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6pPr>
                <a:lvl7pPr marL="23447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7pPr>
                <a:lvl8pPr marL="28019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8pPr>
                <a:lvl9pPr marL="32591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r>
                  <a:rPr lang="en-US" sz="1600" kern="0">
                    <a:latin typeface="Calibri" panose="020F0502020204030204" pitchFamily="34" charset="0"/>
                    <a:cs typeface="Calibri" panose="020F0502020204030204" pitchFamily="34" charset="0"/>
                  </a:rPr>
                  <a:t>Percentages of the mean reading time reduction</a:t>
                </a:r>
              </a:p>
              <a:p>
                <a:pPr lvl="1"/>
                <a:r>
                  <a:rPr lang="en-US" sz="1400" kern="0">
                    <a:latin typeface="Calibri" panose="020F0502020204030204" pitchFamily="34" charset="0"/>
                    <a:cs typeface="Calibri" panose="020F0502020204030204" pitchFamily="34" charset="0"/>
                  </a:rPr>
                  <a:t>FSA using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i="1">
                            <a:latin typeface="Cambria Math"/>
                          </a:rPr>
                          <m:t>𝐿</m:t>
                        </m:r>
                      </m:e>
                      <m:sub>
                        <m:r>
                          <a:rPr lang="de-DE" sz="1400" i="1">
                            <a:latin typeface="Cambria Math"/>
                          </a:rPr>
                          <m:t>𝑇</m:t>
                        </m:r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de-DE" sz="1400" i="1">
                            <a:latin typeface="Cambria Math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sz="1400" kern="0"/>
                  <a:t> </a:t>
                </a:r>
                <a:r>
                  <a:rPr lang="en-US" sz="1400" kern="0">
                    <a:latin typeface="Calibri" panose="020F0502020204030204" pitchFamily="34" charset="0"/>
                    <a:cs typeface="Calibri" panose="020F0502020204030204" pitchFamily="34" charset="0"/>
                  </a:rPr>
                  <a:t>compared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i="1">
                            <a:latin typeface="Cambria Math"/>
                          </a:rPr>
                          <m:t>𝐿</m:t>
                        </m:r>
                      </m:e>
                      <m:sub>
                        <m:r>
                          <a:rPr lang="de-DE" sz="1400" i="1">
                            <a:latin typeface="Cambria Math" panose="02040503050406030204" pitchFamily="18" charset="0"/>
                          </a:rPr>
                          <m:t>𝑐𝑜𝑛𝑣</m:t>
                        </m:r>
                        <m:r>
                          <a:rPr lang="de-DE" sz="1400" i="1">
                            <a:latin typeface="Cambria Math" panose="02040503050406030204" pitchFamily="18" charset="0"/>
                          </a:rPr>
                          <m:t>.</m:t>
                        </m:r>
                      </m:sub>
                    </m:sSub>
                  </m:oMath>
                </a14:m>
                <a:endParaRPr lang="en-US" sz="1400" kern="0"/>
              </a:p>
              <a:p>
                <a:pPr lvl="1"/>
                <a:r>
                  <a:rPr lang="en-US" sz="1400" kern="0">
                    <a:latin typeface="Calibri" panose="020F0502020204030204" pitchFamily="34" charset="0"/>
                    <a:cs typeface="Calibri" panose="020F0502020204030204" pitchFamily="34" charset="0"/>
                  </a:rPr>
                  <a:t>1000 iterations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i="1" ker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de-DE" sz="1400" i="1" ker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de-DE" sz="1400" i="1" kern="0">
                        <a:latin typeface="Cambria Math" panose="02040503050406030204" pitchFamily="18" charset="0"/>
                      </a:rPr>
                      <m:t>=0.2</m:t>
                    </m:r>
                    <m:r>
                      <a:rPr lang="de-DE" sz="1400" b="0" i="0" kern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4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de-DE" sz="14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=0.7</m:t>
                    </m:r>
                  </m:oMath>
                </a14:m>
                <a:endParaRPr lang="en-US" sz="1400" kern="0"/>
              </a:p>
              <a:p>
                <a:pPr lvl="1"/>
                <a:endParaRPr lang="en-US" sz="1600" kern="0"/>
              </a:p>
              <a:p>
                <a:pPr lvl="1"/>
                <a:endParaRPr lang="en-US" sz="1600" kern="0"/>
              </a:p>
              <a:p>
                <a:pPr marL="0" indent="0">
                  <a:buFont typeface="Wingdings" pitchFamily="2" charset="2"/>
                  <a:buNone/>
                </a:pPr>
                <a:r>
                  <a:rPr lang="en-US" sz="1600" kern="0"/>
                  <a:t>				</a:t>
                </a:r>
              </a:p>
              <a:p>
                <a:endParaRPr lang="en-US" sz="1600" kern="0"/>
              </a:p>
              <a:p>
                <a:pPr lvl="2"/>
                <a:endParaRPr lang="en-US" sz="1600" kern="0"/>
              </a:p>
              <a:p>
                <a:pPr marL="180975" lvl="1" indent="0">
                  <a:buFont typeface="Wingdings" pitchFamily="2" charset="2"/>
                  <a:buNone/>
                </a:pPr>
                <a:r>
                  <a:rPr lang="en-US" kern="0"/>
                  <a:t>												</a:t>
                </a:r>
                <a:endParaRPr lang="en-US" sz="1600" kern="0">
                  <a:solidFill>
                    <a:schemeClr val="tx2">
                      <a:lumMod val="50000"/>
                    </a:schemeClr>
                  </a:solidFill>
                </a:endParaRPr>
              </a:p>
              <a:p>
                <a:pPr lvl="5"/>
                <a:endParaRPr lang="en-US" sz="1600" i="1" kern="0">
                  <a:solidFill>
                    <a:schemeClr val="tx2">
                      <a:lumMod val="50000"/>
                    </a:schemeClr>
                  </a:solidFill>
                  <a:latin typeface="Cambria Math"/>
                </a:endParaRPr>
              </a:p>
              <a:p>
                <a:pPr lvl="5"/>
                <a:endParaRPr lang="en-US" kern="0"/>
              </a:p>
              <a:p>
                <a:pPr lvl="2"/>
                <a:endParaRPr lang="en-US" sz="1600" kern="0"/>
              </a:p>
              <a:p>
                <a:pPr lvl="3"/>
                <a:endParaRPr lang="en-US" sz="1600" kern="0"/>
              </a:p>
              <a:p>
                <a:pPr marL="683025" lvl="4"/>
                <a:endParaRPr lang="en-US" sz="1600" kern="0"/>
              </a:p>
              <a:p>
                <a:pPr marL="0" indent="0">
                  <a:spcAft>
                    <a:spcPct val="0"/>
                  </a:spcAft>
                  <a:buFont typeface="Wingdings" pitchFamily="2" charset="2"/>
                  <a:buNone/>
                </a:pPr>
                <a:br>
                  <a:rPr lang="en-US" sz="1600" kern="0"/>
                </a:br>
                <a:br>
                  <a:rPr lang="en-US" sz="1600" kern="0"/>
                </a:br>
                <a:br>
                  <a:rPr lang="en-US" sz="1600" kern="0"/>
                </a:br>
                <a:br>
                  <a:rPr lang="en-US" sz="1600" kern="0"/>
                </a:br>
                <a:endParaRPr lang="en-US" sz="1100" b="1" kern="0"/>
              </a:p>
            </p:txBody>
          </p:sp>
        </mc:Choice>
        <mc:Fallback xmlns="">
          <p:sp>
            <p:nvSpPr>
              <p:cNvPr id="9" name="Textplatzhalter 3">
                <a:extLst>
                  <a:ext uri="{FF2B5EF4-FFF2-40B4-BE49-F238E27FC236}">
                    <a16:creationId xmlns:a16="http://schemas.microsoft.com/office/drawing/2014/main" id="{F3EEFB1B-111D-4C41-AD6E-93DC76AF89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000" y="1052736"/>
                <a:ext cx="8532472" cy="5184576"/>
              </a:xfrm>
              <a:prstGeom prst="rect">
                <a:avLst/>
              </a:prstGeom>
              <a:blipFill>
                <a:blip r:embed="rId4"/>
                <a:stretch>
                  <a:fillRect l="-297" t="-2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B753C4F2-8ED2-F249-98E5-061370FCF93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7" y="2659728"/>
            <a:ext cx="7992069" cy="3505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8173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677108"/>
          </a:xfrm>
        </p:spPr>
        <p:txBody>
          <a:bodyPr/>
          <a:lstStyle/>
          <a:p>
            <a:pPr lvl="1"/>
            <a:r>
              <a:rPr lang="en-US"/>
              <a:t>Frame Length Optimization</a:t>
            </a:r>
            <a:br>
              <a:rPr lang="en-US"/>
            </a:br>
            <a:r>
              <a:rPr lang="en-US" sz="2000">
                <a:solidFill>
                  <a:srgbClr val="00406F"/>
                </a:solidFill>
              </a:rPr>
              <a:t>Multiple Collision Recovery Coefficients  Aware System</a:t>
            </a:r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5A0D3CB2-E0E6-284D-B358-2D0FC1F909E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>
          <a:xfrm>
            <a:off x="7524750" y="100013"/>
            <a:ext cx="1149350" cy="906462"/>
          </a:xfrm>
        </p:spPr>
      </p:pic>
      <p:pic>
        <p:nvPicPr>
          <p:cNvPr id="7" name="Picture Placeholder 4">
            <a:extLst>
              <a:ext uri="{FF2B5EF4-FFF2-40B4-BE49-F238E27FC236}">
                <a16:creationId xmlns:a16="http://schemas.microsoft.com/office/drawing/2014/main" id="{862FBCA6-8654-EB4E-B8B9-5343706E4A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 bwMode="auto">
          <a:xfrm>
            <a:off x="5940152" y="6237312"/>
            <a:ext cx="1330007" cy="56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Textplatzhalter 3">
            <a:extLst>
              <a:ext uri="{FF2B5EF4-FFF2-40B4-BE49-F238E27FC236}">
                <a16:creationId xmlns:a16="http://schemas.microsoft.com/office/drawing/2014/main" id="{1EDA3D46-8921-714C-A8A3-29DA9F5E6F08}"/>
              </a:ext>
            </a:extLst>
          </p:cNvPr>
          <p:cNvSpPr txBox="1">
            <a:spLocks/>
          </p:cNvSpPr>
          <p:nvPr/>
        </p:nvSpPr>
        <p:spPr>
          <a:xfrm>
            <a:off x="288000" y="1052736"/>
            <a:ext cx="8568000" cy="5184576"/>
          </a:xfrm>
          <a:prstGeom prst="rect">
            <a:avLst/>
          </a:prstGeom>
        </p:spPr>
        <p:txBody>
          <a:bodyPr/>
          <a:lstStyle>
            <a:lvl1pPr marL="358775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tx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9138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2pPr>
            <a:lvl3pPr marL="1079500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439863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4pPr>
            <a:lvl5pPr marL="1798638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5pPr>
            <a:lvl6pPr marL="18875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6pPr>
            <a:lvl7pPr marL="23447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7pPr>
            <a:lvl8pPr marL="28019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8pPr>
            <a:lvl9pPr marL="32591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endParaRPr lang="de-DE" sz="1600" kern="0"/>
          </a:p>
          <a:p>
            <a:pPr lvl="1"/>
            <a:endParaRPr lang="en-US" sz="1600" kern="0"/>
          </a:p>
          <a:p>
            <a:pPr marL="361950" lvl="2" indent="0">
              <a:buFont typeface="Wingdings" pitchFamily="2" charset="2"/>
              <a:buNone/>
            </a:pPr>
            <a:endParaRPr lang="en-US" sz="1600" kern="0"/>
          </a:p>
          <a:p>
            <a:pPr marL="0" indent="0">
              <a:spcAft>
                <a:spcPct val="0"/>
              </a:spcAft>
              <a:buFont typeface="Wingdings" pitchFamily="2" charset="2"/>
              <a:buNone/>
            </a:pPr>
            <a:br>
              <a:rPr lang="en-US" sz="1600" kern="0"/>
            </a:br>
            <a:br>
              <a:rPr lang="en-US" sz="1600" kern="0"/>
            </a:br>
            <a:br>
              <a:rPr lang="en-US" sz="1600" kern="0"/>
            </a:br>
            <a:br>
              <a:rPr lang="en-US" sz="1600" kern="0"/>
            </a:br>
            <a:endParaRPr lang="en-US" sz="1600" kern="0"/>
          </a:p>
        </p:txBody>
      </p:sp>
      <p:sp>
        <p:nvSpPr>
          <p:cNvPr id="14" name="Textplatzhalter 3">
            <a:extLst>
              <a:ext uri="{FF2B5EF4-FFF2-40B4-BE49-F238E27FC236}">
                <a16:creationId xmlns:a16="http://schemas.microsoft.com/office/drawing/2014/main" id="{8B574945-A9E8-BF4C-A8BE-21A1825A6758}"/>
              </a:ext>
            </a:extLst>
          </p:cNvPr>
          <p:cNvSpPr txBox="1">
            <a:spLocks/>
          </p:cNvSpPr>
          <p:nvPr/>
        </p:nvSpPr>
        <p:spPr>
          <a:xfrm>
            <a:off x="288000" y="1052736"/>
            <a:ext cx="8568000" cy="5184576"/>
          </a:xfrm>
          <a:prstGeom prst="rect">
            <a:avLst/>
          </a:prstGeom>
        </p:spPr>
        <p:txBody>
          <a:bodyPr/>
          <a:lstStyle>
            <a:lvl1pPr marL="358775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tx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9138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2pPr>
            <a:lvl3pPr marL="1079500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439863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4pPr>
            <a:lvl5pPr marL="1798638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5pPr>
            <a:lvl6pPr marL="18875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6pPr>
            <a:lvl7pPr marL="23447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7pPr>
            <a:lvl8pPr marL="28019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8pPr>
            <a:lvl9pPr marL="32591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endParaRPr lang="de-DE" sz="1600" kern="0"/>
          </a:p>
          <a:p>
            <a:pPr lvl="1"/>
            <a:endParaRPr lang="en-US" sz="1600" kern="0"/>
          </a:p>
          <a:p>
            <a:pPr marL="361950" lvl="2" indent="0">
              <a:buFont typeface="Wingdings" pitchFamily="2" charset="2"/>
              <a:buNone/>
            </a:pPr>
            <a:endParaRPr lang="en-US" sz="1600" kern="0"/>
          </a:p>
          <a:p>
            <a:pPr marL="0" indent="0">
              <a:spcAft>
                <a:spcPct val="0"/>
              </a:spcAft>
              <a:buFont typeface="Wingdings" pitchFamily="2" charset="2"/>
              <a:buNone/>
            </a:pPr>
            <a:br>
              <a:rPr lang="en-US" sz="1600" kern="0"/>
            </a:br>
            <a:br>
              <a:rPr lang="en-US" sz="1600" kern="0"/>
            </a:br>
            <a:br>
              <a:rPr lang="en-US" sz="1600" kern="0"/>
            </a:br>
            <a:br>
              <a:rPr lang="en-US" sz="1600" kern="0"/>
            </a:br>
            <a:endParaRPr lang="en-US" sz="1600" ker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platzhalter 6">
                <a:extLst>
                  <a:ext uri="{FF2B5EF4-FFF2-40B4-BE49-F238E27FC236}">
                    <a16:creationId xmlns:a16="http://schemas.microsoft.com/office/drawing/2014/main" id="{10695E42-3E8B-CD4A-8C18-7922F156113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8000" y="1098048"/>
                <a:ext cx="8568000" cy="5139264"/>
              </a:xfrm>
              <a:prstGeom prst="rect">
                <a:avLst/>
              </a:prstGeom>
            </p:spPr>
            <p:txBody>
              <a:bodyPr/>
              <a:lstStyle>
                <a:lvl1pPr marL="180975" indent="-180975" algn="l" defTabSz="180000" rtl="0" eaLnBrk="1" fontAlgn="base" hangingPunct="1">
                  <a:spcBef>
                    <a:spcPts val="200"/>
                  </a:spcBef>
                  <a:spcAft>
                    <a:spcPts val="600"/>
                  </a:spcAft>
                  <a:buFont typeface="Arial" pitchFamily="34" charset="0"/>
                  <a:buChar char="■"/>
                  <a:defRPr lang="de-DE" sz="1800" kern="1200" baseline="0" dirty="0" smtClean="0">
                    <a:solidFill>
                      <a:srgbClr val="001E64"/>
                    </a:solidFill>
                    <a:latin typeface="Calibri" panose="020F0502020204030204" pitchFamily="34" charset="0"/>
                    <a:ea typeface="+mn-ea"/>
                    <a:cs typeface="Arial" pitchFamily="34" charset="0"/>
                  </a:defRPr>
                </a:lvl1pPr>
                <a:lvl2pPr marL="361950" indent="-180975" algn="l" defTabSz="180000" rtl="0" eaLnBrk="1" fontAlgn="base" hangingPunct="1">
                  <a:spcBef>
                    <a:spcPts val="0"/>
                  </a:spcBef>
                  <a:spcAft>
                    <a:spcPts val="600"/>
                  </a:spcAft>
                  <a:buFont typeface="Arial" pitchFamily="34" charset="0"/>
                  <a:buChar char="□"/>
                  <a:defRPr lang="de-DE" sz="1800" kern="1200" baseline="0" dirty="0" smtClean="0">
                    <a:solidFill>
                      <a:srgbClr val="001E64"/>
                    </a:solidFill>
                    <a:latin typeface="Calibri" panose="020F0502020204030204" pitchFamily="34" charset="0"/>
                    <a:ea typeface="+mn-ea"/>
                    <a:cs typeface="Arial" pitchFamily="34" charset="0"/>
                  </a:defRPr>
                </a:lvl2pPr>
                <a:lvl3pPr marL="542925" indent="-180975" algn="l" defTabSz="180000" rtl="0" eaLnBrk="1" fontAlgn="base" hangingPunct="1">
                  <a:spcBef>
                    <a:spcPts val="0"/>
                  </a:spcBef>
                  <a:spcAft>
                    <a:spcPts val="600"/>
                  </a:spcAft>
                  <a:buClr>
                    <a:schemeClr val="tx2"/>
                  </a:buClr>
                  <a:buSzPct val="100000"/>
                  <a:buFont typeface="Wingdings" pitchFamily="2" charset="2"/>
                  <a:buChar char="§"/>
                  <a:defRPr lang="de-DE" sz="1800" kern="1200" baseline="0" dirty="0" smtClean="0">
                    <a:solidFill>
                      <a:srgbClr val="001E64"/>
                    </a:solidFill>
                    <a:latin typeface="Calibri" panose="020F0502020204030204" pitchFamily="34" charset="0"/>
                    <a:ea typeface="+mn-ea"/>
                    <a:cs typeface="Arial" pitchFamily="34" charset="0"/>
                  </a:defRPr>
                </a:lvl3pPr>
                <a:lvl4pPr marL="717550" indent="-177800" algn="l" defTabSz="176213" rtl="0" eaLnBrk="1" fontAlgn="base" hangingPunct="1">
                  <a:spcBef>
                    <a:spcPts val="0"/>
                  </a:spcBef>
                  <a:spcAft>
                    <a:spcPts val="600"/>
                  </a:spcAft>
                  <a:buClr>
                    <a:schemeClr val="tx2">
                      <a:lumMod val="75000"/>
                    </a:schemeClr>
                  </a:buClr>
                  <a:buFont typeface="Arial" pitchFamily="34" charset="0"/>
                  <a:buChar char="▫"/>
                  <a:tabLst>
                    <a:tab pos="542925" algn="l"/>
                  </a:tabLst>
                  <a:defRPr lang="de-DE" sz="1800" kern="1200" baseline="0" dirty="0" smtClean="0">
                    <a:solidFill>
                      <a:srgbClr val="001E64"/>
                    </a:solidFill>
                    <a:latin typeface="Calibri" panose="020F0502020204030204" pitchFamily="34" charset="0"/>
                    <a:ea typeface="+mn-ea"/>
                    <a:cs typeface="Arial" pitchFamily="34" charset="0"/>
                  </a:defRPr>
                </a:lvl4pPr>
                <a:lvl5pPr marL="864000" indent="0" algn="l" defTabSz="180000" rtl="0" eaLnBrk="1" fontAlgn="base" hangingPunct="1">
                  <a:spcBef>
                    <a:spcPts val="0"/>
                  </a:spcBef>
                  <a:spcAft>
                    <a:spcPts val="600"/>
                  </a:spcAft>
                  <a:buFont typeface="Symbol" pitchFamily="18" charset="2"/>
                  <a:buNone/>
                  <a:defRPr lang="en-US" sz="1800" kern="1200" baseline="0">
                    <a:solidFill>
                      <a:srgbClr val="001E64"/>
                    </a:solidFill>
                    <a:latin typeface="+mn-lt"/>
                    <a:ea typeface="+mn-ea"/>
                    <a:cs typeface="Arial" pitchFamily="34" charset="0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600">
                    <a:ea typeface="Cambria Math"/>
                    <a:cs typeface="Calibri" panose="020F0502020204030204" pitchFamily="34" charset="0"/>
                  </a:rPr>
                  <a:t>Reading efficiency</a:t>
                </a:r>
              </a:p>
              <a:p>
                <a:pPr marL="0" indent="0">
                  <a:buNone/>
                </a:pPr>
                <a:r>
                  <a:rPr lang="en-US" sz="1600" b="0">
                    <a:ea typeface="Cambria Math"/>
                  </a:rPr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sz="1400" b="0" i="1">
                            <a:latin typeface="Cambria Math"/>
                            <a:ea typeface="Cambria Math"/>
                          </a:rPr>
                          <m:t>𝜂</m:t>
                        </m:r>
                      </m:e>
                      <m:sub>
                        <m:r>
                          <a:rPr lang="en-US" sz="1400" b="0" i="1" smtClean="0">
                            <a:latin typeface="Cambria Math"/>
                            <a:ea typeface="Cambria Math"/>
                          </a:rPr>
                          <m:t>𝑀</m:t>
                        </m:r>
                        <m:r>
                          <a:rPr lang="en-US" sz="1400" b="0" i="1">
                            <a:latin typeface="Cambria Math"/>
                            <a:ea typeface="Cambria Math"/>
                          </a:rPr>
                          <m:t>𝐶𝑅</m:t>
                        </m:r>
                      </m:sub>
                    </m:sSub>
                    <m:r>
                      <a:rPr lang="en-US" sz="1400" b="0" i="1" smtClean="0">
                        <a:latin typeface="Cambria Math"/>
                        <a:ea typeface="Cambria Math"/>
                      </a:rPr>
                      <m:t>=</m:t>
                    </m:r>
                    <m:r>
                      <a:rPr lang="en-US" sz="1400" b="0" i="1">
                        <a:latin typeface="Cambria Math"/>
                        <a:ea typeface="Cambria Math"/>
                      </a:rPr>
                      <m:t>𝑃</m:t>
                    </m:r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/>
                            <a:ea typeface="Cambria Math"/>
                          </a:rPr>
                          <m:t>1</m:t>
                        </m:r>
                      </m:e>
                    </m:d>
                    <m:r>
                      <a:rPr lang="en-US" sz="1400" b="0" i="1" smtClean="0">
                        <a:latin typeface="Cambria Math"/>
                        <a:ea typeface="Cambria Math"/>
                      </a:rPr>
                      <m:t>+</m:t>
                    </m:r>
                    <m:nary>
                      <m:naryPr>
                        <m:chr m:val="∑"/>
                        <m:ctrlPr>
                          <a:rPr lang="en-US" sz="1400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1400" b="0" i="1">
                            <a:latin typeface="Cambria Math"/>
                            <a:ea typeface="Cambria Math"/>
                          </a:rPr>
                          <m:t>𝑖</m:t>
                        </m:r>
                        <m:r>
                          <a:rPr lang="en-US" sz="1400" b="0" i="1">
                            <a:latin typeface="Cambria Math"/>
                            <a:ea typeface="Cambria Math"/>
                          </a:rPr>
                          <m:t>=2</m:t>
                        </m:r>
                      </m:sub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/>
                          </a:rPr>
                          <m:t>𝑘</m:t>
                        </m:r>
                      </m:sup>
                      <m:e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/>
                                <a:ea typeface="Cambria Math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/>
                                <a:ea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en-US" sz="1400" b="0" i="1" smtClean="0">
                            <a:latin typeface="Cambria Math"/>
                            <a:ea typeface="Cambria Math"/>
                          </a:rPr>
                          <m:t>∙</m:t>
                        </m:r>
                        <m:r>
                          <a:rPr lang="en-US" sz="1400" b="0" i="1">
                            <a:latin typeface="Cambria Math"/>
                            <a:ea typeface="Cambria Math"/>
                          </a:rPr>
                          <m:t>𝑃</m:t>
                        </m:r>
                        <m:r>
                          <a:rPr lang="en-US" sz="1400" b="0" i="1">
                            <a:latin typeface="Cambria Math"/>
                            <a:ea typeface="Cambria Math"/>
                          </a:rPr>
                          <m:t>(</m:t>
                        </m:r>
                        <m:r>
                          <a:rPr lang="en-US" sz="1400" b="0" i="1">
                            <a:latin typeface="Cambria Math"/>
                            <a:ea typeface="Cambria Math"/>
                          </a:rPr>
                          <m:t>𝑖</m:t>
                        </m:r>
                        <m:r>
                          <a:rPr lang="en-US" sz="1400" b="0" i="1">
                            <a:latin typeface="Cambria Math"/>
                            <a:ea typeface="Cambria Math"/>
                          </a:rPr>
                          <m:t>)</m:t>
                        </m:r>
                      </m:e>
                    </m:nary>
                    <m:r>
                      <a:rPr lang="en-US" sz="1400" b="0" i="1" smtClean="0">
                        <a:latin typeface="Cambria Math" panose="02040503050406030204" pitchFamily="18" charset="0"/>
                        <a:ea typeface="Cambria Math"/>
                      </a:rPr>
                      <m:t>, </m:t>
                    </m:r>
                  </m:oMath>
                </a14:m>
                <a:endParaRPr lang="en-US" sz="1400" b="0" i="1">
                  <a:latin typeface="Cambria Math" panose="02040503050406030204" pitchFamily="18" charset="0"/>
                  <a:ea typeface="Cambria Math"/>
                </a:endParaRPr>
              </a:p>
              <a:p>
                <a:pPr marL="0" indent="0">
                  <a:buNone/>
                </a:pPr>
                <a:r>
                  <a:rPr lang="en-US" sz="1400" b="0">
                    <a:ea typeface="Cambria Math"/>
                  </a:rPr>
                  <a:t> where,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  <a:ea typeface="Cambria Math"/>
                      </a:rPr>
                      <m:t>𝑘</m:t>
                    </m:r>
                  </m:oMath>
                </a14:m>
                <a:r>
                  <a:rPr lang="en-US" sz="1400" b="0" i="1">
                    <a:ea typeface="Cambria Math"/>
                    <a:cs typeface="Calibri" panose="020F0502020204030204" pitchFamily="34" charset="0"/>
                  </a:rPr>
                  <a:t> </a:t>
                </a:r>
                <a:r>
                  <a:rPr lang="en-US" sz="1400" b="0">
                    <a:ea typeface="Cambria Math"/>
                    <a:cs typeface="Calibri" panose="020F0502020204030204" pitchFamily="34" charset="0"/>
                  </a:rPr>
                  <a:t>is the number of collided tags per slot</a:t>
                </a:r>
                <a:endParaRPr lang="en-US" sz="1400" b="0" i="1">
                  <a:ea typeface="Cambria Math"/>
                  <a:cs typeface="Calibri" panose="020F0502020204030204" pitchFamily="34" charset="0"/>
                </a:endParaRPr>
              </a:p>
              <a:p>
                <a:pPr marL="0" indent="0">
                  <a:buNone/>
                </a:pPr>
                <a:r>
                  <a:rPr lang="en-US" sz="1600">
                    <a:ea typeface="Cambria Math"/>
                  </a:rPr>
                  <a:t>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/>
                            <a:ea typeface="Cambria Math"/>
                          </a:rPr>
                          <m:t>𝜂</m:t>
                        </m:r>
                      </m:e>
                      <m:sub>
                        <m:r>
                          <a:rPr lang="en-US" sz="1400" i="1">
                            <a:latin typeface="Cambria Math"/>
                            <a:ea typeface="Cambria Math"/>
                          </a:rPr>
                          <m:t>𝑀𝐶𝑅</m:t>
                        </m:r>
                      </m:sub>
                    </m:sSub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sz="1400" i="1">
                        <a:latin typeface="Cambria Math"/>
                        <a:ea typeface="Cambria Math"/>
                      </a:rPr>
                      <m:t>𝑃</m:t>
                    </m:r>
                    <m:d>
                      <m:dPr>
                        <m:ctrlPr>
                          <a:rPr lang="ar-EG" sz="140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ar-EG" sz="1400" i="1">
                            <a:latin typeface="Cambria Math"/>
                            <a:ea typeface="Cambria Math"/>
                          </a:rPr>
                          <m:t>1</m:t>
                        </m:r>
                      </m:e>
                    </m:d>
                    <m:r>
                      <a:rPr lang="ar-EG" sz="1400" i="1">
                        <a:latin typeface="Cambria Math"/>
                        <a:ea typeface="Cambria Math"/>
                      </a:rPr>
                      <m:t>+</m:t>
                    </m:r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ar-EG" sz="1400" i="1">
                            <a:latin typeface="Cambria Math"/>
                            <a:ea typeface="Cambria Math"/>
                          </a:rPr>
                          <m:t>𝛼</m:t>
                        </m:r>
                      </m:e>
                      <m:sub>
                        <m:r>
                          <a:rPr lang="de-DE" sz="1400" i="1">
                            <a:latin typeface="Cambria Math"/>
                            <a:ea typeface="Cambria Math"/>
                          </a:rPr>
                          <m:t>2</m:t>
                        </m:r>
                      </m:sub>
                    </m:sSub>
                    <m:r>
                      <a:rPr lang="ar-EG" sz="1400" i="1">
                        <a:latin typeface="Cambria Math"/>
                        <a:ea typeface="Cambria Math"/>
                      </a:rPr>
                      <m:t>∙</m:t>
                    </m:r>
                    <m:r>
                      <a:rPr lang="en-US" sz="1400" i="1">
                        <a:latin typeface="Cambria Math"/>
                        <a:ea typeface="Cambria Math"/>
                      </a:rPr>
                      <m:t>𝑃</m:t>
                    </m:r>
                    <m:r>
                      <a:rPr lang="en-US" sz="1400" i="1">
                        <a:latin typeface="Cambria Math"/>
                        <a:ea typeface="Cambria Math"/>
                      </a:rPr>
                      <m:t>(2)</m:t>
                    </m:r>
                    <m:r>
                      <m:rPr>
                        <m:nor/>
                      </m:rPr>
                      <a:rPr lang="de-DE" sz="1400">
                        <a:latin typeface="Cambria Math"/>
                        <a:ea typeface="Cambria Math"/>
                      </a:rPr>
                      <m:t>+</m:t>
                    </m:r>
                    <m:r>
                      <m:rPr>
                        <m:nor/>
                      </m:rPr>
                      <a:rPr lang="de-DE" sz="1400" i="1">
                        <a:latin typeface="Cambria Math"/>
                        <a:ea typeface="Cambria Math"/>
                      </a:rPr>
                      <m:t> </m:t>
                    </m:r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ar-EG" sz="1400" i="1">
                            <a:latin typeface="Cambria Math"/>
                            <a:ea typeface="Cambria Math"/>
                          </a:rPr>
                          <m:t>𝛼</m:t>
                        </m:r>
                      </m:e>
                      <m:sub>
                        <m:r>
                          <a:rPr lang="de-DE" sz="1400" i="1">
                            <a:latin typeface="Cambria Math"/>
                            <a:ea typeface="Cambria Math"/>
                          </a:rPr>
                          <m:t>3</m:t>
                        </m:r>
                      </m:sub>
                    </m:sSub>
                    <m:r>
                      <a:rPr lang="ar-EG" sz="1400" i="1">
                        <a:latin typeface="Cambria Math"/>
                        <a:ea typeface="Cambria Math"/>
                      </a:rPr>
                      <m:t>∙</m:t>
                    </m:r>
                    <m:r>
                      <a:rPr lang="en-US" sz="1400" i="1">
                        <a:latin typeface="Cambria Math"/>
                        <a:ea typeface="Cambria Math"/>
                      </a:rPr>
                      <m:t>𝑃</m:t>
                    </m:r>
                    <m:r>
                      <a:rPr lang="en-US" sz="1400" i="1">
                        <a:latin typeface="Cambria Math"/>
                        <a:ea typeface="Cambria Math"/>
                      </a:rPr>
                      <m:t>(3)</m:t>
                    </m:r>
                    <m:r>
                      <m:rPr>
                        <m:nor/>
                      </m:rPr>
                      <a:rPr lang="de-DE" sz="1400">
                        <a:latin typeface="Cambria Math"/>
                        <a:ea typeface="Cambria Math"/>
                      </a:rPr>
                      <m:t>+</m:t>
                    </m:r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de-DE" sz="1400" i="1">
                            <a:latin typeface="Cambria Math"/>
                            <a:ea typeface="Cambria Math"/>
                          </a:rPr>
                          <m:t> </m:t>
                        </m:r>
                        <m:r>
                          <a:rPr lang="ar-EG" sz="1400" i="1">
                            <a:latin typeface="Cambria Math"/>
                            <a:ea typeface="Cambria Math"/>
                          </a:rPr>
                          <m:t>𝛼</m:t>
                        </m:r>
                      </m:e>
                      <m:sub>
                        <m:r>
                          <a:rPr lang="de-DE" sz="1400" i="1">
                            <a:latin typeface="Cambria Math"/>
                            <a:ea typeface="Cambria Math"/>
                          </a:rPr>
                          <m:t>4</m:t>
                        </m:r>
                      </m:sub>
                    </m:sSub>
                    <m:r>
                      <a:rPr lang="ar-EG" sz="1400" i="1">
                        <a:latin typeface="Cambria Math"/>
                        <a:ea typeface="Cambria Math"/>
                      </a:rPr>
                      <m:t>∙</m:t>
                    </m:r>
                    <m:r>
                      <a:rPr lang="en-US" sz="1400" i="1">
                        <a:latin typeface="Cambria Math"/>
                        <a:ea typeface="Cambria Math"/>
                      </a:rPr>
                      <m:t>𝑃</m:t>
                    </m:r>
                    <m:r>
                      <a:rPr lang="en-US" sz="1400" i="1">
                        <a:latin typeface="Cambria Math"/>
                        <a:ea typeface="Cambria Math"/>
                      </a:rPr>
                      <m:t>(4)</m:t>
                    </m:r>
                  </m:oMath>
                </a14:m>
                <a:endParaRPr lang="en-US" sz="1400" b="0" i="1">
                  <a:latin typeface="Cambria Math"/>
                  <a:ea typeface="Cambria Math"/>
                </a:endParaRPr>
              </a:p>
              <a:p>
                <a:pPr marL="0" indent="0">
                  <a:buFont typeface="Arial" pitchFamily="34" charset="0"/>
                  <a:buNone/>
                </a:pPr>
                <a:endParaRPr lang="en-US" sz="1600" b="0"/>
              </a:p>
              <a:p>
                <a:pPr marL="0" indent="0">
                  <a:buFont typeface="Arial" pitchFamily="34" charset="0"/>
                  <a:buNone/>
                </a:pPr>
                <a:endParaRPr lang="en-US" sz="1600" b="0"/>
              </a:p>
              <a:p>
                <a:endParaRPr lang="en-US" sz="1600" b="0"/>
              </a:p>
              <a:p>
                <a:pPr marL="0" indent="0">
                  <a:buFont typeface="Arial" pitchFamily="34" charset="0"/>
                  <a:buNone/>
                </a:pPr>
                <a:r>
                  <a:rPr lang="en-US" sz="1600" b="0">
                    <a:latin typeface="+mn-lt"/>
                  </a:rPr>
                  <a:t>                                                                          </a:t>
                </a:r>
              </a:p>
              <a:p>
                <a:pPr marL="0" indent="0">
                  <a:buFont typeface="Arial" pitchFamily="34" charset="0"/>
                  <a:buNone/>
                </a:pPr>
                <a:r>
                  <a:rPr lang="en-US" sz="1600" b="0"/>
                  <a:t>                                      </a:t>
                </a:r>
              </a:p>
              <a:p>
                <a:pPr marL="0" indent="0">
                  <a:buFont typeface="Arial" pitchFamily="34" charset="0"/>
                  <a:buNone/>
                </a:pPr>
                <a:r>
                  <a:rPr lang="en-US" sz="1600" b="0"/>
                  <a:t>                                                       </a:t>
                </a:r>
              </a:p>
            </p:txBody>
          </p:sp>
        </mc:Choice>
        <mc:Fallback xmlns="">
          <p:sp>
            <p:nvSpPr>
              <p:cNvPr id="15" name="Textplatzhalter 6">
                <a:extLst>
                  <a:ext uri="{FF2B5EF4-FFF2-40B4-BE49-F238E27FC236}">
                    <a16:creationId xmlns:a16="http://schemas.microsoft.com/office/drawing/2014/main" id="{10695E42-3E8B-CD4A-8C18-7922F15611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000" y="1098048"/>
                <a:ext cx="8568000" cy="5139264"/>
              </a:xfrm>
              <a:prstGeom prst="rect">
                <a:avLst/>
              </a:prstGeom>
              <a:blipFill>
                <a:blip r:embed="rId4"/>
                <a:stretch>
                  <a:fillRect l="-296" t="-2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hteck 36">
                <a:extLst>
                  <a:ext uri="{FF2B5EF4-FFF2-40B4-BE49-F238E27FC236}">
                    <a16:creationId xmlns:a16="http://schemas.microsoft.com/office/drawing/2014/main" id="{8F0882A1-F738-D849-BA78-766DD9514C68}"/>
                  </a:ext>
                </a:extLst>
              </p:cNvPr>
              <p:cNvSpPr/>
              <p:nvPr/>
            </p:nvSpPr>
            <p:spPr>
              <a:xfrm>
                <a:off x="5940152" y="4357126"/>
                <a:ext cx="2592288" cy="792088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800" b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MAC Layer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𝐿</m:t>
                          </m:r>
                        </m:e>
                        <m:sub>
                          <m:r>
                            <a:rPr lang="de-DE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𝑀𝐶𝑅</m:t>
                          </m:r>
                        </m:sub>
                      </m:sSub>
                      <m:r>
                        <a:rPr lang="de-DE" sz="1200" i="1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r>
                        <a:rPr lang="de-DE" sz="1050" i="1">
                          <a:solidFill>
                            <a:schemeClr val="tx1"/>
                          </a:solidFill>
                          <a:latin typeface="Cambria Math"/>
                        </a:rPr>
                        <m:t>𝑓</m:t>
                      </m:r>
                      <m:r>
                        <a:rPr lang="de-DE" sz="1050" i="1">
                          <a:solidFill>
                            <a:schemeClr val="tx1"/>
                          </a:solidFill>
                          <a:latin typeface="Cambria Math"/>
                        </a:rPr>
                        <m:t>(</m:t>
                      </m:r>
                      <m:sSub>
                        <m:sSubPr>
                          <m:ctrlPr>
                            <a:rPr lang="pt-BR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𝛼</m:t>
                          </m:r>
                        </m:e>
                        <m:sub>
                          <m:r>
                            <a:rPr lang="de-DE" sz="1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de-DE" sz="1200" i="1">
                          <a:solidFill>
                            <a:schemeClr val="tx1"/>
                          </a:solidFill>
                          <a:latin typeface="Cambria Math"/>
                        </a:rPr>
                        <m:t>,</m:t>
                      </m:r>
                      <m:sSub>
                        <m:sSubPr>
                          <m:ctrlPr>
                            <a:rPr lang="pt-BR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𝛼</m:t>
                          </m:r>
                        </m:e>
                        <m:sub>
                          <m:r>
                            <a:rPr lang="de-DE" sz="1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3</m:t>
                          </m:r>
                        </m:sub>
                      </m:sSub>
                      <m:r>
                        <a:rPr lang="de-DE" sz="1200" i="1">
                          <a:solidFill>
                            <a:schemeClr val="tx1"/>
                          </a:solidFill>
                          <a:latin typeface="Cambria Math"/>
                        </a:rPr>
                        <m:t>,</m:t>
                      </m:r>
                      <m:r>
                        <m:rPr>
                          <m:nor/>
                        </m:rPr>
                        <a:rPr lang="pt-BR" sz="1200">
                          <a:solidFill>
                            <a:schemeClr val="tx1"/>
                          </a:solidFill>
                        </a:rPr>
                        <m:t> </m:t>
                      </m:r>
                      <m:sSub>
                        <m:sSubPr>
                          <m:ctrlPr>
                            <a:rPr lang="pt-BR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𝛼</m:t>
                          </m:r>
                        </m:e>
                        <m:sub>
                          <m:r>
                            <a:rPr lang="de-DE" sz="1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4</m:t>
                          </m:r>
                        </m:sub>
                      </m:sSub>
                      <m:r>
                        <a:rPr lang="de-DE" sz="1200" i="1">
                          <a:solidFill>
                            <a:schemeClr val="tx1"/>
                          </a:solidFill>
                          <a:latin typeface="Cambria Math"/>
                        </a:rPr>
                        <m:t>,</m:t>
                      </m:r>
                      <m:r>
                        <a:rPr lang="de-DE" sz="1050" i="1">
                          <a:solidFill>
                            <a:schemeClr val="tx1"/>
                          </a:solidFill>
                          <a:latin typeface="Cambria Math"/>
                        </a:rPr>
                        <m:t>𝑛</m:t>
                      </m:r>
                      <m:r>
                        <a:rPr lang="de-DE" sz="1050" i="1">
                          <a:solidFill>
                            <a:schemeClr val="tx1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1200" b="0" i="1">
                  <a:solidFill>
                    <a:schemeClr val="tx1"/>
                  </a:solidFill>
                  <a:latin typeface="Cambria Math"/>
                </a:endParaRPr>
              </a:p>
            </p:txBody>
          </p:sp>
        </mc:Choice>
        <mc:Fallback xmlns="">
          <p:sp>
            <p:nvSpPr>
              <p:cNvPr id="26" name="Rechteck 36">
                <a:extLst>
                  <a:ext uri="{FF2B5EF4-FFF2-40B4-BE49-F238E27FC236}">
                    <a16:creationId xmlns:a16="http://schemas.microsoft.com/office/drawing/2014/main" id="{8F0882A1-F738-D849-BA78-766DD9514C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0152" y="4357126"/>
                <a:ext cx="2592288" cy="79208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Rechteck 35">
            <a:extLst>
              <a:ext uri="{FF2B5EF4-FFF2-40B4-BE49-F238E27FC236}">
                <a16:creationId xmlns:a16="http://schemas.microsoft.com/office/drawing/2014/main" id="{1FBBFF40-7FE6-5C4D-92B7-DC1207F568C0}"/>
              </a:ext>
            </a:extLst>
          </p:cNvPr>
          <p:cNvSpPr/>
          <p:nvPr/>
        </p:nvSpPr>
        <p:spPr>
          <a:xfrm>
            <a:off x="5940152" y="2894852"/>
            <a:ext cx="2592288" cy="79208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PHY Layer</a:t>
            </a:r>
          </a:p>
        </p:txBody>
      </p:sp>
      <p:sp>
        <p:nvSpPr>
          <p:cNvPr id="36" name="Pfeil nach unten 64">
            <a:extLst>
              <a:ext uri="{FF2B5EF4-FFF2-40B4-BE49-F238E27FC236}">
                <a16:creationId xmlns:a16="http://schemas.microsoft.com/office/drawing/2014/main" id="{21A29C64-F26E-8D44-9E04-566CE59C4318}"/>
              </a:ext>
            </a:extLst>
          </p:cNvPr>
          <p:cNvSpPr/>
          <p:nvPr/>
        </p:nvSpPr>
        <p:spPr>
          <a:xfrm>
            <a:off x="7073207" y="5148322"/>
            <a:ext cx="326177" cy="48298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83B90CB-8C4D-2445-96AE-2601F8F04D3D}"/>
                  </a:ext>
                </a:extLst>
              </p:cNvPr>
              <p:cNvSpPr txBox="1"/>
              <p:nvPr/>
            </p:nvSpPr>
            <p:spPr>
              <a:xfrm>
                <a:off x="7300730" y="5435932"/>
                <a:ext cx="7843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/>
                            </a:rPr>
                            <m:t>𝐿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𝑀𝐶𝑅</m:t>
                          </m:r>
                          <m:r>
                            <a:rPr lang="de-DE" i="1" smtClean="0">
                              <a:latin typeface="Cambria Math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en-US">
                  <a:latin typeface="+mj-lt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83B90CB-8C4D-2445-96AE-2601F8F04D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0730" y="5435932"/>
                <a:ext cx="784382" cy="369332"/>
              </a:xfrm>
              <a:prstGeom prst="rect">
                <a:avLst/>
              </a:prstGeom>
              <a:blipFill>
                <a:blip r:embed="rId6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Pfeil nach unten 7">
            <a:extLst>
              <a:ext uri="{FF2B5EF4-FFF2-40B4-BE49-F238E27FC236}">
                <a16:creationId xmlns:a16="http://schemas.microsoft.com/office/drawing/2014/main" id="{28182257-FC44-8644-86AF-8833FB8C50EB}"/>
              </a:ext>
            </a:extLst>
          </p:cNvPr>
          <p:cNvSpPr/>
          <p:nvPr/>
        </p:nvSpPr>
        <p:spPr>
          <a:xfrm>
            <a:off x="7020272" y="2314119"/>
            <a:ext cx="351980" cy="555311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57ED73E8-7468-284D-9A85-52F1D64A0E7E}"/>
              </a:ext>
            </a:extLst>
          </p:cNvPr>
          <p:cNvSpPr/>
          <p:nvPr/>
        </p:nvSpPr>
        <p:spPr bwMode="auto">
          <a:xfrm>
            <a:off x="6014263" y="1268760"/>
            <a:ext cx="2345709" cy="1035610"/>
          </a:xfrm>
          <a:prstGeom prst="ellipse">
            <a:avLst/>
          </a:prstGeom>
          <a:solidFill>
            <a:schemeClr val="accent5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r>
              <a:rPr kumimoji="0" lang="en-US" sz="2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FSA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feld 65">
                <a:extLst>
                  <a:ext uri="{FF2B5EF4-FFF2-40B4-BE49-F238E27FC236}">
                    <a16:creationId xmlns:a16="http://schemas.microsoft.com/office/drawing/2014/main" id="{97E55084-25A5-AC4F-8F43-445B3B1042C6}"/>
                  </a:ext>
                </a:extLst>
              </p:cNvPr>
              <p:cNvSpPr txBox="1"/>
              <p:nvPr/>
            </p:nvSpPr>
            <p:spPr>
              <a:xfrm>
                <a:off x="7524750" y="2391527"/>
                <a:ext cx="1085359" cy="307777"/>
              </a:xfrm>
              <a:prstGeom prst="rect">
                <a:avLst/>
              </a:prstGeom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sz="1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  <a:cs typeface="+mn-cs"/>
                          </a:rPr>
                          <m:t>𝑁</m:t>
                        </m:r>
                      </m:e>
                      <m:sub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  <a:cs typeface="+mn-cs"/>
                          </a:rPr>
                          <m:t>𝑠</m:t>
                        </m:r>
                      </m:sub>
                    </m:sSub>
                    <m:r>
                      <m:rPr>
                        <m:nor/>
                      </m:rPr>
                      <a:rPr lang="en-US" sz="1400" b="0" i="1">
                        <a:solidFill>
                          <a:srgbClr val="C00000"/>
                        </a:solidFill>
                        <a:latin typeface="Cambria Math"/>
                        <a:cs typeface="+mn-cs"/>
                      </a:rPr>
                      <m:t>, </m:t>
                    </m:r>
                    <m:sSub>
                      <m:sSubPr>
                        <m:ctrlPr>
                          <a:rPr lang="pt-BR" sz="14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  <a:cs typeface="+mn-cs"/>
                          </a:rPr>
                          <m:t>𝑁</m:t>
                        </m:r>
                      </m:e>
                      <m:sub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  <a:cs typeface="+mn-cs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1400" b="0" i="1">
                    <a:solidFill>
                      <a:srgbClr val="C00000"/>
                    </a:solidFill>
                    <a:latin typeface="Cambria Math"/>
                    <a:cs typeface="+mn-cs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4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  <a:cs typeface="+mn-cs"/>
                          </a:rPr>
                          <m:t>𝑁</m:t>
                        </m:r>
                      </m:e>
                      <m:sub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  <a:cs typeface="+mn-cs"/>
                          </a:rPr>
                          <m:t>𝐸</m:t>
                        </m:r>
                      </m:sub>
                    </m:sSub>
                  </m:oMath>
                </a14:m>
                <a:endParaRPr lang="en-US" sz="1400" b="0" i="1">
                  <a:solidFill>
                    <a:srgbClr val="C00000"/>
                  </a:solidFill>
                  <a:latin typeface="Cambria Math"/>
                  <a:cs typeface="+mn-cs"/>
                </a:endParaRPr>
              </a:p>
            </p:txBody>
          </p:sp>
        </mc:Choice>
        <mc:Fallback xmlns="">
          <p:sp>
            <p:nvSpPr>
              <p:cNvPr id="40" name="Textfeld 65">
                <a:extLst>
                  <a:ext uri="{FF2B5EF4-FFF2-40B4-BE49-F238E27FC236}">
                    <a16:creationId xmlns:a16="http://schemas.microsoft.com/office/drawing/2014/main" id="{97E55084-25A5-AC4F-8F43-445B3B1042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4750" y="2391527"/>
                <a:ext cx="1085359" cy="307777"/>
              </a:xfrm>
              <a:prstGeom prst="rect">
                <a:avLst/>
              </a:prstGeom>
              <a:blipFill>
                <a:blip r:embed="rId7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Pfeil nach unten 64">
            <a:extLst>
              <a:ext uri="{FF2B5EF4-FFF2-40B4-BE49-F238E27FC236}">
                <a16:creationId xmlns:a16="http://schemas.microsoft.com/office/drawing/2014/main" id="{6A0F3952-45BE-E74C-B8D7-0DEAB2DCF4A9}"/>
              </a:ext>
            </a:extLst>
          </p:cNvPr>
          <p:cNvSpPr/>
          <p:nvPr/>
        </p:nvSpPr>
        <p:spPr>
          <a:xfrm>
            <a:off x="7073207" y="3698894"/>
            <a:ext cx="326177" cy="635102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feld 13">
                <a:extLst>
                  <a:ext uri="{FF2B5EF4-FFF2-40B4-BE49-F238E27FC236}">
                    <a16:creationId xmlns:a16="http://schemas.microsoft.com/office/drawing/2014/main" id="{CA13B773-8A32-2940-BD0D-641B85B6ABB1}"/>
                  </a:ext>
                </a:extLst>
              </p:cNvPr>
              <p:cNvSpPr txBox="1"/>
              <p:nvPr/>
            </p:nvSpPr>
            <p:spPr>
              <a:xfrm>
                <a:off x="7524328" y="3812361"/>
                <a:ext cx="1015471" cy="338554"/>
              </a:xfrm>
              <a:prstGeom prst="rect">
                <a:avLst/>
              </a:prstGeom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pt-BR" sz="1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lang="pt-BR" sz="1600" b="0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𝛼</m:t>
                        </m:r>
                      </m:e>
                      <m:sub>
                        <m:r>
                          <a:rPr lang="de-DE" sz="1600" b="0" i="1" smtClean="0">
                            <a:solidFill>
                              <a:srgbClr val="C00000"/>
                            </a:solidFill>
                            <a:latin typeface="Cambria Math"/>
                            <a:cs typeface="+mn-cs"/>
                          </a:rPr>
                          <m:t>2</m:t>
                        </m:r>
                      </m:sub>
                    </m:sSub>
                    <m:r>
                      <a:rPr lang="de-DE" sz="1600" b="0" i="1" smtClean="0">
                        <a:solidFill>
                          <a:srgbClr val="C00000"/>
                        </a:solidFill>
                        <a:latin typeface="Cambria Math"/>
                        <a:cs typeface="+mn-cs"/>
                      </a:rPr>
                      <m:t>,</m:t>
                    </m:r>
                    <m:r>
                      <a:rPr lang="pt-BR" sz="16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</m:t>
                    </m:r>
                    <m:r>
                      <a:rPr lang="de-DE" sz="1600" b="0" i="1">
                        <a:solidFill>
                          <a:srgbClr val="C00000"/>
                        </a:solidFill>
                        <a:latin typeface="Cambria Math"/>
                      </a:rPr>
                      <m:t>,</m:t>
                    </m:r>
                  </m:oMath>
                </a14:m>
                <a:r>
                  <a:rPr lang="pt-BR" sz="1600" b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6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600" b="0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𝛼</m:t>
                        </m:r>
                      </m:e>
                      <m:sub>
                        <m:r>
                          <a:rPr lang="de-DE" sz="1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de-DE" sz="1600" b="0" i="1">
                  <a:solidFill>
                    <a:srgbClr val="C00000"/>
                  </a:solidFill>
                  <a:latin typeface="Cambria Math"/>
                  <a:cs typeface="+mn-cs"/>
                </a:endParaRPr>
              </a:p>
            </p:txBody>
          </p:sp>
        </mc:Choice>
        <mc:Fallback xmlns="">
          <p:sp>
            <p:nvSpPr>
              <p:cNvPr id="42" name="Textfeld 13">
                <a:extLst>
                  <a:ext uri="{FF2B5EF4-FFF2-40B4-BE49-F238E27FC236}">
                    <a16:creationId xmlns:a16="http://schemas.microsoft.com/office/drawing/2014/main" id="{CA13B773-8A32-2940-BD0D-641B85B6AB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4328" y="3812361"/>
                <a:ext cx="1015471" cy="33855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feld 13">
                <a:extLst>
                  <a:ext uri="{FF2B5EF4-FFF2-40B4-BE49-F238E27FC236}">
                    <a16:creationId xmlns:a16="http://schemas.microsoft.com/office/drawing/2014/main" id="{E6DBFCAA-106B-9F44-9064-D28742F3586C}"/>
                  </a:ext>
                </a:extLst>
              </p:cNvPr>
              <p:cNvSpPr txBox="1"/>
              <p:nvPr/>
            </p:nvSpPr>
            <p:spPr>
              <a:xfrm>
                <a:off x="7524328" y="3810526"/>
                <a:ext cx="1015471" cy="338554"/>
              </a:xfrm>
              <a:prstGeom prst="rect">
                <a:avLst/>
              </a:prstGeom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pt-BR" sz="1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lang="pt-BR" sz="1600" b="0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𝛼</m:t>
                        </m:r>
                      </m:e>
                      <m:sub>
                        <m:r>
                          <a:rPr lang="de-DE" sz="1600" b="0" i="1" smtClean="0">
                            <a:solidFill>
                              <a:srgbClr val="C00000"/>
                            </a:solidFill>
                            <a:latin typeface="Cambria Math"/>
                            <a:cs typeface="+mn-cs"/>
                          </a:rPr>
                          <m:t>2</m:t>
                        </m:r>
                      </m:sub>
                    </m:sSub>
                    <m:r>
                      <a:rPr lang="de-DE" sz="1600" b="0" i="1" smtClean="0">
                        <a:solidFill>
                          <a:srgbClr val="C00000"/>
                        </a:solidFill>
                        <a:latin typeface="Cambria Math"/>
                        <a:cs typeface="+mn-cs"/>
                      </a:rPr>
                      <m:t>,</m:t>
                    </m:r>
                    <m:sSub>
                      <m:sSubPr>
                        <m:ctrlPr>
                          <a:rPr lang="pt-BR" sz="16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600" b="0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𝛼</m:t>
                        </m:r>
                      </m:e>
                      <m:sub>
                        <m:r>
                          <a:rPr lang="de-DE" sz="1600" b="0" i="1" smtClean="0">
                            <a:solidFill>
                              <a:srgbClr val="C00000"/>
                            </a:solidFill>
                            <a:latin typeface="Cambria Math"/>
                          </a:rPr>
                          <m:t>3</m:t>
                        </m:r>
                      </m:sub>
                    </m:sSub>
                    <m:r>
                      <a:rPr lang="de-DE" sz="1600" b="0" i="1">
                        <a:solidFill>
                          <a:srgbClr val="C00000"/>
                        </a:solidFill>
                        <a:latin typeface="Cambria Math"/>
                      </a:rPr>
                      <m:t>,</m:t>
                    </m:r>
                  </m:oMath>
                </a14:m>
                <a:r>
                  <a:rPr lang="pt-BR" sz="1600" b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6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600" b="0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𝛼</m:t>
                        </m:r>
                      </m:e>
                      <m:sub>
                        <m:r>
                          <a:rPr lang="de-DE" sz="1600" b="0" i="1" smtClean="0">
                            <a:solidFill>
                              <a:srgbClr val="C00000"/>
                            </a:solidFill>
                            <a:latin typeface="Cambria Math"/>
                          </a:rPr>
                          <m:t>4</m:t>
                        </m:r>
                      </m:sub>
                    </m:sSub>
                  </m:oMath>
                </a14:m>
                <a:endParaRPr lang="de-DE" sz="1600" b="0" i="1">
                  <a:solidFill>
                    <a:srgbClr val="C00000"/>
                  </a:solidFill>
                  <a:latin typeface="Cambria Math"/>
                  <a:cs typeface="+mn-cs"/>
                </a:endParaRPr>
              </a:p>
            </p:txBody>
          </p:sp>
        </mc:Choice>
        <mc:Fallback xmlns="">
          <p:sp>
            <p:nvSpPr>
              <p:cNvPr id="43" name="Textfeld 13">
                <a:extLst>
                  <a:ext uri="{FF2B5EF4-FFF2-40B4-BE49-F238E27FC236}">
                    <a16:creationId xmlns:a16="http://schemas.microsoft.com/office/drawing/2014/main" id="{E6DBFCAA-106B-9F44-9064-D28742F358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4328" y="3810526"/>
                <a:ext cx="1015471" cy="33855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B4ECBA1A-CA2F-B04F-8529-D3055493CC5F}"/>
              </a:ext>
            </a:extLst>
          </p:cNvPr>
          <p:cNvGrpSpPr/>
          <p:nvPr/>
        </p:nvGrpSpPr>
        <p:grpSpPr>
          <a:xfrm>
            <a:off x="616648" y="2636912"/>
            <a:ext cx="4552615" cy="3456384"/>
            <a:chOff x="616648" y="2636912"/>
            <a:chExt cx="4552615" cy="3456384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B4B7DC6-98E6-E449-9539-601B70A9BB3C}"/>
                </a:ext>
              </a:extLst>
            </p:cNvPr>
            <p:cNvGrpSpPr/>
            <p:nvPr/>
          </p:nvGrpSpPr>
          <p:grpSpPr>
            <a:xfrm>
              <a:off x="616648" y="2636912"/>
              <a:ext cx="4552615" cy="3456384"/>
              <a:chOff x="2123728" y="2185187"/>
              <a:chExt cx="6390199" cy="3960552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87C733A2-BFD3-C14B-9C61-0486CF9004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23728" y="2185187"/>
                <a:ext cx="6390199" cy="3960552"/>
              </a:xfrm>
              <a:prstGeom prst="rect">
                <a:avLst/>
              </a:prstGeom>
            </p:spPr>
          </p:pic>
          <p:sp>
            <p:nvSpPr>
              <p:cNvPr id="2" name="Right Brace 1">
                <a:extLst>
                  <a:ext uri="{FF2B5EF4-FFF2-40B4-BE49-F238E27FC236}">
                    <a16:creationId xmlns:a16="http://schemas.microsoft.com/office/drawing/2014/main" id="{553F8636-856B-BD48-A770-A209C11CE54A}"/>
                  </a:ext>
                </a:extLst>
              </p:cNvPr>
              <p:cNvSpPr/>
              <p:nvPr/>
            </p:nvSpPr>
            <p:spPr bwMode="auto">
              <a:xfrm rot="19174176">
                <a:off x="4442694" y="2441643"/>
                <a:ext cx="186603" cy="2334753"/>
              </a:xfrm>
              <a:prstGeom prst="rightBrace">
                <a:avLst/>
              </a:prstGeom>
              <a:ln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40000"/>
                  </a:spcAft>
                  <a:buClrTx/>
                  <a:buSzTx/>
                  <a:buFont typeface="Wingdings" pitchFamily="2" charset="2"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Frutiger LT Com 55 Roman" pitchFamily="34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" name="TextBox 4">
                    <a:extLst>
                      <a:ext uri="{FF2B5EF4-FFF2-40B4-BE49-F238E27FC236}">
                        <a16:creationId xmlns:a16="http://schemas.microsoft.com/office/drawing/2014/main" id="{49CD2D0F-BFB8-F347-A697-E61FB7204787}"/>
                      </a:ext>
                    </a:extLst>
                  </p:cNvPr>
                  <p:cNvSpPr txBox="1"/>
                  <p:nvPr/>
                </p:nvSpPr>
                <p:spPr>
                  <a:xfrm>
                    <a:off x="4672496" y="3275692"/>
                    <a:ext cx="944489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≈</m:t>
                          </m:r>
                          <m:r>
                            <a:rPr lang="de-DE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96%</m:t>
                          </m:r>
                        </m:oMath>
                      </m:oMathPara>
                    </a14:m>
                    <a:endParaRPr lang="en-US">
                      <a:solidFill>
                        <a:srgbClr val="FF0000"/>
                      </a:solidFill>
                      <a:latin typeface="+mj-lt"/>
                    </a:endParaRPr>
                  </a:p>
                </p:txBody>
              </p:sp>
            </mc:Choice>
            <mc:Fallback xmlns="">
              <p:sp>
                <p:nvSpPr>
                  <p:cNvPr id="5" name="TextBox 4">
                    <a:extLst>
                      <a:ext uri="{FF2B5EF4-FFF2-40B4-BE49-F238E27FC236}">
                        <a16:creationId xmlns:a16="http://schemas.microsoft.com/office/drawing/2014/main" id="{49CD2D0F-BFB8-F347-A697-E61FB720478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672496" y="3275692"/>
                    <a:ext cx="944489" cy="369332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r="-26415" b="-1538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042894D5-E989-A848-82DE-58CCD3F36E76}"/>
                    </a:ext>
                  </a:extLst>
                </p:cNvPr>
                <p:cNvSpPr/>
                <p:nvPr/>
              </p:nvSpPr>
              <p:spPr bwMode="auto">
                <a:xfrm>
                  <a:off x="3707905" y="2708920"/>
                  <a:ext cx="1403328" cy="576064"/>
                </a:xfrm>
                <a:prstGeom prst="rect">
                  <a:avLst/>
                </a:prstGeom>
                <a:ln w="12700">
                  <a:headEnd type="none" w="med" len="med"/>
                  <a:tailEnd type="none" w="med" len="med"/>
                </a:ln>
                <a:extLst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vert="horz" wrap="square" lIns="0" tIns="0" rIns="0" bIns="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>
                    <a:spcAft>
                      <a:spcPct val="400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de-DE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e-DE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de-DE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de-DE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a:rPr lang="de-DE" sz="1400" i="1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de-DE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≤2</m:t>
                        </m:r>
                        <m:r>
                          <a:rPr lang="de-DE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oMath>
                    </m:oMathPara>
                  </a14:m>
                  <a:endParaRPr kumimoji="0" lang="en-US" sz="14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042894D5-E989-A848-82DE-58CCD3F36E7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707905" y="2708920"/>
                  <a:ext cx="1403328" cy="576064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 w="12700">
                  <a:headEnd type="none" w="med" len="med"/>
                  <a:tailEnd type="none" w="med" len="med"/>
                </a:ln>
                <a:ex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601188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430887"/>
          </a:xfrm>
        </p:spPr>
        <p:txBody>
          <a:bodyPr/>
          <a:lstStyle/>
          <a:p>
            <a:r>
              <a:rPr lang="en-US" sz="2800">
                <a:latin typeface="Calibri" panose="020F0502020204030204" pitchFamily="34" charset="0"/>
                <a:cs typeface="Calibri" panose="020F0502020204030204" pitchFamily="34" charset="0"/>
              </a:rPr>
              <a:t>Identification</a:t>
            </a:r>
            <a:r>
              <a:rPr lang="en-US"/>
              <a:t> Systems</a:t>
            </a:r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5A0D3CB2-E0E6-284D-B358-2D0FC1F909E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>
          <a:xfrm>
            <a:off x="7524750" y="100013"/>
            <a:ext cx="1149350" cy="906462"/>
          </a:xfrm>
        </p:spPr>
      </p:pic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6D6825A-82F5-3A4F-9E8F-D3A513A73C6B}" type="datetime3">
              <a:rPr lang="de-DE" smtClean="0"/>
              <a:t>23/01/2019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Hazem Elsaid Ibrahim | PhD Dissertation</a:t>
            </a:r>
          </a:p>
        </p:txBody>
      </p:sp>
      <p:pic>
        <p:nvPicPr>
          <p:cNvPr id="12" name="Picture Placeholder 4">
            <a:extLst>
              <a:ext uri="{FF2B5EF4-FFF2-40B4-BE49-F238E27FC236}">
                <a16:creationId xmlns:a16="http://schemas.microsoft.com/office/drawing/2014/main" id="{A50460BD-5C68-0344-B061-325EE184D2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 bwMode="auto">
          <a:xfrm>
            <a:off x="5940152" y="6237312"/>
            <a:ext cx="1330007" cy="56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8BB974B-35A6-284D-A4B8-EF5C297EE6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728" y="2858117"/>
            <a:ext cx="4968553" cy="3240360"/>
          </a:xfrm>
          <a:prstGeom prst="rect">
            <a:avLst/>
          </a:prstGeom>
        </p:spPr>
      </p:pic>
      <p:sp>
        <p:nvSpPr>
          <p:cNvPr id="13" name="Cloud Callout 12">
            <a:extLst>
              <a:ext uri="{FF2B5EF4-FFF2-40B4-BE49-F238E27FC236}">
                <a16:creationId xmlns:a16="http://schemas.microsoft.com/office/drawing/2014/main" id="{57154741-1B0A-3844-9862-0C6C15524BBD}"/>
              </a:ext>
            </a:extLst>
          </p:cNvPr>
          <p:cNvSpPr/>
          <p:nvPr/>
        </p:nvSpPr>
        <p:spPr bwMode="auto">
          <a:xfrm>
            <a:off x="297519" y="1094341"/>
            <a:ext cx="3770425" cy="1763775"/>
          </a:xfrm>
          <a:prstGeom prst="cloudCallout">
            <a:avLst>
              <a:gd name="adj1" fmla="val 15715"/>
              <a:gd name="adj2" fmla="val 69126"/>
            </a:avLst>
          </a:prstGeom>
          <a:noFill/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21" name="Cloud Callout 20">
            <a:extLst>
              <a:ext uri="{FF2B5EF4-FFF2-40B4-BE49-F238E27FC236}">
                <a16:creationId xmlns:a16="http://schemas.microsoft.com/office/drawing/2014/main" id="{DF0C2B2A-F8B7-364F-9DE2-1F8C48854D06}"/>
              </a:ext>
            </a:extLst>
          </p:cNvPr>
          <p:cNvSpPr/>
          <p:nvPr/>
        </p:nvSpPr>
        <p:spPr bwMode="auto">
          <a:xfrm>
            <a:off x="4860032" y="1094341"/>
            <a:ext cx="3888432" cy="1624941"/>
          </a:xfrm>
          <a:prstGeom prst="cloudCallout">
            <a:avLst>
              <a:gd name="adj1" fmla="val -19704"/>
              <a:gd name="adj2" fmla="val 67732"/>
            </a:avLst>
          </a:prstGeom>
          <a:noFill/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620A0FE-DFE5-7942-9655-CB8325C9C7B4}"/>
              </a:ext>
            </a:extLst>
          </p:cNvPr>
          <p:cNvSpPr txBox="1"/>
          <p:nvPr/>
        </p:nvSpPr>
        <p:spPr>
          <a:xfrm>
            <a:off x="611560" y="1340768"/>
            <a:ext cx="1224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>
                <a:latin typeface="+mj-lt"/>
              </a:rPr>
              <a:t>Limited to LOS scanning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6955F8A-458A-764D-9E26-8BE300C6A12B}"/>
              </a:ext>
            </a:extLst>
          </p:cNvPr>
          <p:cNvSpPr txBox="1"/>
          <p:nvPr/>
        </p:nvSpPr>
        <p:spPr>
          <a:xfrm>
            <a:off x="5292080" y="1340768"/>
            <a:ext cx="1224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>
                <a:latin typeface="+mj-lt"/>
              </a:rPr>
              <a:t>Not limited to LOS scanning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5CA218C-525D-C749-8A3E-14967F14B19E}"/>
              </a:ext>
            </a:extLst>
          </p:cNvPr>
          <p:cNvSpPr txBox="1"/>
          <p:nvPr/>
        </p:nvSpPr>
        <p:spPr>
          <a:xfrm>
            <a:off x="2231208" y="1311804"/>
            <a:ext cx="1224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>
                <a:solidFill>
                  <a:schemeClr val="accent1">
                    <a:lumMod val="75000"/>
                  </a:schemeClr>
                </a:solidFill>
                <a:latin typeface="+mj-lt"/>
              </a:rPr>
              <a:t>manual intervention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D0E3C07-7F81-C541-9915-0CEF79B4B62D}"/>
              </a:ext>
            </a:extLst>
          </p:cNvPr>
          <p:cNvSpPr txBox="1"/>
          <p:nvPr/>
        </p:nvSpPr>
        <p:spPr>
          <a:xfrm>
            <a:off x="6804248" y="1296320"/>
            <a:ext cx="1440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>
                <a:solidFill>
                  <a:schemeClr val="accent1">
                    <a:lumMod val="75000"/>
                  </a:schemeClr>
                </a:solidFill>
                <a:latin typeface="+mj-lt"/>
              </a:rPr>
              <a:t>Fully automated process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F66579D-908A-644F-A51B-95EC537F4700}"/>
              </a:ext>
            </a:extLst>
          </p:cNvPr>
          <p:cNvSpPr txBox="1"/>
          <p:nvPr/>
        </p:nvSpPr>
        <p:spPr>
          <a:xfrm rot="1189976">
            <a:off x="743517" y="2075858"/>
            <a:ext cx="14102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>
                <a:solidFill>
                  <a:schemeClr val="accent4">
                    <a:lumMod val="75000"/>
                  </a:schemeClr>
                </a:solidFill>
                <a:latin typeface="+mj-lt"/>
              </a:rPr>
              <a:t>Limited storage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F20FFE3-B462-F44E-8341-0CC31A5AAA5F}"/>
              </a:ext>
            </a:extLst>
          </p:cNvPr>
          <p:cNvSpPr txBox="1"/>
          <p:nvPr/>
        </p:nvSpPr>
        <p:spPr>
          <a:xfrm rot="862934">
            <a:off x="5376392" y="1923295"/>
            <a:ext cx="14102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>
                <a:solidFill>
                  <a:schemeClr val="accent4">
                    <a:lumMod val="75000"/>
                  </a:schemeClr>
                </a:solidFill>
                <a:latin typeface="+mj-lt"/>
              </a:rPr>
              <a:t>More storage capacity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B1A4283-1D7A-6343-80DC-0181A2B488E4}"/>
              </a:ext>
            </a:extLst>
          </p:cNvPr>
          <p:cNvSpPr txBox="1"/>
          <p:nvPr/>
        </p:nvSpPr>
        <p:spPr>
          <a:xfrm>
            <a:off x="6243144" y="1711841"/>
            <a:ext cx="14102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>
                <a:solidFill>
                  <a:schemeClr val="accent2"/>
                </a:solidFill>
                <a:latin typeface="+mj-lt"/>
              </a:rPr>
              <a:t>Read/write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1763CB7-8AD8-1346-A9DA-FDAC37463C44}"/>
              </a:ext>
            </a:extLst>
          </p:cNvPr>
          <p:cNvSpPr txBox="1"/>
          <p:nvPr/>
        </p:nvSpPr>
        <p:spPr>
          <a:xfrm>
            <a:off x="1477611" y="1798806"/>
            <a:ext cx="14102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>
                <a:solidFill>
                  <a:schemeClr val="accent2"/>
                </a:solidFill>
                <a:latin typeface="+mj-lt"/>
              </a:rPr>
              <a:t>Only read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9D471F7-9025-D143-ABCC-6752FAD36373}"/>
              </a:ext>
            </a:extLst>
          </p:cNvPr>
          <p:cNvSpPr txBox="1"/>
          <p:nvPr/>
        </p:nvSpPr>
        <p:spPr>
          <a:xfrm rot="20536629">
            <a:off x="6724672" y="1914962"/>
            <a:ext cx="1440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>
                <a:solidFill>
                  <a:srgbClr val="FF0000"/>
                </a:solidFill>
                <a:latin typeface="+mj-lt"/>
              </a:rPr>
              <a:t>Significantly faster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6EE8A38-5A4F-674C-A0CB-44531F09F340}"/>
              </a:ext>
            </a:extLst>
          </p:cNvPr>
          <p:cNvSpPr txBox="1"/>
          <p:nvPr/>
        </p:nvSpPr>
        <p:spPr>
          <a:xfrm rot="20536629">
            <a:off x="1954877" y="2137153"/>
            <a:ext cx="14401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>
                <a:solidFill>
                  <a:srgbClr val="FF0000"/>
                </a:solidFill>
                <a:latin typeface="+mj-lt"/>
              </a:rPr>
              <a:t>Limited speed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A33DBF-BF2B-BC41-8AE3-E7D44BB8C5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8664" y="3339010"/>
            <a:ext cx="682420" cy="6824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C7212A8-C7C8-8E43-B1D9-6AB97EFFF0B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7382" y="3399067"/>
            <a:ext cx="571523" cy="562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317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2" grpId="0"/>
      <p:bldP spid="23" grpId="0"/>
      <p:bldP spid="25" grpId="0"/>
      <p:bldP spid="26" grpId="0"/>
      <p:bldP spid="27" grpId="0"/>
      <p:bldP spid="28" grpId="0"/>
      <p:bldP spid="29" grpId="0"/>
      <p:bldP spid="30" grpId="0"/>
      <p:bldP spid="31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677108"/>
          </a:xfrm>
        </p:spPr>
        <p:txBody>
          <a:bodyPr/>
          <a:lstStyle/>
          <a:p>
            <a:pPr lvl="1"/>
            <a:r>
              <a:rPr lang="en-US"/>
              <a:t>Frame Length Optimization</a:t>
            </a:r>
            <a:br>
              <a:rPr lang="en-US"/>
            </a:br>
            <a:r>
              <a:rPr lang="en-US" sz="2000">
                <a:solidFill>
                  <a:srgbClr val="00406F"/>
                </a:solidFill>
              </a:rPr>
              <a:t>Multiple Collision Recovery Coefficients  Aware System</a:t>
            </a:r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5A0D3CB2-E0E6-284D-B358-2D0FC1F909E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>
          <a:xfrm>
            <a:off x="7524750" y="100013"/>
            <a:ext cx="1149350" cy="906462"/>
          </a:xfrm>
        </p:spPr>
      </p:pic>
      <p:pic>
        <p:nvPicPr>
          <p:cNvPr id="7" name="Picture Placeholder 4">
            <a:extLst>
              <a:ext uri="{FF2B5EF4-FFF2-40B4-BE49-F238E27FC236}">
                <a16:creationId xmlns:a16="http://schemas.microsoft.com/office/drawing/2014/main" id="{862FBCA6-8654-EB4E-B8B9-5343706E4A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 bwMode="auto">
          <a:xfrm>
            <a:off x="5940152" y="6237312"/>
            <a:ext cx="1330007" cy="56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Textplatzhalter 3">
            <a:extLst>
              <a:ext uri="{FF2B5EF4-FFF2-40B4-BE49-F238E27FC236}">
                <a16:creationId xmlns:a16="http://schemas.microsoft.com/office/drawing/2014/main" id="{1EDA3D46-8921-714C-A8A3-29DA9F5E6F08}"/>
              </a:ext>
            </a:extLst>
          </p:cNvPr>
          <p:cNvSpPr txBox="1">
            <a:spLocks/>
          </p:cNvSpPr>
          <p:nvPr/>
        </p:nvSpPr>
        <p:spPr>
          <a:xfrm>
            <a:off x="288000" y="1052736"/>
            <a:ext cx="8568000" cy="5184576"/>
          </a:xfrm>
          <a:prstGeom prst="rect">
            <a:avLst/>
          </a:prstGeom>
        </p:spPr>
        <p:txBody>
          <a:bodyPr/>
          <a:lstStyle>
            <a:lvl1pPr marL="358775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tx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9138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2pPr>
            <a:lvl3pPr marL="1079500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439863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4pPr>
            <a:lvl5pPr marL="1798638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5pPr>
            <a:lvl6pPr marL="18875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6pPr>
            <a:lvl7pPr marL="23447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7pPr>
            <a:lvl8pPr marL="28019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8pPr>
            <a:lvl9pPr marL="32591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endParaRPr lang="de-DE" sz="1600" kern="0"/>
          </a:p>
          <a:p>
            <a:pPr lvl="1"/>
            <a:endParaRPr lang="en-US" sz="1600" kern="0"/>
          </a:p>
          <a:p>
            <a:pPr marL="361950" lvl="2" indent="0">
              <a:buFont typeface="Wingdings" pitchFamily="2" charset="2"/>
              <a:buNone/>
            </a:pPr>
            <a:endParaRPr lang="en-US" sz="1600" kern="0"/>
          </a:p>
          <a:p>
            <a:pPr marL="0" indent="0">
              <a:spcAft>
                <a:spcPct val="0"/>
              </a:spcAft>
              <a:buFont typeface="Wingdings" pitchFamily="2" charset="2"/>
              <a:buNone/>
            </a:pPr>
            <a:br>
              <a:rPr lang="en-US" sz="1600" kern="0"/>
            </a:br>
            <a:br>
              <a:rPr lang="en-US" sz="1600" kern="0"/>
            </a:br>
            <a:br>
              <a:rPr lang="en-US" sz="1600" kern="0"/>
            </a:br>
            <a:br>
              <a:rPr lang="en-US" sz="1600" kern="0"/>
            </a:br>
            <a:endParaRPr lang="en-US" sz="1600" kern="0"/>
          </a:p>
        </p:txBody>
      </p:sp>
      <p:sp>
        <p:nvSpPr>
          <p:cNvPr id="14" name="Textplatzhalter 3">
            <a:extLst>
              <a:ext uri="{FF2B5EF4-FFF2-40B4-BE49-F238E27FC236}">
                <a16:creationId xmlns:a16="http://schemas.microsoft.com/office/drawing/2014/main" id="{8B574945-A9E8-BF4C-A8BE-21A1825A6758}"/>
              </a:ext>
            </a:extLst>
          </p:cNvPr>
          <p:cNvSpPr txBox="1">
            <a:spLocks/>
          </p:cNvSpPr>
          <p:nvPr/>
        </p:nvSpPr>
        <p:spPr>
          <a:xfrm>
            <a:off x="288000" y="1052736"/>
            <a:ext cx="8568000" cy="5184576"/>
          </a:xfrm>
          <a:prstGeom prst="rect">
            <a:avLst/>
          </a:prstGeom>
        </p:spPr>
        <p:txBody>
          <a:bodyPr/>
          <a:lstStyle>
            <a:lvl1pPr marL="358775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tx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9138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2pPr>
            <a:lvl3pPr marL="1079500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439863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4pPr>
            <a:lvl5pPr marL="1798638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5pPr>
            <a:lvl6pPr marL="18875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6pPr>
            <a:lvl7pPr marL="23447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7pPr>
            <a:lvl8pPr marL="28019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8pPr>
            <a:lvl9pPr marL="32591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endParaRPr lang="de-DE" sz="1600" kern="0"/>
          </a:p>
          <a:p>
            <a:pPr lvl="1"/>
            <a:endParaRPr lang="en-US" sz="1600" kern="0"/>
          </a:p>
          <a:p>
            <a:pPr marL="361950" lvl="2" indent="0">
              <a:buFont typeface="Wingdings" pitchFamily="2" charset="2"/>
              <a:buNone/>
            </a:pPr>
            <a:endParaRPr lang="en-US" sz="1600" kern="0"/>
          </a:p>
          <a:p>
            <a:pPr marL="0" indent="0">
              <a:spcAft>
                <a:spcPct val="0"/>
              </a:spcAft>
              <a:buFont typeface="Wingdings" pitchFamily="2" charset="2"/>
              <a:buNone/>
            </a:pPr>
            <a:br>
              <a:rPr lang="en-US" sz="1600" kern="0"/>
            </a:br>
            <a:br>
              <a:rPr lang="en-US" sz="1600" kern="0"/>
            </a:br>
            <a:br>
              <a:rPr lang="en-US" sz="1600" kern="0"/>
            </a:br>
            <a:br>
              <a:rPr lang="en-US" sz="1600" kern="0"/>
            </a:br>
            <a:endParaRPr lang="en-US" sz="1600" ker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platzhalter 6">
                <a:extLst>
                  <a:ext uri="{FF2B5EF4-FFF2-40B4-BE49-F238E27FC236}">
                    <a16:creationId xmlns:a16="http://schemas.microsoft.com/office/drawing/2014/main" id="{10695E42-3E8B-CD4A-8C18-7922F156113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8000" y="1098048"/>
                <a:ext cx="8568000" cy="5139264"/>
              </a:xfrm>
              <a:prstGeom prst="rect">
                <a:avLst/>
              </a:prstGeom>
            </p:spPr>
            <p:txBody>
              <a:bodyPr/>
              <a:lstStyle>
                <a:lvl1pPr marL="180975" indent="-180975" algn="l" defTabSz="180000" rtl="0" eaLnBrk="1" fontAlgn="base" hangingPunct="1">
                  <a:spcBef>
                    <a:spcPts val="200"/>
                  </a:spcBef>
                  <a:spcAft>
                    <a:spcPts val="600"/>
                  </a:spcAft>
                  <a:buFont typeface="Arial" pitchFamily="34" charset="0"/>
                  <a:buChar char="■"/>
                  <a:defRPr lang="de-DE" sz="1800" kern="1200" baseline="0" dirty="0" smtClean="0">
                    <a:solidFill>
                      <a:srgbClr val="001E64"/>
                    </a:solidFill>
                    <a:latin typeface="Calibri" panose="020F0502020204030204" pitchFamily="34" charset="0"/>
                    <a:ea typeface="+mn-ea"/>
                    <a:cs typeface="Arial" pitchFamily="34" charset="0"/>
                  </a:defRPr>
                </a:lvl1pPr>
                <a:lvl2pPr marL="361950" indent="-180975" algn="l" defTabSz="180000" rtl="0" eaLnBrk="1" fontAlgn="base" hangingPunct="1">
                  <a:spcBef>
                    <a:spcPts val="0"/>
                  </a:spcBef>
                  <a:spcAft>
                    <a:spcPts val="600"/>
                  </a:spcAft>
                  <a:buFont typeface="Arial" pitchFamily="34" charset="0"/>
                  <a:buChar char="□"/>
                  <a:defRPr lang="de-DE" sz="1800" kern="1200" baseline="0" dirty="0" smtClean="0">
                    <a:solidFill>
                      <a:srgbClr val="001E64"/>
                    </a:solidFill>
                    <a:latin typeface="Calibri" panose="020F0502020204030204" pitchFamily="34" charset="0"/>
                    <a:ea typeface="+mn-ea"/>
                    <a:cs typeface="Arial" pitchFamily="34" charset="0"/>
                  </a:defRPr>
                </a:lvl2pPr>
                <a:lvl3pPr marL="542925" indent="-180975" algn="l" defTabSz="180000" rtl="0" eaLnBrk="1" fontAlgn="base" hangingPunct="1">
                  <a:spcBef>
                    <a:spcPts val="0"/>
                  </a:spcBef>
                  <a:spcAft>
                    <a:spcPts val="600"/>
                  </a:spcAft>
                  <a:buClr>
                    <a:schemeClr val="tx2"/>
                  </a:buClr>
                  <a:buSzPct val="100000"/>
                  <a:buFont typeface="Wingdings" pitchFamily="2" charset="2"/>
                  <a:buChar char="§"/>
                  <a:defRPr lang="de-DE" sz="1800" kern="1200" baseline="0" dirty="0" smtClean="0">
                    <a:solidFill>
                      <a:srgbClr val="001E64"/>
                    </a:solidFill>
                    <a:latin typeface="Calibri" panose="020F0502020204030204" pitchFamily="34" charset="0"/>
                    <a:ea typeface="+mn-ea"/>
                    <a:cs typeface="Arial" pitchFamily="34" charset="0"/>
                  </a:defRPr>
                </a:lvl3pPr>
                <a:lvl4pPr marL="717550" indent="-177800" algn="l" defTabSz="176213" rtl="0" eaLnBrk="1" fontAlgn="base" hangingPunct="1">
                  <a:spcBef>
                    <a:spcPts val="0"/>
                  </a:spcBef>
                  <a:spcAft>
                    <a:spcPts val="600"/>
                  </a:spcAft>
                  <a:buClr>
                    <a:schemeClr val="tx2">
                      <a:lumMod val="75000"/>
                    </a:schemeClr>
                  </a:buClr>
                  <a:buFont typeface="Arial" pitchFamily="34" charset="0"/>
                  <a:buChar char="▫"/>
                  <a:tabLst>
                    <a:tab pos="542925" algn="l"/>
                  </a:tabLst>
                  <a:defRPr lang="de-DE" sz="1800" kern="1200" baseline="0" dirty="0" smtClean="0">
                    <a:solidFill>
                      <a:srgbClr val="001E64"/>
                    </a:solidFill>
                    <a:latin typeface="Calibri" panose="020F0502020204030204" pitchFamily="34" charset="0"/>
                    <a:ea typeface="+mn-ea"/>
                    <a:cs typeface="Arial" pitchFamily="34" charset="0"/>
                  </a:defRPr>
                </a:lvl4pPr>
                <a:lvl5pPr marL="864000" indent="0" algn="l" defTabSz="180000" rtl="0" eaLnBrk="1" fontAlgn="base" hangingPunct="1">
                  <a:spcBef>
                    <a:spcPts val="0"/>
                  </a:spcBef>
                  <a:spcAft>
                    <a:spcPts val="600"/>
                  </a:spcAft>
                  <a:buFont typeface="Symbol" pitchFamily="18" charset="2"/>
                  <a:buNone/>
                  <a:defRPr lang="en-US" sz="1800" kern="1200" baseline="0">
                    <a:solidFill>
                      <a:srgbClr val="001E64"/>
                    </a:solidFill>
                    <a:latin typeface="+mn-lt"/>
                    <a:ea typeface="+mn-ea"/>
                    <a:cs typeface="Arial" pitchFamily="34" charset="0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600">
                    <a:ea typeface="Cambria Math"/>
                    <a:cs typeface="Calibri" panose="020F0502020204030204" pitchFamily="34" charset="0"/>
                  </a:rPr>
                  <a:t>Reading efficiency</a:t>
                </a:r>
              </a:p>
              <a:p>
                <a:pPr marL="0" indent="0">
                  <a:buNone/>
                </a:pPr>
                <a:r>
                  <a:rPr lang="de-DE" sz="1600" b="0">
                    <a:ea typeface="Cambria Math"/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EG" sz="1400" b="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sz="1400" b="0" i="1">
                            <a:latin typeface="Cambria Math"/>
                            <a:ea typeface="Cambria Math"/>
                          </a:rPr>
                          <m:t>𝜂</m:t>
                        </m:r>
                      </m:e>
                      <m:sub>
                        <m:r>
                          <a:rPr lang="de-DE" sz="1400" b="0" i="1">
                            <a:latin typeface="Cambria Math"/>
                            <a:ea typeface="Cambria Math"/>
                          </a:rPr>
                          <m:t>𝑀</m:t>
                        </m:r>
                        <m:r>
                          <a:rPr lang="en-US" sz="1400" b="0" i="1">
                            <a:latin typeface="Cambria Math"/>
                            <a:ea typeface="Cambria Math"/>
                          </a:rPr>
                          <m:t>𝐶𝑅</m:t>
                        </m:r>
                      </m:sub>
                    </m:sSub>
                    <m:r>
                      <a:rPr lang="ar-EG" sz="1400" b="0" i="1">
                        <a:latin typeface="Cambria Math"/>
                        <a:ea typeface="Cambria Math"/>
                      </a:rPr>
                      <m:t>=</m:t>
                    </m:r>
                    <m:r>
                      <a:rPr lang="en-US" sz="1400" b="0" i="1">
                        <a:latin typeface="Cambria Math"/>
                        <a:ea typeface="Cambria Math"/>
                      </a:rPr>
                      <m:t>𝑃</m:t>
                    </m:r>
                    <m:d>
                      <m:dPr>
                        <m:ctrlPr>
                          <a:rPr lang="ar-EG" sz="1400" b="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ar-EG" sz="1400" b="0" i="1">
                            <a:latin typeface="Cambria Math"/>
                            <a:ea typeface="Cambria Math"/>
                          </a:rPr>
                          <m:t>1</m:t>
                        </m:r>
                      </m:e>
                    </m:d>
                    <m:r>
                      <a:rPr lang="ar-EG" sz="1400" b="0" i="1">
                        <a:latin typeface="Cambria Math"/>
                        <a:ea typeface="Cambria Math"/>
                      </a:rPr>
                      <m:t>+</m:t>
                    </m:r>
                    <m:sSub>
                      <m:sSubPr>
                        <m:ctrlPr>
                          <a:rPr lang="en-US" sz="1400" b="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ar-EG" sz="1400" b="0" i="1">
                            <a:latin typeface="Cambria Math"/>
                            <a:ea typeface="Cambria Math"/>
                          </a:rPr>
                          <m:t>𝛼</m:t>
                        </m:r>
                      </m:e>
                      <m:sub>
                        <m:r>
                          <a:rPr lang="de-DE" sz="1400" b="0" i="1">
                            <a:latin typeface="Cambria Math"/>
                            <a:ea typeface="Cambria Math"/>
                          </a:rPr>
                          <m:t>2</m:t>
                        </m:r>
                      </m:sub>
                    </m:sSub>
                    <m:r>
                      <a:rPr lang="ar-EG" sz="1400" b="0" i="1">
                        <a:latin typeface="Cambria Math"/>
                        <a:ea typeface="Cambria Math"/>
                      </a:rPr>
                      <m:t>∙</m:t>
                    </m:r>
                    <m:r>
                      <a:rPr lang="en-US" sz="1400" b="0" i="1">
                        <a:latin typeface="Cambria Math"/>
                        <a:ea typeface="Cambria Math"/>
                      </a:rPr>
                      <m:t>𝑃</m:t>
                    </m:r>
                    <m:r>
                      <a:rPr lang="en-US" sz="1400" b="0" i="1">
                        <a:latin typeface="Cambria Math"/>
                        <a:ea typeface="Cambria Math"/>
                      </a:rPr>
                      <m:t>(2)</m:t>
                    </m:r>
                  </m:oMath>
                </a14:m>
                <a:r>
                  <a:rPr lang="de-DE" sz="1400" b="0">
                    <a:latin typeface="Cambria Math"/>
                    <a:ea typeface="Cambria Math"/>
                  </a:rPr>
                  <a:t>+</a:t>
                </a:r>
                <a:r>
                  <a:rPr lang="de-DE" sz="1400" b="0" i="1">
                    <a:latin typeface="Cambria Math"/>
                    <a:ea typeface="Cambria Math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ar-EG" sz="1400" b="0" i="1">
                            <a:latin typeface="Cambria Math"/>
                            <a:ea typeface="Cambria Math"/>
                          </a:rPr>
                          <m:t>𝛼</m:t>
                        </m:r>
                      </m:e>
                      <m:sub>
                        <m:r>
                          <a:rPr lang="de-DE" sz="1400" b="0" i="1">
                            <a:latin typeface="Cambria Math"/>
                            <a:ea typeface="Cambria Math"/>
                          </a:rPr>
                          <m:t>3</m:t>
                        </m:r>
                      </m:sub>
                    </m:sSub>
                    <m:r>
                      <a:rPr lang="ar-EG" sz="1400" b="0" i="1">
                        <a:latin typeface="Cambria Math"/>
                        <a:ea typeface="Cambria Math"/>
                      </a:rPr>
                      <m:t>∙</m:t>
                    </m:r>
                    <m:r>
                      <a:rPr lang="en-US" sz="1400" b="0" i="1">
                        <a:latin typeface="Cambria Math"/>
                        <a:ea typeface="Cambria Math"/>
                      </a:rPr>
                      <m:t>𝑃</m:t>
                    </m:r>
                    <m:r>
                      <a:rPr lang="en-US" sz="1400" b="0" i="1">
                        <a:latin typeface="Cambria Math"/>
                        <a:ea typeface="Cambria Math"/>
                      </a:rPr>
                      <m:t>(3)</m:t>
                    </m:r>
                  </m:oMath>
                </a14:m>
                <a:r>
                  <a:rPr lang="de-DE" sz="1400" b="0">
                    <a:latin typeface="Cambria Math"/>
                    <a:ea typeface="Cambria Math"/>
                  </a:rPr>
                  <a:t>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de-DE" sz="1400" b="0" i="1">
                            <a:latin typeface="Cambria Math"/>
                            <a:ea typeface="Cambria Math"/>
                          </a:rPr>
                          <m:t> </m:t>
                        </m:r>
                        <m:r>
                          <a:rPr lang="ar-EG" sz="1400" b="0" i="1">
                            <a:latin typeface="Cambria Math"/>
                            <a:ea typeface="Cambria Math"/>
                          </a:rPr>
                          <m:t>𝛼</m:t>
                        </m:r>
                      </m:e>
                      <m:sub>
                        <m:r>
                          <a:rPr lang="de-DE" sz="1400" b="0" i="1">
                            <a:latin typeface="Cambria Math"/>
                            <a:ea typeface="Cambria Math"/>
                          </a:rPr>
                          <m:t>4</m:t>
                        </m:r>
                      </m:sub>
                    </m:sSub>
                    <m:r>
                      <a:rPr lang="ar-EG" sz="1400" b="0" i="1">
                        <a:latin typeface="Cambria Math"/>
                        <a:ea typeface="Cambria Math"/>
                      </a:rPr>
                      <m:t>∙</m:t>
                    </m:r>
                    <m:r>
                      <a:rPr lang="en-US" sz="1400" b="0" i="1">
                        <a:latin typeface="Cambria Math"/>
                        <a:ea typeface="Cambria Math"/>
                      </a:rPr>
                      <m:t>𝑃</m:t>
                    </m:r>
                    <m:r>
                      <a:rPr lang="en-US" sz="1400" b="0" i="1">
                        <a:latin typeface="Cambria Math"/>
                        <a:ea typeface="Cambria Math"/>
                      </a:rPr>
                      <m:t>(4) </m:t>
                    </m:r>
                  </m:oMath>
                </a14:m>
                <a:r>
                  <a:rPr lang="ar-EG" sz="1400" b="0" i="1">
                    <a:latin typeface="Cambria Math"/>
                    <a:ea typeface="Cambria Math"/>
                  </a:rPr>
                  <a:t>	</a:t>
                </a:r>
              </a:p>
              <a:p>
                <a:r>
                  <a:rPr lang="en-US" sz="1600" b="0"/>
                  <a:t>For optimum  frame length</a:t>
                </a:r>
              </a:p>
              <a:p>
                <a:pPr marL="0" indent="0">
                  <a:buNone/>
                </a:pPr>
                <a:r>
                  <a:rPr lang="en-US" sz="1600">
                    <a:ea typeface="Cambria Math"/>
                  </a:rPr>
                  <a:t>	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600" b="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fPr>
                      <m:num>
                        <m:r>
                          <a:rPr lang="en-US" sz="1600" b="0" i="1">
                            <a:latin typeface="Cambria Math"/>
                            <a:ea typeface="Cambria Math"/>
                          </a:rPr>
                          <m:t>𝜕</m:t>
                        </m:r>
                        <m:sSub>
                          <m:sSubPr>
                            <m:ctrlPr>
                              <a:rPr lang="en-US" sz="1600" b="0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/>
                                <a:ea typeface="Cambria Math"/>
                              </a:rPr>
                              <m:t>𝜂</m:t>
                            </m:r>
                          </m:e>
                          <m:sub>
                            <m:r>
                              <a:rPr lang="de-DE" sz="1600" b="0" i="1" smtClean="0">
                                <a:latin typeface="Cambria Math"/>
                                <a:ea typeface="Cambria Math"/>
                              </a:rPr>
                              <m:t>𝑀𝐶𝑅</m:t>
                            </m:r>
                          </m:sub>
                        </m:sSub>
                      </m:num>
                      <m:den>
                        <m:r>
                          <a:rPr lang="en-US" sz="1600" b="0" i="1">
                            <a:latin typeface="Cambria Math"/>
                            <a:ea typeface="Cambria Math"/>
                          </a:rPr>
                          <m:t>𝜕</m:t>
                        </m:r>
                        <m:r>
                          <a:rPr lang="de-DE" sz="1600" b="0" i="1">
                            <a:latin typeface="Cambria Math"/>
                            <a:ea typeface="Cambria Math"/>
                          </a:rPr>
                          <m:t>𝐿</m:t>
                        </m:r>
                      </m:den>
                    </m:f>
                    <m:r>
                      <a:rPr lang="de-DE" sz="1600" b="0" i="1">
                        <a:latin typeface="Cambria Math"/>
                        <a:ea typeface="Cambria Math"/>
                      </a:rPr>
                      <m:t>=0</m:t>
                    </m:r>
                  </m:oMath>
                </a14:m>
                <a:endParaRPr lang="de-DE" sz="1600" b="0">
                  <a:ea typeface="Cambria Math"/>
                </a:endParaRPr>
              </a:p>
              <a:p>
                <a:r>
                  <a:rPr lang="en-US" sz="1600" b="0"/>
                  <a:t>The proposed final solution</a:t>
                </a:r>
              </a:p>
              <a:p>
                <a:pPr marL="0" indent="0">
                  <a:buFont typeface="Arial" pitchFamily="34" charset="0"/>
                  <a:buNone/>
                </a:pPr>
                <a:endParaRPr lang="en-US" sz="1600" b="0"/>
              </a:p>
              <a:p>
                <a:pPr marL="0" indent="0">
                  <a:buFont typeface="Arial" pitchFamily="34" charset="0"/>
                  <a:buNone/>
                </a:pPr>
                <a:endParaRPr lang="en-US" sz="1600" b="0"/>
              </a:p>
              <a:p>
                <a:endParaRPr lang="en-US" sz="1600" b="0"/>
              </a:p>
              <a:p>
                <a:pPr marL="0" indent="0">
                  <a:buFont typeface="Arial" pitchFamily="34" charset="0"/>
                  <a:buNone/>
                </a:pPr>
                <a:r>
                  <a:rPr lang="en-US" sz="1600" b="0">
                    <a:latin typeface="+mn-lt"/>
                  </a:rPr>
                  <a:t>                                                                          </a:t>
                </a:r>
              </a:p>
              <a:p>
                <a:pPr marL="0" indent="0">
                  <a:buFont typeface="Arial" pitchFamily="34" charset="0"/>
                  <a:buNone/>
                </a:pPr>
                <a:r>
                  <a:rPr lang="en-US" sz="1600" b="0"/>
                  <a:t>                                      </a:t>
                </a:r>
              </a:p>
              <a:p>
                <a:pPr marL="0" indent="0">
                  <a:buFont typeface="Arial" pitchFamily="34" charset="0"/>
                  <a:buNone/>
                </a:pPr>
                <a:r>
                  <a:rPr lang="en-US" sz="1600" b="0"/>
                  <a:t>                                                       </a:t>
                </a:r>
              </a:p>
            </p:txBody>
          </p:sp>
        </mc:Choice>
        <mc:Fallback xmlns="">
          <p:sp>
            <p:nvSpPr>
              <p:cNvPr id="15" name="Textplatzhalter 6">
                <a:extLst>
                  <a:ext uri="{FF2B5EF4-FFF2-40B4-BE49-F238E27FC236}">
                    <a16:creationId xmlns:a16="http://schemas.microsoft.com/office/drawing/2014/main" id="{10695E42-3E8B-CD4A-8C18-7922F15611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000" y="1098048"/>
                <a:ext cx="8568000" cy="5139264"/>
              </a:xfrm>
              <a:prstGeom prst="rect">
                <a:avLst/>
              </a:prstGeom>
              <a:blipFill>
                <a:blip r:embed="rId4"/>
                <a:stretch>
                  <a:fillRect l="-296" t="-2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Abgerundetes Rechteck 19">
                <a:extLst>
                  <a:ext uri="{FF2B5EF4-FFF2-40B4-BE49-F238E27FC236}">
                    <a16:creationId xmlns:a16="http://schemas.microsoft.com/office/drawing/2014/main" id="{8C0A2C59-AD27-3147-8CA0-E965756B8A51}"/>
                  </a:ext>
                </a:extLst>
              </p:cNvPr>
              <p:cNvSpPr/>
              <p:nvPr/>
            </p:nvSpPr>
            <p:spPr>
              <a:xfrm>
                <a:off x="617600" y="3068960"/>
                <a:ext cx="3953125" cy="576064"/>
              </a:xfrm>
              <a:prstGeom prst="roundRect">
                <a:avLst/>
              </a:prstGeom>
              <a:solidFill>
                <a:schemeClr val="accent5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b="0" i="1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  <m:t>𝐿</m:t>
                          </m:r>
                        </m:e>
                        <m:sub>
                          <m:r>
                            <a:rPr lang="de-DE" sz="1400" b="0" i="1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  <m:t>𝑀𝐶𝑅</m:t>
                          </m:r>
                        </m:sub>
                      </m:sSub>
                      <m:r>
                        <a:rPr lang="de-DE" sz="1400" b="0" i="1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 Math"/>
                        </a:rPr>
                        <m:t>=</m:t>
                      </m:r>
                      <m:d>
                        <m:dPr>
                          <m:ctrlPr>
                            <a:rPr lang="de-DE" sz="1400" b="0" i="1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400" b="0" i="1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  <m:t>−</m:t>
                          </m:r>
                          <m:f>
                            <m:fPr>
                              <m:ctrlPr>
                                <a:rPr lang="de-DE" sz="1400" b="0" i="1">
                                  <a:solidFill>
                                    <a:schemeClr val="tx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DE" sz="1400" b="0" i="1">
                                  <a:solidFill>
                                    <a:schemeClr val="tx2">
                                      <a:lumMod val="75000"/>
                                    </a:schemeClr>
                                  </a:solidFill>
                                  <a:latin typeface="Cambria Math"/>
                                </a:rPr>
                                <m:t>𝑏</m:t>
                              </m:r>
                            </m:num>
                            <m:den>
                              <m:r>
                                <a:rPr lang="de-DE" sz="1400" b="0" i="1">
                                  <a:solidFill>
                                    <a:schemeClr val="tx2">
                                      <a:lumMod val="75000"/>
                                    </a:schemeClr>
                                  </a:solidFill>
                                  <a:latin typeface="Cambria Math"/>
                                </a:rPr>
                                <m:t>4</m:t>
                              </m:r>
                              <m:r>
                                <a:rPr lang="de-DE" sz="1400" b="0" i="1">
                                  <a:solidFill>
                                    <a:schemeClr val="tx2">
                                      <a:lumMod val="75000"/>
                                    </a:schemeClr>
                                  </a:solidFill>
                                  <a:latin typeface="Cambria Math"/>
                                </a:rPr>
                                <m:t>𝑎</m:t>
                              </m:r>
                            </m:den>
                          </m:f>
                          <m:r>
                            <a:rPr lang="de-DE" sz="1400" b="0" i="1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  <m:t>−</m:t>
                          </m:r>
                          <m:r>
                            <a:rPr lang="de-DE" sz="1400" b="0" i="1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  <m:t>𝑆</m:t>
                          </m:r>
                          <m:r>
                            <a:rPr lang="de-DE" sz="1400" b="0" i="1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  <m:t>+0.5</m:t>
                          </m:r>
                          <m:rad>
                            <m:radPr>
                              <m:degHide m:val="on"/>
                              <m:ctrlPr>
                                <a:rPr lang="de-DE" sz="1400" b="0" i="1">
                                  <a:solidFill>
                                    <a:schemeClr val="tx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de-DE" sz="1400" b="0" i="1">
                                  <a:solidFill>
                                    <a:schemeClr val="tx2">
                                      <a:lumMod val="75000"/>
                                    </a:schemeClr>
                                  </a:solidFill>
                                  <a:latin typeface="Cambria Math"/>
                                </a:rPr>
                                <m:t>−4</m:t>
                              </m:r>
                              <m:sSup>
                                <m:sSupPr>
                                  <m:ctrlPr>
                                    <a:rPr lang="de-DE" sz="1400" b="0" i="1">
                                      <a:solidFill>
                                        <a:schemeClr val="tx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400" b="0" i="1">
                                      <a:solidFill>
                                        <a:schemeClr val="tx2">
                                          <a:lumMod val="75000"/>
                                        </a:schemeClr>
                                      </a:solidFill>
                                      <a:latin typeface="Cambria Math"/>
                                    </a:rPr>
                                    <m:t>𝑆</m:t>
                                  </m:r>
                                </m:e>
                                <m:sup>
                                  <m:r>
                                    <a:rPr lang="de-DE" sz="1400" b="0" i="1">
                                      <a:solidFill>
                                        <a:schemeClr val="tx2">
                                          <a:lumMod val="75000"/>
                                        </a:schemeClr>
                                      </a:solidFill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de-DE" sz="1400" b="0" i="1">
                                  <a:solidFill>
                                    <a:schemeClr val="tx2">
                                      <a:lumMod val="75000"/>
                                    </a:schemeClr>
                                  </a:solidFill>
                                  <a:latin typeface="Cambria Math"/>
                                </a:rPr>
                                <m:t>−2</m:t>
                              </m:r>
                              <m:r>
                                <a:rPr lang="de-DE" sz="1400" b="0" i="1">
                                  <a:solidFill>
                                    <a:schemeClr val="tx2">
                                      <a:lumMod val="75000"/>
                                    </a:schemeClr>
                                  </a:solidFill>
                                  <a:latin typeface="Cambria Math"/>
                                </a:rPr>
                                <m:t>𝑃</m:t>
                              </m:r>
                              <m:r>
                                <a:rPr lang="de-DE" sz="1400" b="0" i="1">
                                  <a:solidFill>
                                    <a:schemeClr val="tx2">
                                      <a:lumMod val="75000"/>
                                    </a:schemeClr>
                                  </a:solidFill>
                                  <a:latin typeface="Cambria Math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de-DE" sz="1400" b="0" i="1">
                                      <a:solidFill>
                                        <a:schemeClr val="tx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400" b="0" i="1">
                                      <a:solidFill>
                                        <a:schemeClr val="tx2">
                                          <a:lumMod val="75000"/>
                                        </a:schemeClr>
                                      </a:solidFill>
                                      <a:latin typeface="Cambria Math"/>
                                    </a:rPr>
                                    <m:t>𝑞</m:t>
                                  </m:r>
                                </m:num>
                                <m:den>
                                  <m:r>
                                    <a:rPr lang="de-DE" sz="1400" b="0" i="1">
                                      <a:solidFill>
                                        <a:schemeClr val="tx2">
                                          <a:lumMod val="75000"/>
                                        </a:schemeClr>
                                      </a:solidFill>
                                      <a:latin typeface="Cambria Math"/>
                                    </a:rPr>
                                    <m:t>𝑆</m:t>
                                  </m:r>
                                </m:den>
                              </m:f>
                            </m:e>
                          </m:rad>
                        </m:e>
                      </m:d>
                      <m:r>
                        <a:rPr lang="de-DE" sz="1400" b="0" i="1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 Math"/>
                          <a:ea typeface="Cambria Math"/>
                        </a:rPr>
                        <m:t>⋅</m:t>
                      </m:r>
                      <m:r>
                        <a:rPr lang="de-DE" sz="1400" b="0" i="1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 Math"/>
                          <a:ea typeface="Cambria Math"/>
                        </a:rPr>
                        <m:t>𝑛</m:t>
                      </m:r>
                    </m:oMath>
                  </m:oMathPara>
                </a14:m>
                <a:endParaRPr lang="en-US" sz="1400">
                  <a:solidFill>
                    <a:schemeClr val="tx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7" name="Abgerundetes Rechteck 19">
                <a:extLst>
                  <a:ext uri="{FF2B5EF4-FFF2-40B4-BE49-F238E27FC236}">
                    <a16:creationId xmlns:a16="http://schemas.microsoft.com/office/drawing/2014/main" id="{8C0A2C59-AD27-3147-8CA0-E965756B8A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600" y="3068960"/>
                <a:ext cx="3953125" cy="576064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B7F8E273-606C-5141-9894-F752A5BF9D91}"/>
              </a:ext>
            </a:extLst>
          </p:cNvPr>
          <p:cNvGrpSpPr/>
          <p:nvPr/>
        </p:nvGrpSpPr>
        <p:grpSpPr>
          <a:xfrm>
            <a:off x="617600" y="4016445"/>
            <a:ext cx="2592288" cy="2016647"/>
            <a:chOff x="6294544" y="3996691"/>
            <a:chExt cx="2592288" cy="2016647"/>
          </a:xfrm>
        </p:grpSpPr>
        <p:sp>
          <p:nvSpPr>
            <p:cNvPr id="29" name="Abgerundetes Rechteck 22">
              <a:extLst>
                <a:ext uri="{FF2B5EF4-FFF2-40B4-BE49-F238E27FC236}">
                  <a16:creationId xmlns:a16="http://schemas.microsoft.com/office/drawing/2014/main" id="{E8C6C942-DAA8-6E4A-9F4A-7199A30851D4}"/>
                </a:ext>
              </a:extLst>
            </p:cNvPr>
            <p:cNvSpPr/>
            <p:nvPr/>
          </p:nvSpPr>
          <p:spPr>
            <a:xfrm>
              <a:off x="6294544" y="3996691"/>
              <a:ext cx="2592288" cy="2008098"/>
            </a:xfrm>
            <a:prstGeom prst="roundRect">
              <a:avLst/>
            </a:prstGeom>
            <a:solidFill>
              <a:schemeClr val="bg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feld 23">
                  <a:extLst>
                    <a:ext uri="{FF2B5EF4-FFF2-40B4-BE49-F238E27FC236}">
                      <a16:creationId xmlns:a16="http://schemas.microsoft.com/office/drawing/2014/main" id="{543949B0-9095-CD49-BD11-7502E574586A}"/>
                    </a:ext>
                  </a:extLst>
                </p:cNvPr>
                <p:cNvSpPr txBox="1"/>
                <p:nvPr/>
              </p:nvSpPr>
              <p:spPr>
                <a:xfrm>
                  <a:off x="6368691" y="4026770"/>
                  <a:ext cx="2436372" cy="1986568"/>
                </a:xfrm>
                <a:prstGeom prst="rect">
                  <a:avLst/>
                </a:prstGeom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00" b="0" u="sng"/>
                    <a:t>Where:</a:t>
                  </a:r>
                </a:p>
                <a:p>
                  <a:pPr marL="171450" indent="-171450"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r>
                        <a:rPr lang="de-DE" sz="1100" b="0" i="1" smtClean="0">
                          <a:latin typeface="Cambria Math"/>
                        </a:rPr>
                        <m:t>𝑃</m:t>
                      </m:r>
                      <m:r>
                        <a:rPr lang="de-DE" sz="11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de-DE" sz="11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100" b="0" i="1" smtClean="0">
                              <a:latin typeface="Cambria Math"/>
                            </a:rPr>
                            <m:t>8</m:t>
                          </m:r>
                          <m:r>
                            <a:rPr lang="de-DE" sz="1100" b="0" i="1" smtClean="0">
                              <a:latin typeface="Cambria Math"/>
                            </a:rPr>
                            <m:t>𝑎𝑐</m:t>
                          </m:r>
                          <m:r>
                            <a:rPr lang="de-DE" sz="1100" b="0" i="1" smtClean="0">
                              <a:latin typeface="Cambria Math"/>
                            </a:rPr>
                            <m:t>−3</m:t>
                          </m:r>
                          <m:sSup>
                            <m:sSupPr>
                              <m:ctrlPr>
                                <a:rPr lang="de-DE" sz="11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100" b="0" i="1" smtClean="0">
                                  <a:latin typeface="Cambria Math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de-DE" sz="1100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de-DE" sz="1100" b="0" i="1" smtClean="0">
                              <a:latin typeface="Cambria Math"/>
                            </a:rPr>
                            <m:t>8</m:t>
                          </m:r>
                          <m:sSup>
                            <m:sSupPr>
                              <m:ctrlPr>
                                <a:rPr lang="de-DE" sz="11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100" b="0" i="1" smtClean="0">
                                  <a:latin typeface="Cambria Math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de-DE" sz="1100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a14:m>
                  <a:endParaRPr lang="de-DE" sz="1100" b="0"/>
                </a:p>
                <a:p>
                  <a:pPr marL="171450" indent="-171450"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r>
                        <a:rPr lang="de-DE" sz="1100" b="0" i="1" smtClean="0">
                          <a:latin typeface="Cambria Math"/>
                        </a:rPr>
                        <m:t>𝑞</m:t>
                      </m:r>
                      <m:r>
                        <a:rPr lang="de-DE" sz="1100" b="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de-DE" sz="1100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de-DE" sz="1100" b="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100" b="0" i="1">
                                  <a:latin typeface="Cambria Math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de-DE" sz="1100" b="0" i="1" smtClean="0">
                                  <a:latin typeface="Cambria Math"/>
                                </a:rPr>
                                <m:t>3</m:t>
                              </m:r>
                            </m:sup>
                          </m:sSup>
                          <m:r>
                            <a:rPr lang="de-DE" sz="1100" b="0" i="1" smtClean="0">
                              <a:latin typeface="Cambria Math"/>
                            </a:rPr>
                            <m:t>−4</m:t>
                          </m:r>
                          <m:r>
                            <a:rPr lang="de-DE" sz="1100" b="0" i="1" smtClean="0">
                              <a:latin typeface="Cambria Math"/>
                            </a:rPr>
                            <m:t>𝑎𝑏𝑐</m:t>
                          </m:r>
                          <m:r>
                            <a:rPr lang="de-DE" sz="1100" b="0" i="1" smtClean="0">
                              <a:latin typeface="Cambria Math"/>
                            </a:rPr>
                            <m:t>+8</m:t>
                          </m:r>
                          <m:sSup>
                            <m:sSupPr>
                              <m:ctrlPr>
                                <a:rPr lang="de-DE" sz="11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100" b="0" i="1" smtClean="0">
                                  <a:latin typeface="Cambria Math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de-DE" sz="1100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de-DE" sz="1100" b="0" i="1" smtClean="0">
                              <a:latin typeface="Cambria Math"/>
                            </a:rPr>
                            <m:t>𝑑</m:t>
                          </m:r>
                        </m:num>
                        <m:den>
                          <m:r>
                            <a:rPr lang="de-DE" sz="1100" b="0" i="1">
                              <a:latin typeface="Cambria Math"/>
                            </a:rPr>
                            <m:t>8</m:t>
                          </m:r>
                          <m:sSup>
                            <m:sSupPr>
                              <m:ctrlPr>
                                <a:rPr lang="de-DE" sz="1100" b="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100" b="0" i="1">
                                  <a:latin typeface="Cambria Math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de-DE" sz="1100" b="0" i="1" smtClean="0">
                                  <a:latin typeface="Cambria Math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</m:oMath>
                  </a14:m>
                  <a:endParaRPr lang="en-US" sz="1100" b="0"/>
                </a:p>
                <a:p>
                  <a:pPr marL="171450" indent="-171450"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r>
                        <a:rPr lang="de-DE" sz="1100" b="0" i="1" smtClean="0">
                          <a:latin typeface="Cambria Math"/>
                        </a:rPr>
                        <m:t>𝑆</m:t>
                      </m:r>
                      <m:r>
                        <a:rPr lang="de-DE" sz="1100" b="0" i="1">
                          <a:latin typeface="Cambria Math"/>
                        </a:rPr>
                        <m:t>=</m:t>
                      </m:r>
                      <m:r>
                        <a:rPr lang="de-DE" sz="1100" b="0" i="0" smtClean="0">
                          <a:latin typeface="Cambria Math"/>
                        </a:rPr>
                        <m:t>0.5</m:t>
                      </m:r>
                      <m:rad>
                        <m:radPr>
                          <m:degHide m:val="on"/>
                          <m:ctrlPr>
                            <a:rPr lang="de-DE" sz="11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de-DE" sz="1100" b="0" i="1" smtClean="0">
                              <a:latin typeface="Cambria Math"/>
                            </a:rPr>
                            <m:t>−</m:t>
                          </m:r>
                          <m:f>
                            <m:fPr>
                              <m:ctrlPr>
                                <a:rPr lang="de-DE" sz="11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DE" sz="1100" b="0" i="1" smtClean="0">
                                  <a:latin typeface="Cambria Math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de-DE" sz="1100" b="0" i="1" smtClean="0">
                                  <a:latin typeface="Cambria Math"/>
                                </a:rPr>
                                <m:t>3</m:t>
                              </m:r>
                            </m:den>
                          </m:f>
                          <m:r>
                            <a:rPr lang="de-DE" sz="1100" b="0" i="1" smtClean="0">
                              <a:latin typeface="Cambria Math"/>
                            </a:rPr>
                            <m:t>𝑃</m:t>
                          </m:r>
                          <m:r>
                            <a:rPr lang="de-DE" sz="1100" b="0" i="1" smtClean="0">
                              <a:latin typeface="Cambria Math"/>
                            </a:rPr>
                            <m:t>+</m:t>
                          </m:r>
                          <m:f>
                            <m:fPr>
                              <m:ctrlPr>
                                <a:rPr lang="de-DE" sz="11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DE" sz="1100" b="0" i="1" smtClean="0">
                                  <a:latin typeface="Cambria Math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de-DE" sz="1100" b="0" i="1" smtClean="0">
                                  <a:latin typeface="Cambria Math"/>
                                </a:rPr>
                                <m:t>3</m:t>
                              </m:r>
                              <m:r>
                                <a:rPr lang="de-DE" sz="1100" b="0" i="1" smtClean="0">
                                  <a:latin typeface="Cambria Math"/>
                                </a:rPr>
                                <m:t>𝑎</m:t>
                              </m:r>
                            </m:den>
                          </m:f>
                          <m:d>
                            <m:dPr>
                              <m:ctrlPr>
                                <a:rPr lang="de-DE" sz="11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1100" b="0" i="1" smtClean="0">
                                  <a:latin typeface="Cambria Math"/>
                                </a:rPr>
                                <m:t>𝑄</m:t>
                              </m:r>
                              <m:r>
                                <a:rPr lang="de-DE" sz="1100" b="0" i="1" smtClean="0">
                                  <a:latin typeface="Cambria Math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de-DE" sz="11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de-DE" sz="11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100" b="0" i="1">
                                          <a:latin typeface="Cambria Math"/>
                                          <a:ea typeface="Cambria Math"/>
                                        </a:rPr>
                                        <m:t>∆</m:t>
                                      </m:r>
                                    </m:e>
                                    <m:sub>
                                      <m:r>
                                        <a:rPr lang="de-DE" sz="1100" b="0" i="1" smtClean="0">
                                          <a:latin typeface="Cambria Math"/>
                                        </a:rPr>
                                        <m:t>0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de-DE" sz="1100" b="0" i="1" smtClean="0">
                                      <a:latin typeface="Cambria Math"/>
                                    </a:rPr>
                                    <m:t>𝑄</m:t>
                                  </m:r>
                                </m:den>
                              </m:f>
                            </m:e>
                          </m:d>
                        </m:e>
                      </m:rad>
                    </m:oMath>
                  </a14:m>
                  <a:endParaRPr lang="de-DE" sz="1100" b="0"/>
                </a:p>
                <a:p>
                  <a:pPr marL="171450" indent="-171450"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r>
                        <a:rPr lang="de-DE" sz="1100" b="0" i="1" smtClean="0">
                          <a:latin typeface="Cambria Math"/>
                        </a:rPr>
                        <m:t>𝑄</m:t>
                      </m:r>
                      <m:r>
                        <a:rPr lang="de-DE" sz="1100" b="0" i="1" smtClean="0">
                          <a:latin typeface="Cambria Math"/>
                        </a:rPr>
                        <m:t>=</m:t>
                      </m:r>
                      <m:rad>
                        <m:radPr>
                          <m:ctrlPr>
                            <a:rPr lang="de-DE" sz="11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>
                          <m:r>
                            <a:rPr lang="de-DE" sz="1100" b="0" i="1" smtClean="0">
                              <a:latin typeface="Cambria Math"/>
                            </a:rPr>
                            <m:t>3</m:t>
                          </m:r>
                        </m:deg>
                        <m:e>
                          <m:f>
                            <m:fPr>
                              <m:ctrlPr>
                                <a:rPr lang="de-DE" sz="11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de-DE" sz="11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100" b="0" i="1" smtClean="0">
                                      <a:latin typeface="Cambria Math"/>
                                      <a:ea typeface="Cambria Math"/>
                                    </a:rPr>
                                    <m:t>∆</m:t>
                                  </m:r>
                                </m:e>
                                <m:sub>
                                  <m:r>
                                    <a:rPr lang="de-DE" sz="1100" b="0" i="1" smtClean="0"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1100" b="0" i="1" smtClean="0">
                                  <a:latin typeface="Cambria Math"/>
                                </a:rPr>
                                <m:t>+</m:t>
                              </m:r>
                              <m:rad>
                                <m:radPr>
                                  <m:degHide m:val="on"/>
                                  <m:ctrlPr>
                                    <a:rPr lang="de-DE" sz="11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bSup>
                                    <m:sSubSupPr>
                                      <m:ctrlPr>
                                        <a:rPr lang="de-DE" sz="11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de-DE" sz="1100" b="0" i="1" smtClean="0">
                                          <a:latin typeface="Cambria Math"/>
                                          <a:ea typeface="Cambria Math"/>
                                        </a:rPr>
                                        <m:t>∆</m:t>
                                      </m:r>
                                      <m:r>
                                        <a:rPr lang="de-DE" sz="1100" b="0" i="1" baseline="30000" smtClean="0">
                                          <a:latin typeface="Cambria Math"/>
                                          <a:ea typeface="Cambria Math"/>
                                        </a:rPr>
                                        <m:t>2</m:t>
                                      </m:r>
                                    </m:e>
                                    <m:sub>
                                      <m:r>
                                        <a:rPr lang="de-DE" sz="1100" b="0" i="1" smtClean="0">
                                          <a:latin typeface="Cambria Math"/>
                                        </a:rPr>
                                        <m:t>1</m:t>
                                      </m:r>
                                    </m:sub>
                                    <m:sup/>
                                  </m:sSubSup>
                                  <m:r>
                                    <a:rPr lang="de-DE" sz="1100" b="0" i="1" smtClean="0">
                                      <a:latin typeface="Cambria Math"/>
                                    </a:rPr>
                                    <m:t>−4</m:t>
                                  </m:r>
                                  <m:sSubSup>
                                    <m:sSubSupPr>
                                      <m:ctrlPr>
                                        <a:rPr lang="de-DE" sz="11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de-DE" sz="1100" b="0" i="1" smtClean="0">
                                          <a:latin typeface="Cambria Math"/>
                                          <a:ea typeface="Cambria Math"/>
                                        </a:rPr>
                                        <m:t>∆</m:t>
                                      </m:r>
                                      <m:r>
                                        <a:rPr lang="de-DE" sz="1100" b="0" i="1" baseline="30000" smtClean="0">
                                          <a:latin typeface="Cambria Math"/>
                                          <a:ea typeface="Cambria Math"/>
                                        </a:rPr>
                                        <m:t>3</m:t>
                                      </m:r>
                                    </m:e>
                                    <m:sub>
                                      <m:r>
                                        <a:rPr lang="de-DE" sz="1100" b="0" i="1" smtClean="0">
                                          <a:latin typeface="Cambria Math"/>
                                        </a:rPr>
                                        <m:t>0</m:t>
                                      </m:r>
                                    </m:sub>
                                    <m:sup/>
                                  </m:sSubSup>
                                </m:e>
                              </m:rad>
                            </m:num>
                            <m:den>
                              <m:r>
                                <a:rPr lang="de-DE" sz="1100" b="0" i="1" smtClean="0">
                                  <a:latin typeface="Cambria Math"/>
                                </a:rPr>
                                <m:t>2</m:t>
                              </m:r>
                            </m:den>
                          </m:f>
                        </m:e>
                      </m:rad>
                    </m:oMath>
                  </a14:m>
                  <a:endParaRPr lang="en-US" sz="1100" b="0"/>
                </a:p>
                <a:p>
                  <a:pPr marL="171450" indent="-171450"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100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latin typeface="Cambria Math"/>
                              <a:ea typeface="Cambria Math"/>
                            </a:rPr>
                            <m:t>∆</m:t>
                          </m:r>
                        </m:e>
                        <m:sub>
                          <m:r>
                            <a:rPr lang="de-DE" sz="1100" b="0" i="1" smtClean="0">
                              <a:latin typeface="Cambria Math"/>
                              <a:ea typeface="Cambria Math"/>
                            </a:rPr>
                            <m:t>0</m:t>
                          </m:r>
                        </m:sub>
                      </m:sSub>
                      <m:r>
                        <a:rPr lang="en-US" sz="1100" b="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100" b="0" i="1" smtClean="0">
                              <a:latin typeface="Cambria Math"/>
                            </a:rPr>
                            <m:t>𝑐</m:t>
                          </m:r>
                        </m:e>
                        <m:sup>
                          <m:r>
                            <a:rPr lang="de-DE" sz="11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de-DE" sz="1100" b="0" i="1" smtClean="0">
                          <a:latin typeface="Cambria Math"/>
                        </a:rPr>
                        <m:t>−3</m:t>
                      </m:r>
                      <m:r>
                        <a:rPr lang="de-DE" sz="1100" b="0" i="1" smtClean="0">
                          <a:latin typeface="Cambria Math"/>
                        </a:rPr>
                        <m:t>𝑏𝑑</m:t>
                      </m:r>
                      <m:r>
                        <a:rPr lang="de-DE" sz="1100" b="0" i="1" smtClean="0">
                          <a:latin typeface="Cambria Math"/>
                        </a:rPr>
                        <m:t>+12</m:t>
                      </m:r>
                      <m:r>
                        <a:rPr lang="de-DE" sz="1100" b="0" i="1" smtClean="0">
                          <a:latin typeface="Cambria Math"/>
                        </a:rPr>
                        <m:t>𝑎𝑒</m:t>
                      </m:r>
                    </m:oMath>
                  </a14:m>
                  <a:endParaRPr lang="de-DE" sz="1100" b="0"/>
                </a:p>
                <a:p>
                  <a:pPr marL="171450" indent="-171450"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100" b="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sz="1100" b="0" i="1">
                              <a:latin typeface="Cambria Math"/>
                              <a:ea typeface="Cambria Math"/>
                            </a:rPr>
                            <m:t>∆</m:t>
                          </m:r>
                        </m:e>
                        <m:sub>
                          <m:r>
                            <a:rPr lang="de-DE" sz="1100" b="0" i="1" smtClean="0">
                              <a:latin typeface="Cambria Math"/>
                              <a:ea typeface="Cambria Math"/>
                            </a:rPr>
                            <m:t>1</m:t>
                          </m:r>
                        </m:sub>
                      </m:sSub>
                      <m:r>
                        <a:rPr lang="en-US" sz="1100" b="0" i="1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1100" b="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100" b="0" i="1" smtClean="0">
                              <a:latin typeface="Cambria Math"/>
                            </a:rPr>
                            <m:t>2</m:t>
                          </m:r>
                          <m:r>
                            <a:rPr lang="de-DE" sz="1100" b="0" i="1">
                              <a:latin typeface="Cambria Math"/>
                            </a:rPr>
                            <m:t>𝑐</m:t>
                          </m:r>
                        </m:e>
                        <m:sup>
                          <m:r>
                            <a:rPr lang="de-DE" sz="1100" b="0" i="1" smtClean="0">
                              <a:latin typeface="Cambria Math"/>
                            </a:rPr>
                            <m:t>3</m:t>
                          </m:r>
                        </m:sup>
                      </m:sSup>
                      <m:r>
                        <a:rPr lang="de-DE" sz="1100" b="0" i="1">
                          <a:latin typeface="Cambria Math"/>
                        </a:rPr>
                        <m:t>−</m:t>
                      </m:r>
                      <m:r>
                        <a:rPr lang="de-DE" sz="1100" b="0" i="1" smtClean="0">
                          <a:latin typeface="Cambria Math"/>
                        </a:rPr>
                        <m:t>9</m:t>
                      </m:r>
                      <m:r>
                        <a:rPr lang="de-DE" sz="1100" b="0" i="1" smtClean="0">
                          <a:latin typeface="Cambria Math"/>
                        </a:rPr>
                        <m:t>𝑏𝑐𝑑</m:t>
                      </m:r>
                      <m:r>
                        <a:rPr lang="de-DE" sz="1100" b="0" i="1">
                          <a:latin typeface="Cambria Math"/>
                        </a:rPr>
                        <m:t>+27</m:t>
                      </m:r>
                      <m:r>
                        <a:rPr lang="de-DE" sz="1100" b="0" i="1">
                          <a:latin typeface="Cambria Math"/>
                        </a:rPr>
                        <m:t>𝑎</m:t>
                      </m:r>
                      <m:sSup>
                        <m:sSupPr>
                          <m:ctrlPr>
                            <a:rPr lang="de-DE" sz="11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100" b="0" i="1" smtClean="0">
                              <a:latin typeface="Cambria Math"/>
                            </a:rPr>
                            <m:t>𝑑</m:t>
                          </m:r>
                        </m:e>
                        <m:sup>
                          <m:r>
                            <a:rPr lang="de-DE" sz="11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de-DE" sz="1100" b="0" i="1" smtClean="0">
                          <a:latin typeface="Cambria Math"/>
                        </a:rPr>
                        <m:t>−72</m:t>
                      </m:r>
                      <m:r>
                        <a:rPr lang="de-DE" sz="1100" b="0" i="1" smtClean="0">
                          <a:latin typeface="Cambria Math"/>
                        </a:rPr>
                        <m:t>𝑎𝑐𝑒</m:t>
                      </m:r>
                    </m:oMath>
                  </a14:m>
                  <a:endParaRPr lang="en-US" sz="1100" b="0"/>
                </a:p>
                <a:p>
                  <a:endParaRPr lang="en-US" sz="1100" b="0"/>
                </a:p>
              </p:txBody>
            </p:sp>
          </mc:Choice>
          <mc:Fallback xmlns="">
            <p:sp>
              <p:nvSpPr>
                <p:cNvPr id="30" name="Textfeld 23">
                  <a:extLst>
                    <a:ext uri="{FF2B5EF4-FFF2-40B4-BE49-F238E27FC236}">
                      <a16:creationId xmlns:a16="http://schemas.microsoft.com/office/drawing/2014/main" id="{543949B0-9095-CD49-BD11-7502E574586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68691" y="4026770"/>
                  <a:ext cx="2436372" cy="1986568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hteck 36">
                <a:extLst>
                  <a:ext uri="{FF2B5EF4-FFF2-40B4-BE49-F238E27FC236}">
                    <a16:creationId xmlns:a16="http://schemas.microsoft.com/office/drawing/2014/main" id="{BB2712DA-84F8-DB4A-8ED1-F39EB05E6356}"/>
                  </a:ext>
                </a:extLst>
              </p:cNvPr>
              <p:cNvSpPr/>
              <p:nvPr/>
            </p:nvSpPr>
            <p:spPr>
              <a:xfrm>
                <a:off x="5940152" y="4357126"/>
                <a:ext cx="2592288" cy="792088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800" b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MAC Layer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𝐿</m:t>
                          </m:r>
                        </m:e>
                        <m:sub>
                          <m:r>
                            <a:rPr lang="de-DE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𝑀𝐶𝑅</m:t>
                          </m:r>
                        </m:sub>
                      </m:sSub>
                      <m:r>
                        <a:rPr lang="de-DE" sz="1200" i="1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r>
                        <a:rPr lang="de-DE" sz="1050" i="1">
                          <a:solidFill>
                            <a:schemeClr val="tx1"/>
                          </a:solidFill>
                          <a:latin typeface="Cambria Math"/>
                        </a:rPr>
                        <m:t>𝑓</m:t>
                      </m:r>
                      <m:r>
                        <a:rPr lang="de-DE" sz="1050" i="1">
                          <a:solidFill>
                            <a:schemeClr val="tx1"/>
                          </a:solidFill>
                          <a:latin typeface="Cambria Math"/>
                        </a:rPr>
                        <m:t>(</m:t>
                      </m:r>
                      <m:sSub>
                        <m:sSubPr>
                          <m:ctrlPr>
                            <a:rPr lang="pt-BR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𝛼</m:t>
                          </m:r>
                        </m:e>
                        <m:sub>
                          <m:r>
                            <a:rPr lang="de-DE" sz="1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de-DE" sz="1200" i="1">
                          <a:solidFill>
                            <a:schemeClr val="tx1"/>
                          </a:solidFill>
                          <a:latin typeface="Cambria Math"/>
                        </a:rPr>
                        <m:t>,</m:t>
                      </m:r>
                      <m:sSub>
                        <m:sSubPr>
                          <m:ctrlPr>
                            <a:rPr lang="pt-BR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𝛼</m:t>
                          </m:r>
                        </m:e>
                        <m:sub>
                          <m:r>
                            <a:rPr lang="de-DE" sz="1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3</m:t>
                          </m:r>
                        </m:sub>
                      </m:sSub>
                      <m:r>
                        <a:rPr lang="de-DE" sz="1200" i="1">
                          <a:solidFill>
                            <a:schemeClr val="tx1"/>
                          </a:solidFill>
                          <a:latin typeface="Cambria Math"/>
                        </a:rPr>
                        <m:t>,</m:t>
                      </m:r>
                      <m:r>
                        <m:rPr>
                          <m:nor/>
                        </m:rPr>
                        <a:rPr lang="pt-BR" sz="1200">
                          <a:solidFill>
                            <a:schemeClr val="tx1"/>
                          </a:solidFill>
                        </a:rPr>
                        <m:t> </m:t>
                      </m:r>
                      <m:sSub>
                        <m:sSubPr>
                          <m:ctrlPr>
                            <a:rPr lang="pt-BR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𝛼</m:t>
                          </m:r>
                        </m:e>
                        <m:sub>
                          <m:r>
                            <a:rPr lang="de-DE" sz="1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4</m:t>
                          </m:r>
                        </m:sub>
                      </m:sSub>
                      <m:r>
                        <a:rPr lang="de-DE" sz="1200" i="1">
                          <a:solidFill>
                            <a:schemeClr val="tx1"/>
                          </a:solidFill>
                          <a:latin typeface="Cambria Math"/>
                        </a:rPr>
                        <m:t>,</m:t>
                      </m:r>
                      <m:r>
                        <a:rPr lang="de-DE" sz="1050" i="1">
                          <a:solidFill>
                            <a:schemeClr val="tx1"/>
                          </a:solidFill>
                          <a:latin typeface="Cambria Math"/>
                        </a:rPr>
                        <m:t>𝑛</m:t>
                      </m:r>
                      <m:r>
                        <a:rPr lang="de-DE" sz="1050" i="1">
                          <a:solidFill>
                            <a:schemeClr val="tx1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1200" b="0" i="1">
                  <a:solidFill>
                    <a:schemeClr val="tx1"/>
                  </a:solidFill>
                  <a:latin typeface="Cambria Math"/>
                </a:endParaRPr>
              </a:p>
            </p:txBody>
          </p:sp>
        </mc:Choice>
        <mc:Fallback xmlns="">
          <p:sp>
            <p:nvSpPr>
              <p:cNvPr id="20" name="Rechteck 36">
                <a:extLst>
                  <a:ext uri="{FF2B5EF4-FFF2-40B4-BE49-F238E27FC236}">
                    <a16:creationId xmlns:a16="http://schemas.microsoft.com/office/drawing/2014/main" id="{BB2712DA-84F8-DB4A-8ED1-F39EB05E63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0152" y="4357126"/>
                <a:ext cx="2592288" cy="79208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hteck 35">
            <a:extLst>
              <a:ext uri="{FF2B5EF4-FFF2-40B4-BE49-F238E27FC236}">
                <a16:creationId xmlns:a16="http://schemas.microsoft.com/office/drawing/2014/main" id="{F3E354A5-D01C-414E-9FB7-17F93C177372}"/>
              </a:ext>
            </a:extLst>
          </p:cNvPr>
          <p:cNvSpPr/>
          <p:nvPr/>
        </p:nvSpPr>
        <p:spPr>
          <a:xfrm>
            <a:off x="5940152" y="2894852"/>
            <a:ext cx="2592288" cy="79208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PHY Layer</a:t>
            </a:r>
          </a:p>
        </p:txBody>
      </p:sp>
      <p:sp>
        <p:nvSpPr>
          <p:cNvPr id="23" name="Pfeil nach unten 64">
            <a:extLst>
              <a:ext uri="{FF2B5EF4-FFF2-40B4-BE49-F238E27FC236}">
                <a16:creationId xmlns:a16="http://schemas.microsoft.com/office/drawing/2014/main" id="{A948C17C-150A-BD40-B200-19A40366C326}"/>
              </a:ext>
            </a:extLst>
          </p:cNvPr>
          <p:cNvSpPr/>
          <p:nvPr/>
        </p:nvSpPr>
        <p:spPr>
          <a:xfrm>
            <a:off x="7073207" y="5148322"/>
            <a:ext cx="326177" cy="48298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55D411C-3431-5B48-8AEB-7DC83555B1CA}"/>
                  </a:ext>
                </a:extLst>
              </p:cNvPr>
              <p:cNvSpPr txBox="1"/>
              <p:nvPr/>
            </p:nvSpPr>
            <p:spPr>
              <a:xfrm>
                <a:off x="7300730" y="5435932"/>
                <a:ext cx="7843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/>
                            </a:rPr>
                            <m:t>𝐿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𝑀𝐶𝑅</m:t>
                          </m:r>
                          <m:r>
                            <a:rPr lang="de-DE" i="1" smtClean="0">
                              <a:latin typeface="Cambria Math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en-US">
                  <a:latin typeface="+mj-lt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55D411C-3431-5B48-8AEB-7DC83555B1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0730" y="5435932"/>
                <a:ext cx="784382" cy="369332"/>
              </a:xfrm>
              <a:prstGeom prst="rect">
                <a:avLst/>
              </a:prstGeom>
              <a:blipFill>
                <a:blip r:embed="rId8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Pfeil nach unten 7">
            <a:extLst>
              <a:ext uri="{FF2B5EF4-FFF2-40B4-BE49-F238E27FC236}">
                <a16:creationId xmlns:a16="http://schemas.microsoft.com/office/drawing/2014/main" id="{FB8BEA57-13DE-EB40-81D8-574C340AB68A}"/>
              </a:ext>
            </a:extLst>
          </p:cNvPr>
          <p:cNvSpPr/>
          <p:nvPr/>
        </p:nvSpPr>
        <p:spPr>
          <a:xfrm>
            <a:off x="7020272" y="2314119"/>
            <a:ext cx="351980" cy="555311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5E79A889-3AD5-434F-8494-140301C47AC7}"/>
              </a:ext>
            </a:extLst>
          </p:cNvPr>
          <p:cNvSpPr/>
          <p:nvPr/>
        </p:nvSpPr>
        <p:spPr bwMode="auto">
          <a:xfrm>
            <a:off x="6014263" y="1268760"/>
            <a:ext cx="2345709" cy="1035610"/>
          </a:xfrm>
          <a:prstGeom prst="ellipse">
            <a:avLst/>
          </a:prstGeom>
          <a:solidFill>
            <a:schemeClr val="accent5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r>
              <a:rPr kumimoji="0" lang="en-US" sz="2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FSA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feld 65">
                <a:extLst>
                  <a:ext uri="{FF2B5EF4-FFF2-40B4-BE49-F238E27FC236}">
                    <a16:creationId xmlns:a16="http://schemas.microsoft.com/office/drawing/2014/main" id="{F02D38AC-060C-EF44-A3A4-659A3DC9BF3A}"/>
                  </a:ext>
                </a:extLst>
              </p:cNvPr>
              <p:cNvSpPr txBox="1"/>
              <p:nvPr/>
            </p:nvSpPr>
            <p:spPr>
              <a:xfrm>
                <a:off x="7524750" y="2391527"/>
                <a:ext cx="1085359" cy="307777"/>
              </a:xfrm>
              <a:prstGeom prst="rect">
                <a:avLst/>
              </a:prstGeom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sz="1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  <a:cs typeface="+mn-cs"/>
                          </a:rPr>
                          <m:t>𝑁</m:t>
                        </m:r>
                      </m:e>
                      <m:sub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  <a:cs typeface="+mn-cs"/>
                          </a:rPr>
                          <m:t>𝑠</m:t>
                        </m:r>
                      </m:sub>
                    </m:sSub>
                    <m:r>
                      <m:rPr>
                        <m:nor/>
                      </m:rPr>
                      <a:rPr lang="en-US" sz="1400" b="0" i="1">
                        <a:solidFill>
                          <a:srgbClr val="C00000"/>
                        </a:solidFill>
                        <a:latin typeface="Cambria Math"/>
                        <a:cs typeface="+mn-cs"/>
                      </a:rPr>
                      <m:t>, </m:t>
                    </m:r>
                    <m:sSub>
                      <m:sSubPr>
                        <m:ctrlPr>
                          <a:rPr lang="pt-BR" sz="14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  <a:cs typeface="+mn-cs"/>
                          </a:rPr>
                          <m:t>𝑁</m:t>
                        </m:r>
                      </m:e>
                      <m:sub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  <a:cs typeface="+mn-cs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1400" b="0" i="1">
                    <a:solidFill>
                      <a:srgbClr val="C00000"/>
                    </a:solidFill>
                    <a:latin typeface="Cambria Math"/>
                    <a:cs typeface="+mn-cs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4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  <a:cs typeface="+mn-cs"/>
                          </a:rPr>
                          <m:t>𝑁</m:t>
                        </m:r>
                      </m:e>
                      <m:sub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  <a:cs typeface="+mn-cs"/>
                          </a:rPr>
                          <m:t>𝐸</m:t>
                        </m:r>
                      </m:sub>
                    </m:sSub>
                  </m:oMath>
                </a14:m>
                <a:endParaRPr lang="en-US" sz="1400" b="0" i="1">
                  <a:solidFill>
                    <a:srgbClr val="C00000"/>
                  </a:solidFill>
                  <a:latin typeface="Cambria Math"/>
                  <a:cs typeface="+mn-cs"/>
                </a:endParaRPr>
              </a:p>
            </p:txBody>
          </p:sp>
        </mc:Choice>
        <mc:Fallback xmlns="">
          <p:sp>
            <p:nvSpPr>
              <p:cNvPr id="32" name="Textfeld 65">
                <a:extLst>
                  <a:ext uri="{FF2B5EF4-FFF2-40B4-BE49-F238E27FC236}">
                    <a16:creationId xmlns:a16="http://schemas.microsoft.com/office/drawing/2014/main" id="{F02D38AC-060C-EF44-A3A4-659A3DC9BF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4750" y="2391527"/>
                <a:ext cx="1085359" cy="307777"/>
              </a:xfrm>
              <a:prstGeom prst="rect">
                <a:avLst/>
              </a:prstGeom>
              <a:blipFill>
                <a:blip r:embed="rId9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Pfeil nach unten 64">
            <a:extLst>
              <a:ext uri="{FF2B5EF4-FFF2-40B4-BE49-F238E27FC236}">
                <a16:creationId xmlns:a16="http://schemas.microsoft.com/office/drawing/2014/main" id="{8F8CDB80-6D16-8548-AFE6-C969B264EB13}"/>
              </a:ext>
            </a:extLst>
          </p:cNvPr>
          <p:cNvSpPr/>
          <p:nvPr/>
        </p:nvSpPr>
        <p:spPr>
          <a:xfrm>
            <a:off x="7073207" y="3698894"/>
            <a:ext cx="326177" cy="635102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feld 13">
                <a:extLst>
                  <a:ext uri="{FF2B5EF4-FFF2-40B4-BE49-F238E27FC236}">
                    <a16:creationId xmlns:a16="http://schemas.microsoft.com/office/drawing/2014/main" id="{93644A56-6C5B-314D-8C66-BC55001463C0}"/>
                  </a:ext>
                </a:extLst>
              </p:cNvPr>
              <p:cNvSpPr txBox="1"/>
              <p:nvPr/>
            </p:nvSpPr>
            <p:spPr>
              <a:xfrm>
                <a:off x="7524328" y="3812361"/>
                <a:ext cx="1015471" cy="338554"/>
              </a:xfrm>
              <a:prstGeom prst="rect">
                <a:avLst/>
              </a:prstGeom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pt-BR" sz="1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lang="pt-BR" sz="1600" b="0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𝛼</m:t>
                        </m:r>
                      </m:e>
                      <m:sub>
                        <m:r>
                          <a:rPr lang="de-DE" sz="1600" b="0" i="1" smtClean="0">
                            <a:solidFill>
                              <a:srgbClr val="C00000"/>
                            </a:solidFill>
                            <a:latin typeface="Cambria Math"/>
                            <a:cs typeface="+mn-cs"/>
                          </a:rPr>
                          <m:t>2</m:t>
                        </m:r>
                      </m:sub>
                    </m:sSub>
                    <m:r>
                      <a:rPr lang="de-DE" sz="1600" b="0" i="1" smtClean="0">
                        <a:solidFill>
                          <a:srgbClr val="C00000"/>
                        </a:solidFill>
                        <a:latin typeface="Cambria Math"/>
                        <a:cs typeface="+mn-cs"/>
                      </a:rPr>
                      <m:t>,</m:t>
                    </m:r>
                    <m:sSub>
                      <m:sSubPr>
                        <m:ctrlPr>
                          <a:rPr lang="pt-BR" sz="16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600" b="0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𝛼</m:t>
                        </m:r>
                      </m:e>
                      <m:sub>
                        <m:r>
                          <a:rPr lang="de-DE" sz="1600" b="0" i="1" smtClean="0">
                            <a:solidFill>
                              <a:srgbClr val="C00000"/>
                            </a:solidFill>
                            <a:latin typeface="Cambria Math"/>
                          </a:rPr>
                          <m:t>3</m:t>
                        </m:r>
                      </m:sub>
                    </m:sSub>
                    <m:r>
                      <a:rPr lang="de-DE" sz="1600" b="0" i="1">
                        <a:solidFill>
                          <a:srgbClr val="C00000"/>
                        </a:solidFill>
                        <a:latin typeface="Cambria Math"/>
                      </a:rPr>
                      <m:t>,</m:t>
                    </m:r>
                  </m:oMath>
                </a14:m>
                <a:r>
                  <a:rPr lang="pt-BR" sz="1600" b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6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600" b="0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𝛼</m:t>
                        </m:r>
                      </m:e>
                      <m:sub>
                        <m:r>
                          <a:rPr lang="de-DE" sz="1600" b="0" i="1" smtClean="0">
                            <a:solidFill>
                              <a:srgbClr val="C00000"/>
                            </a:solidFill>
                            <a:latin typeface="Cambria Math"/>
                          </a:rPr>
                          <m:t>4</m:t>
                        </m:r>
                      </m:sub>
                    </m:sSub>
                  </m:oMath>
                </a14:m>
                <a:endParaRPr lang="de-DE" sz="1600" b="0" i="1">
                  <a:solidFill>
                    <a:srgbClr val="C00000"/>
                  </a:solidFill>
                  <a:latin typeface="Cambria Math"/>
                  <a:cs typeface="+mn-cs"/>
                </a:endParaRPr>
              </a:p>
            </p:txBody>
          </p:sp>
        </mc:Choice>
        <mc:Fallback xmlns="">
          <p:sp>
            <p:nvSpPr>
              <p:cNvPr id="35" name="Textfeld 13">
                <a:extLst>
                  <a:ext uri="{FF2B5EF4-FFF2-40B4-BE49-F238E27FC236}">
                    <a16:creationId xmlns:a16="http://schemas.microsoft.com/office/drawing/2014/main" id="{93644A56-6C5B-314D-8C66-BC55001463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4328" y="3812361"/>
                <a:ext cx="1015471" cy="33855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61432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677108"/>
          </a:xfrm>
        </p:spPr>
        <p:txBody>
          <a:bodyPr/>
          <a:lstStyle/>
          <a:p>
            <a:pPr lvl="1"/>
            <a:r>
              <a:rPr lang="en-US"/>
              <a:t>Frame Length Optimization:</a:t>
            </a:r>
            <a:br>
              <a:rPr lang="en-US"/>
            </a:br>
            <a:r>
              <a:rPr lang="en-US" sz="2000">
                <a:solidFill>
                  <a:srgbClr val="00406F"/>
                </a:solidFill>
              </a:rPr>
              <a:t>Multiple Collision Recovery Coefficients Aware System</a:t>
            </a:r>
            <a:endParaRPr lang="en-US" sz="2000"/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5A0D3CB2-E0E6-284D-B358-2D0FC1F909E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>
          <a:xfrm>
            <a:off x="7524750" y="100013"/>
            <a:ext cx="1149350" cy="906462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Datumsplatzhalter 1"/>
              <p:cNvSpPr>
                <a:spLocks noGrp="1"/>
              </p:cNvSpPr>
              <p:nvPr>
                <p:ph type="dt" sz="half" idx="2"/>
              </p:nvPr>
            </p:nvSpPr>
            <p:spPr/>
            <p:txBody>
              <a:bodyPr/>
              <a:lstStyle/>
              <a:p>
                <a:fld id="{B6D6825A-82F5-3A4F-9E8F-D3A513A73C6B}" type="datetime3">
                  <a:rPr lang="de-DE" smtClean="0"/>
                  <a:t>23/01/2019</a:t>
                </a:fld>
                <a:endParaRPr lang="de-DE"/>
              </a:p>
            </p:txBody>
          </p:sp>
        </mc:Choice>
        <mc:Fallback xmlns="">
          <p:sp>
            <p:nvSpPr>
              <p:cNvPr id="2" name="Datumsplatzhalt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dt" sz="half" idx="2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Fußzeilenplatzhalter 2"/>
              <p:cNvSpPr>
                <a:spLocks noGrp="1"/>
              </p:cNvSpPr>
              <p:nvPr>
                <p:ph type="ftr" sz="quarter" idx="3"/>
              </p:nvPr>
            </p:nvSpPr>
            <p:spPr/>
            <p:txBody>
              <a:bodyPr/>
              <a:lstStyle/>
              <a:p>
                <a:r>
                  <a:rPr lang="de-DE"/>
                  <a:t>Hazem Elsaid Ibrahim | PhD Dissertation</a:t>
                </a:r>
              </a:p>
            </p:txBody>
          </p:sp>
        </mc:Choice>
        <mc:Fallback xmlns="">
          <p:sp>
            <p:nvSpPr>
              <p:cNvPr id="3" name="Fußzeilenplatzhalt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ftr" sz="quarter" idx="3"/>
              </p:nvPr>
            </p:nvSpPr>
            <p:spPr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Placeholder 4">
            <a:extLst>
              <a:ext uri="{FF2B5EF4-FFF2-40B4-BE49-F238E27FC236}">
                <a16:creationId xmlns:a16="http://schemas.microsoft.com/office/drawing/2014/main" id="{862FBCA6-8654-EB4E-B8B9-5343706E4A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 bwMode="auto">
          <a:xfrm>
            <a:off x="5940152" y="6237312"/>
            <a:ext cx="1330007" cy="56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platzhalter 3">
                <a:extLst>
                  <a:ext uri="{FF2B5EF4-FFF2-40B4-BE49-F238E27FC236}">
                    <a16:creationId xmlns:a16="http://schemas.microsoft.com/office/drawing/2014/main" id="{F3EEFB1B-111D-4C41-AD6E-93DC76AF89E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8000" y="1052736"/>
                <a:ext cx="8532472" cy="5184576"/>
              </a:xfrm>
              <a:prstGeom prst="rect">
                <a:avLst/>
              </a:prstGeom>
            </p:spPr>
            <p:txBody>
              <a:bodyPr/>
              <a:lstStyle>
                <a:lvl1pPr marL="358775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tx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19138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2pPr>
                <a:lvl3pPr marL="1079500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3pPr>
                <a:lvl4pPr marL="1439863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4pPr>
                <a:lvl5pPr marL="1798638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5pPr>
                <a:lvl6pPr marL="18875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6pPr>
                <a:lvl7pPr marL="23447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7pPr>
                <a:lvl8pPr marL="28019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8pPr>
                <a:lvl9pPr marL="32591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r>
                  <a:rPr lang="en-US" sz="1600">
                    <a:latin typeface="Calibri" panose="020F0502020204030204" pitchFamily="34" charset="0"/>
                    <a:cs typeface="Calibri" panose="020F0502020204030204" pitchFamily="34" charset="0"/>
                  </a:rPr>
                  <a:t>Frame length comparison</a:t>
                </a:r>
                <a:endParaRPr lang="en-US" sz="1600" kern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type m:val="skw"/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𝑀𝐶𝑅</m:t>
                            </m:r>
                          </m:sub>
                        </m:sSub>
                      </m:num>
                      <m:den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den>
                    </m:f>
                  </m:oMath>
                </a14:m>
                <a:r>
                  <a:rPr lang="en-US" sz="1400"/>
                  <a:t>: </a:t>
                </a:r>
                <a:r>
                  <a:rPr lang="en-US" sz="1400">
                    <a:latin typeface="Calibri" panose="020F0502020204030204" pitchFamily="34" charset="0"/>
                    <a:cs typeface="Calibri" panose="020F0502020204030204" pitchFamily="34" charset="0"/>
                  </a:rPr>
                  <a:t>Normalized optimum frame length</a:t>
                </a:r>
              </a:p>
              <a:p>
                <a:pPr lvl="1"/>
                <a:r>
                  <a:rPr lang="en-US" sz="1400">
                    <a:latin typeface="Calibri" panose="020F0502020204030204" pitchFamily="34" charset="0"/>
                    <a:cs typeface="Calibri" panose="020F0502020204030204" pitchFamily="34" charset="0"/>
                  </a:rPr>
                  <a:t>SNR: Average </a:t>
                </a:r>
                <a:r>
                  <a:rPr lang="en-US" sz="1400" err="1">
                    <a:latin typeface="Calibri" panose="020F0502020204030204" pitchFamily="34" charset="0"/>
                    <a:cs typeface="Calibri" panose="020F0502020204030204" pitchFamily="34" charset="0"/>
                  </a:rPr>
                  <a:t>singnal</a:t>
                </a:r>
                <a:r>
                  <a:rPr lang="en-US" sz="1400">
                    <a:latin typeface="Calibri" panose="020F0502020204030204" pitchFamily="34" charset="0"/>
                    <a:cs typeface="Calibri" panose="020F0502020204030204" pitchFamily="34" charset="0"/>
                  </a:rPr>
                  <a:t> to noise ratio</a:t>
                </a:r>
              </a:p>
              <a:p>
                <a:pPr lvl="1"/>
                <a:r>
                  <a:rPr lang="en-US" sz="1400">
                    <a:latin typeface="Calibri" panose="020F0502020204030204" pitchFamily="34" charset="0"/>
                    <a:cs typeface="Calibri" panose="020F0502020204030204" pitchFamily="34" charset="0"/>
                  </a:rPr>
                  <a:t>1000 iteration for the numerical </a:t>
                </a:r>
                <a:r>
                  <a:rPr lang="en-US" sz="1400" err="1">
                    <a:latin typeface="Calibri" panose="020F0502020204030204" pitchFamily="34" charset="0"/>
                    <a:cs typeface="Calibri" panose="020F0502020204030204" pitchFamily="34" charset="0"/>
                  </a:rPr>
                  <a:t>solusion</a:t>
                </a:r>
                <a:r>
                  <a:rPr lang="en-US" sz="1400">
                    <a:latin typeface="Calibri" panose="020F0502020204030204" pitchFamily="34" charset="0"/>
                    <a:cs typeface="Calibri" panose="020F0502020204030204" pitchFamily="34" charset="0"/>
                  </a:rPr>
                  <a:t>  </a:t>
                </a:r>
              </a:p>
              <a:p>
                <a:pPr marL="360363" lvl="1" indent="0">
                  <a:buNone/>
                </a:pPr>
                <a:endParaRPr lang="en-US" sz="1400"/>
              </a:p>
              <a:p>
                <a:pPr lvl="1"/>
                <a:endParaRPr lang="en-US" sz="1600" i="1" kern="0">
                  <a:cs typeface="Calibri" panose="020F0502020204030204" pitchFamily="34" charset="0"/>
                </a:endParaRPr>
              </a:p>
              <a:p>
                <a:pPr lvl="1"/>
                <a:endParaRPr lang="en-US" sz="1600" kern="0"/>
              </a:p>
              <a:p>
                <a:pPr lvl="1"/>
                <a:endParaRPr lang="en-US" sz="1600" i="1" kern="0">
                  <a:cs typeface="Calibri" panose="020F0502020204030204" pitchFamily="34" charset="0"/>
                </a:endParaRPr>
              </a:p>
              <a:p>
                <a:pPr marL="360363" lvl="1" indent="0">
                  <a:buNone/>
                </a:pPr>
                <a:r>
                  <a:rPr lang="en-US" sz="1600" kern="0"/>
                  <a:t>	</a:t>
                </a:r>
              </a:p>
              <a:p>
                <a:pPr marL="0" indent="0">
                  <a:buNone/>
                </a:pPr>
                <a:endParaRPr lang="en-US" sz="1600" kern="0"/>
              </a:p>
              <a:p>
                <a:pPr lvl="2"/>
                <a:endParaRPr lang="en-US" sz="1600" kern="0"/>
              </a:p>
              <a:p>
                <a:pPr marL="180975" lvl="1" indent="0">
                  <a:buFont typeface="Wingdings" pitchFamily="2" charset="2"/>
                  <a:buNone/>
                </a:pPr>
                <a:r>
                  <a:rPr lang="en-US" kern="0"/>
                  <a:t>												</a:t>
                </a:r>
                <a:endParaRPr lang="en-US" sz="1600" kern="0">
                  <a:solidFill>
                    <a:schemeClr val="tx2">
                      <a:lumMod val="50000"/>
                    </a:schemeClr>
                  </a:solidFill>
                </a:endParaRPr>
              </a:p>
              <a:p>
                <a:pPr lvl="5"/>
                <a:endParaRPr lang="en-US" sz="1600" i="1" kern="0">
                  <a:solidFill>
                    <a:schemeClr val="tx2">
                      <a:lumMod val="50000"/>
                    </a:schemeClr>
                  </a:solidFill>
                  <a:latin typeface="Cambria Math"/>
                </a:endParaRPr>
              </a:p>
              <a:p>
                <a:pPr lvl="5"/>
                <a:endParaRPr lang="en-US" kern="0"/>
              </a:p>
              <a:p>
                <a:pPr lvl="2"/>
                <a:endParaRPr lang="en-US" sz="1600" kern="0"/>
              </a:p>
              <a:p>
                <a:pPr lvl="3"/>
                <a:endParaRPr lang="en-US" sz="1600" kern="0"/>
              </a:p>
              <a:p>
                <a:pPr marL="683025" lvl="4"/>
                <a:endParaRPr lang="en-US" sz="1600" kern="0"/>
              </a:p>
              <a:p>
                <a:pPr marL="0" indent="0">
                  <a:spcAft>
                    <a:spcPct val="0"/>
                  </a:spcAft>
                  <a:buFont typeface="Wingdings" pitchFamily="2" charset="2"/>
                  <a:buNone/>
                </a:pPr>
                <a:br>
                  <a:rPr lang="en-US" sz="1600" kern="0"/>
                </a:br>
                <a:br>
                  <a:rPr lang="en-US" sz="1600" kern="0"/>
                </a:br>
                <a:br>
                  <a:rPr lang="en-US" sz="1600" kern="0"/>
                </a:br>
                <a:br>
                  <a:rPr lang="en-US" sz="1600" kern="0"/>
                </a:br>
                <a:endParaRPr lang="en-US" sz="1100" b="1" kern="0"/>
              </a:p>
            </p:txBody>
          </p:sp>
        </mc:Choice>
        <mc:Fallback xmlns="">
          <p:sp>
            <p:nvSpPr>
              <p:cNvPr id="9" name="Textplatzhalter 3">
                <a:extLst>
                  <a:ext uri="{FF2B5EF4-FFF2-40B4-BE49-F238E27FC236}">
                    <a16:creationId xmlns:a16="http://schemas.microsoft.com/office/drawing/2014/main" id="{F3EEFB1B-111D-4C41-AD6E-93DC76AF89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000" y="1052736"/>
                <a:ext cx="8532472" cy="5184576"/>
              </a:xfrm>
              <a:prstGeom prst="rect">
                <a:avLst/>
              </a:prstGeom>
              <a:blipFill>
                <a:blip r:embed="rId6"/>
                <a:stretch>
                  <a:fillRect l="-297" t="-2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D2B6EC3B-F99E-B74B-B9AA-87D190F6030D}"/>
              </a:ext>
            </a:extLst>
          </p:cNvPr>
          <p:cNvGrpSpPr/>
          <p:nvPr/>
        </p:nvGrpSpPr>
        <p:grpSpPr>
          <a:xfrm>
            <a:off x="302768" y="2492896"/>
            <a:ext cx="8345602" cy="3596537"/>
            <a:chOff x="302768" y="2492896"/>
            <a:chExt cx="8345602" cy="3596537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19137C3-1D9B-2C41-BA7F-52EEB7F4AD6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9008" y="2492896"/>
              <a:ext cx="8199362" cy="3596537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D598E1E9-963F-A743-8DAA-C3BBAEE02932}"/>
                    </a:ext>
                  </a:extLst>
                </p:cNvPr>
                <p:cNvSpPr txBox="1"/>
                <p:nvPr/>
              </p:nvSpPr>
              <p:spPr>
                <a:xfrm rot="16200000">
                  <a:off x="70108" y="3877684"/>
                  <a:ext cx="839974" cy="374654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type m:val="skw"/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400" i="1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  <m:sub>
                                <m:r>
                                  <a:rPr lang="de-DE" sz="1400" i="1">
                                    <a:latin typeface="Cambria Math" panose="02040503050406030204" pitchFamily="18" charset="0"/>
                                  </a:rPr>
                                  <m:t>𝑀𝐶𝑅</m:t>
                                </m:r>
                              </m:sub>
                            </m:sSub>
                          </m:num>
                          <m:den>
                            <m:r>
                              <a:rPr lang="de-DE" sz="1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de-DE" sz="14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</m:den>
                        </m:f>
                      </m:oMath>
                    </m:oMathPara>
                  </a14:m>
                  <a:endParaRPr lang="en-US" sz="1400"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D598E1E9-963F-A743-8DAA-C3BBAEE0293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70108" y="3877684"/>
                  <a:ext cx="839974" cy="374654"/>
                </a:xfrm>
                <a:prstGeom prst="rect">
                  <a:avLst/>
                </a:prstGeom>
                <a:blipFill>
                  <a:blip r:embed="rId8"/>
                  <a:stretch>
                    <a:fillRect l="-110345" t="-5970" r="-17586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5496930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677108"/>
          </a:xfrm>
        </p:spPr>
        <p:txBody>
          <a:bodyPr/>
          <a:lstStyle/>
          <a:p>
            <a:pPr lvl="1"/>
            <a:r>
              <a:rPr lang="en-US"/>
              <a:t>Frame Length Optimization:</a:t>
            </a:r>
            <a:br>
              <a:rPr lang="en-US"/>
            </a:br>
            <a:r>
              <a:rPr lang="en-US" sz="2000">
                <a:solidFill>
                  <a:srgbClr val="00406F"/>
                </a:solidFill>
              </a:rPr>
              <a:t>Multiple Collision Recovery Coefficients Aware System</a:t>
            </a:r>
            <a:endParaRPr lang="en-US" sz="2000"/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5A0D3CB2-E0E6-284D-B358-2D0FC1F909E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>
          <a:xfrm>
            <a:off x="7524750" y="100013"/>
            <a:ext cx="1149350" cy="906462"/>
          </a:xfrm>
        </p:spPr>
      </p:pic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6D6825A-82F5-3A4F-9E8F-D3A513A73C6B}" type="datetime3">
              <a:rPr lang="de-DE" smtClean="0"/>
              <a:t>23/01/2019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Hazem Elsaid Ibrahim | PhD Dissertation</a:t>
            </a:r>
          </a:p>
        </p:txBody>
      </p:sp>
      <p:pic>
        <p:nvPicPr>
          <p:cNvPr id="7" name="Picture Placeholder 4">
            <a:extLst>
              <a:ext uri="{FF2B5EF4-FFF2-40B4-BE49-F238E27FC236}">
                <a16:creationId xmlns:a16="http://schemas.microsoft.com/office/drawing/2014/main" id="{862FBCA6-8654-EB4E-B8B9-5343706E4A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 bwMode="auto">
          <a:xfrm>
            <a:off x="5940152" y="6237312"/>
            <a:ext cx="1330007" cy="56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platzhalter 3">
                <a:extLst>
                  <a:ext uri="{FF2B5EF4-FFF2-40B4-BE49-F238E27FC236}">
                    <a16:creationId xmlns:a16="http://schemas.microsoft.com/office/drawing/2014/main" id="{F3EEFB1B-111D-4C41-AD6E-93DC76AF89E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8000" y="1052736"/>
                <a:ext cx="8532472" cy="5184576"/>
              </a:xfrm>
              <a:prstGeom prst="rect">
                <a:avLst/>
              </a:prstGeom>
            </p:spPr>
            <p:txBody>
              <a:bodyPr/>
              <a:lstStyle>
                <a:lvl1pPr marL="358775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tx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19138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2pPr>
                <a:lvl3pPr marL="1079500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3pPr>
                <a:lvl4pPr marL="1439863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4pPr>
                <a:lvl5pPr marL="1798638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5pPr>
                <a:lvl6pPr marL="18875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6pPr>
                <a:lvl7pPr marL="23447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7pPr>
                <a:lvl8pPr marL="28019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8pPr>
                <a:lvl9pPr marL="32591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r>
                  <a:rPr lang="en-US" sz="1600" kern="0">
                    <a:latin typeface="Calibri" panose="020F0502020204030204" pitchFamily="34" charset="0"/>
                    <a:cs typeface="Calibri" panose="020F0502020204030204" pitchFamily="34" charset="0"/>
                  </a:rPr>
                  <a:t>Percentages of the mean reading time reduction</a:t>
                </a:r>
              </a:p>
              <a:p>
                <a:pPr lvl="1"/>
                <a:r>
                  <a:rPr lang="en-US" sz="1400" kern="0">
                    <a:latin typeface="Calibri" panose="020F0502020204030204" pitchFamily="34" charset="0"/>
                    <a:cs typeface="Calibri" panose="020F0502020204030204" pitchFamily="34" charset="0"/>
                  </a:rPr>
                  <a:t>FSA using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i="1">
                            <a:latin typeface="Cambria Math"/>
                          </a:rPr>
                          <m:t>𝐿</m:t>
                        </m:r>
                      </m:e>
                      <m:sub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𝑀𝐶𝑅</m:t>
                        </m:r>
                      </m:sub>
                    </m:sSub>
                  </m:oMath>
                </a14:m>
                <a:r>
                  <a:rPr lang="en-US" sz="1400" kern="0"/>
                  <a:t> </a:t>
                </a:r>
                <a:r>
                  <a:rPr lang="en-US" sz="1400" kern="0">
                    <a:latin typeface="Calibri" panose="020F0502020204030204" pitchFamily="34" charset="0"/>
                    <a:cs typeface="Calibri" panose="020F0502020204030204" pitchFamily="34" charset="0"/>
                  </a:rPr>
                  <a:t>compared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i="1">
                            <a:latin typeface="Cambria Math"/>
                          </a:rPr>
                          <m:t>𝐿</m:t>
                        </m:r>
                      </m:e>
                      <m:sub>
                        <m:r>
                          <a:rPr lang="de-DE" sz="1400" i="1">
                            <a:latin typeface="Cambria Math" panose="02040503050406030204" pitchFamily="18" charset="0"/>
                          </a:rPr>
                          <m:t>𝑐𝑜𝑛𝑣</m:t>
                        </m:r>
                        <m:r>
                          <a:rPr lang="de-DE" sz="1400" i="1">
                            <a:latin typeface="Cambria Math" panose="02040503050406030204" pitchFamily="18" charset="0"/>
                          </a:rPr>
                          <m:t>.</m:t>
                        </m:r>
                      </m:sub>
                    </m:sSub>
                  </m:oMath>
                </a14:m>
                <a:r>
                  <a:rPr lang="en-US" sz="1400" kern="0"/>
                  <a:t> (</a:t>
                </a:r>
                <a:r>
                  <a:rPr lang="en-US" sz="1400" kern="0">
                    <a:latin typeface="Calibri" panose="020F0502020204030204" pitchFamily="34" charset="0"/>
                    <a:cs typeface="Calibri" panose="020F0502020204030204" pitchFamily="34" charset="0"/>
                  </a:rPr>
                  <a:t>1000 iterations)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de-DE" sz="1400" b="0" i="1" kern="0" smtClean="0">
                        <a:latin typeface="Cambria Math" panose="02040503050406030204" pitchFamily="18" charset="0"/>
                      </a:rPr>
                      <m:t>𝑆𝑁𝑅</m:t>
                    </m:r>
                    <m:r>
                      <a:rPr lang="de-DE" sz="1400" b="0" i="1" kern="0" smtClean="0">
                        <a:latin typeface="Cambria Math" panose="02040503050406030204" pitchFamily="18" charset="0"/>
                      </a:rPr>
                      <m:t>=10</m:t>
                    </m:r>
                    <m:r>
                      <a:rPr lang="de-DE" sz="1400" b="0" i="1" kern="0" smtClean="0">
                        <a:latin typeface="Cambria Math" panose="02040503050406030204" pitchFamily="18" charset="0"/>
                      </a:rPr>
                      <m:t>𝑑𝐵</m:t>
                    </m:r>
                  </m:oMath>
                </a14:m>
                <a:r>
                  <a:rPr lang="en-US" sz="1400" kern="0"/>
                  <a:t> (strongest tag reply receiver)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de-DE" sz="14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de-DE" sz="1400" b="0" i="1" kern="0" smtClean="0">
                        <a:latin typeface="Cambria Math" panose="02040503050406030204" pitchFamily="18" charset="0"/>
                      </a:rPr>
                      <m:t>=0.6, </m:t>
                    </m:r>
                    <m:sSub>
                      <m:sSubPr>
                        <m:ctrlPr>
                          <a:rPr lang="de-DE" sz="14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de-DE" sz="1400" b="0" i="1" kern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de-DE" sz="1400" b="0" i="1" kern="0" smtClean="0">
                        <a:latin typeface="Cambria Math" panose="02040503050406030204" pitchFamily="18" charset="0"/>
                      </a:rPr>
                      <m:t>=0.5, </m:t>
                    </m:r>
                    <m:sSub>
                      <m:sSubPr>
                        <m:ctrlPr>
                          <a:rPr lang="de-DE" sz="14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de-DE" sz="1400" b="0" i="1" kern="0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de-DE" sz="1400" b="0" i="1" kern="0" smtClean="0">
                        <a:latin typeface="Cambria Math" panose="02040503050406030204" pitchFamily="18" charset="0"/>
                      </a:rPr>
                      <m:t>=0.4</m:t>
                    </m:r>
                  </m:oMath>
                </a14:m>
                <a:endParaRPr lang="en-US" sz="1400" kern="0"/>
              </a:p>
              <a:p>
                <a:pPr lvl="1"/>
                <a:endParaRPr lang="en-US" sz="1600" kern="0"/>
              </a:p>
              <a:p>
                <a:pPr marL="0" indent="0">
                  <a:buFont typeface="Wingdings" pitchFamily="2" charset="2"/>
                  <a:buNone/>
                </a:pPr>
                <a:r>
                  <a:rPr lang="en-US" sz="1600" kern="0"/>
                  <a:t>				</a:t>
                </a:r>
              </a:p>
              <a:p>
                <a:endParaRPr lang="en-US" sz="1600" kern="0"/>
              </a:p>
              <a:p>
                <a:pPr lvl="2"/>
                <a:endParaRPr lang="en-US" sz="1600" kern="0"/>
              </a:p>
              <a:p>
                <a:pPr marL="180975" lvl="1" indent="0">
                  <a:buFont typeface="Wingdings" pitchFamily="2" charset="2"/>
                  <a:buNone/>
                </a:pPr>
                <a:r>
                  <a:rPr lang="en-US" kern="0"/>
                  <a:t>												</a:t>
                </a:r>
                <a:endParaRPr lang="en-US" sz="1600" kern="0">
                  <a:solidFill>
                    <a:schemeClr val="tx2">
                      <a:lumMod val="50000"/>
                    </a:schemeClr>
                  </a:solidFill>
                </a:endParaRPr>
              </a:p>
              <a:p>
                <a:pPr lvl="5"/>
                <a:endParaRPr lang="en-US" sz="1600" i="1" kern="0">
                  <a:solidFill>
                    <a:schemeClr val="tx2">
                      <a:lumMod val="50000"/>
                    </a:schemeClr>
                  </a:solidFill>
                  <a:latin typeface="Cambria Math"/>
                </a:endParaRPr>
              </a:p>
              <a:p>
                <a:pPr lvl="5"/>
                <a:endParaRPr lang="en-US" kern="0"/>
              </a:p>
              <a:p>
                <a:pPr lvl="2"/>
                <a:endParaRPr lang="en-US" sz="1600" kern="0"/>
              </a:p>
              <a:p>
                <a:pPr lvl="3"/>
                <a:endParaRPr lang="en-US" sz="1600" kern="0"/>
              </a:p>
              <a:p>
                <a:pPr marL="683025" lvl="4"/>
                <a:endParaRPr lang="en-US" sz="1600" kern="0"/>
              </a:p>
              <a:p>
                <a:pPr marL="0" indent="0">
                  <a:spcAft>
                    <a:spcPct val="0"/>
                  </a:spcAft>
                  <a:buFont typeface="Wingdings" pitchFamily="2" charset="2"/>
                  <a:buNone/>
                </a:pPr>
                <a:br>
                  <a:rPr lang="en-US" sz="1600" kern="0"/>
                </a:br>
                <a:br>
                  <a:rPr lang="en-US" sz="1600" kern="0"/>
                </a:br>
                <a:br>
                  <a:rPr lang="en-US" sz="1600" kern="0"/>
                </a:br>
                <a:br>
                  <a:rPr lang="en-US" sz="1600" kern="0"/>
                </a:br>
                <a:endParaRPr lang="en-US" sz="1100" b="1" kern="0"/>
              </a:p>
            </p:txBody>
          </p:sp>
        </mc:Choice>
        <mc:Fallback xmlns="">
          <p:sp>
            <p:nvSpPr>
              <p:cNvPr id="9" name="Textplatzhalter 3">
                <a:extLst>
                  <a:ext uri="{FF2B5EF4-FFF2-40B4-BE49-F238E27FC236}">
                    <a16:creationId xmlns:a16="http://schemas.microsoft.com/office/drawing/2014/main" id="{F3EEFB1B-111D-4C41-AD6E-93DC76AF89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000" y="1052736"/>
                <a:ext cx="8532472" cy="5184576"/>
              </a:xfrm>
              <a:prstGeom prst="rect">
                <a:avLst/>
              </a:prstGeom>
              <a:blipFill>
                <a:blip r:embed="rId4"/>
                <a:stretch>
                  <a:fillRect l="-297" t="-2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20A483CF-5A56-3C43-B000-343BCEC0C0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5" y="2656746"/>
            <a:ext cx="7846516" cy="3441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3791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677108"/>
          </a:xfrm>
        </p:spPr>
        <p:txBody>
          <a:bodyPr/>
          <a:lstStyle/>
          <a:p>
            <a:pPr lvl="1"/>
            <a:r>
              <a:rPr lang="en-US"/>
              <a:t>Frame Length Optimization:</a:t>
            </a:r>
            <a:br>
              <a:rPr lang="en-US"/>
            </a:br>
            <a:r>
              <a:rPr lang="en-US" sz="2000">
                <a:solidFill>
                  <a:srgbClr val="00406F"/>
                </a:solidFill>
              </a:rPr>
              <a:t>Time and Multiple Collision Recovery Coefficients Aware System</a:t>
            </a:r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5A0D3CB2-E0E6-284D-B358-2D0FC1F909E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>
          <a:xfrm>
            <a:off x="7524750" y="100013"/>
            <a:ext cx="1149350" cy="906462"/>
          </a:xfrm>
        </p:spPr>
      </p:pic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6D6825A-82F5-3A4F-9E8F-D3A513A73C6B}" type="datetime3">
              <a:rPr lang="de-DE" smtClean="0"/>
              <a:t>23/01/2019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Hazem Elsaid Ibrahim | PhD Dissertation</a:t>
            </a:r>
          </a:p>
        </p:txBody>
      </p:sp>
      <p:pic>
        <p:nvPicPr>
          <p:cNvPr id="7" name="Picture Placeholder 4">
            <a:extLst>
              <a:ext uri="{FF2B5EF4-FFF2-40B4-BE49-F238E27FC236}">
                <a16:creationId xmlns:a16="http://schemas.microsoft.com/office/drawing/2014/main" id="{862FBCA6-8654-EB4E-B8B9-5343706E4A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 bwMode="auto">
          <a:xfrm>
            <a:off x="5940152" y="6237312"/>
            <a:ext cx="1330007" cy="56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Textplatzhalter 3">
            <a:extLst>
              <a:ext uri="{FF2B5EF4-FFF2-40B4-BE49-F238E27FC236}">
                <a16:creationId xmlns:a16="http://schemas.microsoft.com/office/drawing/2014/main" id="{1EDA3D46-8921-714C-A8A3-29DA9F5E6F08}"/>
              </a:ext>
            </a:extLst>
          </p:cNvPr>
          <p:cNvSpPr txBox="1">
            <a:spLocks/>
          </p:cNvSpPr>
          <p:nvPr/>
        </p:nvSpPr>
        <p:spPr>
          <a:xfrm>
            <a:off x="288000" y="1052736"/>
            <a:ext cx="8568000" cy="5184576"/>
          </a:xfrm>
          <a:prstGeom prst="rect">
            <a:avLst/>
          </a:prstGeom>
        </p:spPr>
        <p:txBody>
          <a:bodyPr/>
          <a:lstStyle>
            <a:lvl1pPr marL="358775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tx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9138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2pPr>
            <a:lvl3pPr marL="1079500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439863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4pPr>
            <a:lvl5pPr marL="1798638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5pPr>
            <a:lvl6pPr marL="18875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6pPr>
            <a:lvl7pPr marL="23447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7pPr>
            <a:lvl8pPr marL="28019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8pPr>
            <a:lvl9pPr marL="32591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endParaRPr lang="de-DE" sz="1600" kern="0"/>
          </a:p>
          <a:p>
            <a:pPr lvl="1"/>
            <a:endParaRPr lang="en-US" sz="1600" kern="0"/>
          </a:p>
          <a:p>
            <a:pPr marL="361950" lvl="2" indent="0">
              <a:buFont typeface="Wingdings" pitchFamily="2" charset="2"/>
              <a:buNone/>
            </a:pPr>
            <a:endParaRPr lang="en-US" sz="1600" kern="0"/>
          </a:p>
          <a:p>
            <a:pPr marL="0" indent="0">
              <a:spcAft>
                <a:spcPct val="0"/>
              </a:spcAft>
              <a:buFont typeface="Wingdings" pitchFamily="2" charset="2"/>
              <a:buNone/>
            </a:pPr>
            <a:br>
              <a:rPr lang="en-US" sz="1600" kern="0"/>
            </a:br>
            <a:br>
              <a:rPr lang="en-US" sz="1600" kern="0"/>
            </a:br>
            <a:br>
              <a:rPr lang="en-US" sz="1600" kern="0"/>
            </a:br>
            <a:br>
              <a:rPr lang="en-US" sz="1600" kern="0"/>
            </a:br>
            <a:endParaRPr lang="en-US" sz="1600" kern="0"/>
          </a:p>
        </p:txBody>
      </p:sp>
      <p:sp>
        <p:nvSpPr>
          <p:cNvPr id="14" name="Textplatzhalter 3">
            <a:extLst>
              <a:ext uri="{FF2B5EF4-FFF2-40B4-BE49-F238E27FC236}">
                <a16:creationId xmlns:a16="http://schemas.microsoft.com/office/drawing/2014/main" id="{C1AF866F-8BD7-5F4F-9964-17BCDE2EF3AC}"/>
              </a:ext>
            </a:extLst>
          </p:cNvPr>
          <p:cNvSpPr txBox="1">
            <a:spLocks/>
          </p:cNvSpPr>
          <p:nvPr/>
        </p:nvSpPr>
        <p:spPr>
          <a:xfrm>
            <a:off x="288000" y="1052736"/>
            <a:ext cx="8568000" cy="5184576"/>
          </a:xfrm>
          <a:prstGeom prst="rect">
            <a:avLst/>
          </a:prstGeom>
        </p:spPr>
        <p:txBody>
          <a:bodyPr/>
          <a:lstStyle>
            <a:lvl1pPr marL="358775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tx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9138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2pPr>
            <a:lvl3pPr marL="1079500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439863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4pPr>
            <a:lvl5pPr marL="1798638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5pPr>
            <a:lvl6pPr marL="18875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6pPr>
            <a:lvl7pPr marL="23447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7pPr>
            <a:lvl8pPr marL="28019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8pPr>
            <a:lvl9pPr marL="32591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endParaRPr lang="de-DE" sz="1600" kern="0"/>
          </a:p>
          <a:p>
            <a:pPr lvl="1"/>
            <a:endParaRPr lang="en-US" sz="1600" kern="0"/>
          </a:p>
          <a:p>
            <a:pPr marL="361950" lvl="2" indent="0">
              <a:buFont typeface="Wingdings" pitchFamily="2" charset="2"/>
              <a:buNone/>
            </a:pPr>
            <a:endParaRPr lang="en-US" sz="1600" kern="0"/>
          </a:p>
          <a:p>
            <a:pPr marL="0" indent="0">
              <a:spcAft>
                <a:spcPct val="0"/>
              </a:spcAft>
              <a:buFont typeface="Wingdings" pitchFamily="2" charset="2"/>
              <a:buNone/>
            </a:pPr>
            <a:br>
              <a:rPr lang="en-US" sz="1600" kern="0"/>
            </a:br>
            <a:br>
              <a:rPr lang="en-US" sz="1600" kern="0"/>
            </a:br>
            <a:br>
              <a:rPr lang="en-US" sz="1600" kern="0"/>
            </a:br>
            <a:br>
              <a:rPr lang="en-US" sz="1600" kern="0"/>
            </a:br>
            <a:endParaRPr lang="en-US" sz="1600" ker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platzhalter 6">
                <a:extLst>
                  <a:ext uri="{FF2B5EF4-FFF2-40B4-BE49-F238E27FC236}">
                    <a16:creationId xmlns:a16="http://schemas.microsoft.com/office/drawing/2014/main" id="{A0C22C2C-61C5-D241-9C4A-9714BA11B7C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8000" y="1098048"/>
                <a:ext cx="8568000" cy="5139264"/>
              </a:xfrm>
              <a:prstGeom prst="rect">
                <a:avLst/>
              </a:prstGeom>
            </p:spPr>
            <p:txBody>
              <a:bodyPr/>
              <a:lstStyle>
                <a:lvl1pPr marL="180975" indent="-180975" algn="l" defTabSz="180000" rtl="0" eaLnBrk="1" fontAlgn="base" hangingPunct="1">
                  <a:spcBef>
                    <a:spcPts val="200"/>
                  </a:spcBef>
                  <a:spcAft>
                    <a:spcPts val="600"/>
                  </a:spcAft>
                  <a:buFont typeface="Arial" pitchFamily="34" charset="0"/>
                  <a:buChar char="■"/>
                  <a:defRPr lang="de-DE" sz="1800" kern="1200" baseline="0" dirty="0" smtClean="0">
                    <a:solidFill>
                      <a:srgbClr val="001E64"/>
                    </a:solidFill>
                    <a:latin typeface="Calibri" panose="020F0502020204030204" pitchFamily="34" charset="0"/>
                    <a:ea typeface="+mn-ea"/>
                    <a:cs typeface="Arial" pitchFamily="34" charset="0"/>
                  </a:defRPr>
                </a:lvl1pPr>
                <a:lvl2pPr marL="361950" indent="-180975" algn="l" defTabSz="180000" rtl="0" eaLnBrk="1" fontAlgn="base" hangingPunct="1">
                  <a:spcBef>
                    <a:spcPts val="0"/>
                  </a:spcBef>
                  <a:spcAft>
                    <a:spcPts val="600"/>
                  </a:spcAft>
                  <a:buFont typeface="Arial" pitchFamily="34" charset="0"/>
                  <a:buChar char="□"/>
                  <a:defRPr lang="de-DE" sz="1800" kern="1200" baseline="0" dirty="0" smtClean="0">
                    <a:solidFill>
                      <a:srgbClr val="001E64"/>
                    </a:solidFill>
                    <a:latin typeface="Calibri" panose="020F0502020204030204" pitchFamily="34" charset="0"/>
                    <a:ea typeface="+mn-ea"/>
                    <a:cs typeface="Arial" pitchFamily="34" charset="0"/>
                  </a:defRPr>
                </a:lvl2pPr>
                <a:lvl3pPr marL="542925" indent="-180975" algn="l" defTabSz="180000" rtl="0" eaLnBrk="1" fontAlgn="base" hangingPunct="1">
                  <a:spcBef>
                    <a:spcPts val="0"/>
                  </a:spcBef>
                  <a:spcAft>
                    <a:spcPts val="600"/>
                  </a:spcAft>
                  <a:buClr>
                    <a:schemeClr val="tx2"/>
                  </a:buClr>
                  <a:buSzPct val="100000"/>
                  <a:buFont typeface="Wingdings" pitchFamily="2" charset="2"/>
                  <a:buChar char="§"/>
                  <a:defRPr lang="de-DE" sz="1800" kern="1200" baseline="0" dirty="0" smtClean="0">
                    <a:solidFill>
                      <a:srgbClr val="001E64"/>
                    </a:solidFill>
                    <a:latin typeface="Calibri" panose="020F0502020204030204" pitchFamily="34" charset="0"/>
                    <a:ea typeface="+mn-ea"/>
                    <a:cs typeface="Arial" pitchFamily="34" charset="0"/>
                  </a:defRPr>
                </a:lvl3pPr>
                <a:lvl4pPr marL="717550" indent="-177800" algn="l" defTabSz="176213" rtl="0" eaLnBrk="1" fontAlgn="base" hangingPunct="1">
                  <a:spcBef>
                    <a:spcPts val="0"/>
                  </a:spcBef>
                  <a:spcAft>
                    <a:spcPts val="600"/>
                  </a:spcAft>
                  <a:buClr>
                    <a:schemeClr val="tx2">
                      <a:lumMod val="75000"/>
                    </a:schemeClr>
                  </a:buClr>
                  <a:buFont typeface="Arial" pitchFamily="34" charset="0"/>
                  <a:buChar char="▫"/>
                  <a:tabLst>
                    <a:tab pos="542925" algn="l"/>
                  </a:tabLst>
                  <a:defRPr lang="de-DE" sz="1800" kern="1200" baseline="0" dirty="0" smtClean="0">
                    <a:solidFill>
                      <a:srgbClr val="001E64"/>
                    </a:solidFill>
                    <a:latin typeface="Calibri" panose="020F0502020204030204" pitchFamily="34" charset="0"/>
                    <a:ea typeface="+mn-ea"/>
                    <a:cs typeface="Arial" pitchFamily="34" charset="0"/>
                  </a:defRPr>
                </a:lvl4pPr>
                <a:lvl5pPr marL="864000" indent="0" algn="l" defTabSz="180000" rtl="0" eaLnBrk="1" fontAlgn="base" hangingPunct="1">
                  <a:spcBef>
                    <a:spcPts val="0"/>
                  </a:spcBef>
                  <a:spcAft>
                    <a:spcPts val="600"/>
                  </a:spcAft>
                  <a:buFont typeface="Symbol" pitchFamily="18" charset="2"/>
                  <a:buNone/>
                  <a:defRPr lang="en-US" sz="1800" kern="1200" baseline="0">
                    <a:solidFill>
                      <a:srgbClr val="001E64"/>
                    </a:solidFill>
                    <a:latin typeface="+mn-lt"/>
                    <a:ea typeface="+mn-ea"/>
                    <a:cs typeface="Arial" pitchFamily="34" charset="0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600" b="0"/>
                  <a:t>Reading efficiency:  </a:t>
                </a:r>
              </a:p>
              <a:p>
                <a:pPr marL="0" indent="0">
                  <a:buNone/>
                </a:pPr>
                <a:r>
                  <a:rPr lang="en-US" sz="1600" b="0">
                    <a:ea typeface="Cambria Math"/>
                  </a:rPr>
                  <a:t>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EG" sz="1600" b="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sz="1600" b="0" i="1">
                            <a:latin typeface="Cambria Math"/>
                            <a:ea typeface="Cambria Math"/>
                          </a:rPr>
                          <m:t>𝜂</m:t>
                        </m:r>
                      </m:e>
                      <m:sub>
                        <m:r>
                          <a:rPr lang="en-US" sz="1600" b="0" i="1">
                            <a:latin typeface="Cambria Math"/>
                            <a:ea typeface="Cambria Math"/>
                          </a:rPr>
                          <m:t>𝑇</m:t>
                        </m:r>
                        <m:r>
                          <a:rPr lang="de-DE" sz="1600" b="0" i="1" smtClean="0">
                            <a:latin typeface="Cambria Math"/>
                            <a:ea typeface="Cambria Math"/>
                          </a:rPr>
                          <m:t>𝑀</m:t>
                        </m:r>
                        <m:r>
                          <a:rPr lang="en-US" sz="1600" b="0" i="1">
                            <a:latin typeface="Cambria Math"/>
                            <a:ea typeface="Cambria Math"/>
                          </a:rPr>
                          <m:t>𝐶𝑅</m:t>
                        </m:r>
                      </m:sub>
                    </m:sSub>
                    <m:r>
                      <a:rPr lang="ar-EG" sz="1600" b="0" i="1">
                        <a:latin typeface="Cambria Math"/>
                        <a:ea typeface="Cambria Math"/>
                      </a:rPr>
                      <m:t>=</m:t>
                    </m:r>
                    <m:f>
                      <m:fPr>
                        <m:ctrlPr>
                          <a:rPr lang="ar-EG" sz="1600" b="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fPr>
                      <m:num>
                        <m:r>
                          <a:rPr lang="en-US" sz="1600" b="0" i="1">
                            <a:latin typeface="Cambria Math"/>
                            <a:ea typeface="Cambria Math"/>
                          </a:rPr>
                          <m:t>𝑃</m:t>
                        </m:r>
                        <m:d>
                          <m:dPr>
                            <m:ctrlPr>
                              <a:rPr lang="ar-EG" sz="1600" b="0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dPr>
                          <m:e>
                            <m:r>
                              <a:rPr lang="ar-EG" sz="1600" b="0" i="1">
                                <a:latin typeface="Cambria Math"/>
                                <a:ea typeface="Cambria Math"/>
                              </a:rPr>
                              <m:t>1</m:t>
                            </m:r>
                          </m:e>
                        </m:d>
                        <m:r>
                          <a:rPr lang="ar-EG" sz="1600" b="0" i="1">
                            <a:latin typeface="Cambria Math"/>
                            <a:ea typeface="Cambria Math"/>
                          </a:rPr>
                          <m:t>+</m:t>
                        </m:r>
                        <m:sSub>
                          <m:sSubPr>
                            <m:ctrlPr>
                              <a:rPr lang="en-US" sz="1600" b="0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ar-EG" sz="1600" b="0" i="1">
                                <a:latin typeface="Cambria Math"/>
                                <a:ea typeface="Cambria Math"/>
                              </a:rPr>
                              <m:t>𝛼</m:t>
                            </m:r>
                          </m:e>
                          <m:sub>
                            <m:r>
                              <a:rPr lang="de-DE" sz="1600" b="0" i="1" smtClean="0">
                                <a:latin typeface="Cambria Math"/>
                                <a:ea typeface="Cambria Math"/>
                              </a:rPr>
                              <m:t>2</m:t>
                            </m:r>
                          </m:sub>
                        </m:sSub>
                        <m:r>
                          <a:rPr lang="ar-EG" sz="1600" b="0" i="1">
                            <a:latin typeface="Cambria Math"/>
                            <a:ea typeface="Cambria Math"/>
                          </a:rPr>
                          <m:t>∙</m:t>
                        </m:r>
                        <m:r>
                          <a:rPr lang="en-US" sz="1600" b="0" i="1">
                            <a:latin typeface="Cambria Math"/>
                            <a:ea typeface="Cambria Math"/>
                          </a:rPr>
                          <m:t>𝑃</m:t>
                        </m:r>
                        <m:r>
                          <a:rPr lang="en-US" sz="1600" b="0" i="1">
                            <a:latin typeface="Cambria Math"/>
                            <a:ea typeface="Cambria Math"/>
                          </a:rPr>
                          <m:t>(2)+</m:t>
                        </m:r>
                        <m:sSub>
                          <m:sSubPr>
                            <m:ctrlPr>
                              <a:rPr lang="en-US" sz="1600" b="0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ar-EG" sz="1600" b="0" i="1">
                                <a:latin typeface="Cambria Math"/>
                                <a:ea typeface="Cambria Math"/>
                              </a:rPr>
                              <m:t>𝛼</m:t>
                            </m:r>
                          </m:e>
                          <m:sub>
                            <m:r>
                              <a:rPr lang="de-DE" sz="1600" b="0" i="1" smtClean="0">
                                <a:latin typeface="Cambria Math"/>
                                <a:ea typeface="Cambria Math"/>
                              </a:rPr>
                              <m:t>3</m:t>
                            </m:r>
                          </m:sub>
                        </m:sSub>
                        <m:r>
                          <a:rPr lang="ar-EG" sz="1600" b="0" i="1">
                            <a:latin typeface="Cambria Math"/>
                            <a:ea typeface="Cambria Math"/>
                          </a:rPr>
                          <m:t>∙</m:t>
                        </m:r>
                        <m:r>
                          <a:rPr lang="en-US" sz="1600" b="0" i="1">
                            <a:latin typeface="Cambria Math"/>
                            <a:ea typeface="Cambria Math"/>
                          </a:rPr>
                          <m:t>𝑃</m:t>
                        </m:r>
                        <m:r>
                          <a:rPr lang="en-US" sz="1600" b="0" i="1">
                            <a:latin typeface="Cambria Math"/>
                            <a:ea typeface="Cambria Math"/>
                          </a:rPr>
                          <m:t>(3)</m:t>
                        </m:r>
                      </m:num>
                      <m:den>
                        <m:r>
                          <a:rPr lang="ar-EG" sz="1600" b="0" i="1">
                            <a:latin typeface="Cambria Math"/>
                            <a:ea typeface="Cambria Math"/>
                          </a:rPr>
                          <m:t>1+</m:t>
                        </m:r>
                        <m:r>
                          <a:rPr lang="en-US" sz="1600" b="0" i="1">
                            <a:latin typeface="Cambria Math"/>
                            <a:ea typeface="Cambria Math"/>
                          </a:rPr>
                          <m:t>𝑃</m:t>
                        </m:r>
                        <m:r>
                          <a:rPr lang="en-US" sz="1600" b="0" i="1">
                            <a:latin typeface="Cambria Math"/>
                            <a:ea typeface="Cambria Math"/>
                          </a:rPr>
                          <m:t>(0)⋅</m:t>
                        </m:r>
                        <m:d>
                          <m:dPr>
                            <m:ctrlPr>
                              <a:rPr lang="ar-EG" sz="1600" b="0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ar-EG" sz="1600" b="0" i="1">
                                    <a:latin typeface="Cambria Math" panose="02040503050406030204" pitchFamily="18" charset="0"/>
                                    <a:ea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>
                                    <a:latin typeface="Cambria Math"/>
                                    <a:ea typeface="Cambria Math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sz="1600" b="0" i="1">
                                    <a:latin typeface="Cambria Math"/>
                                    <a:ea typeface="Cambria Math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ar-EG" sz="1600" b="0" i="1">
                                <a:latin typeface="Cambria Math"/>
                                <a:ea typeface="Cambria Math"/>
                              </a:rPr>
                              <m:t>−1</m:t>
                            </m:r>
                          </m:e>
                        </m:d>
                      </m:den>
                    </m:f>
                  </m:oMath>
                </a14:m>
                <a:r>
                  <a:rPr lang="ar-EG" sz="1600" b="0"/>
                  <a:t>	</a:t>
                </a:r>
              </a:p>
              <a:p>
                <a:r>
                  <a:rPr lang="en-US" sz="1600" b="0"/>
                  <a:t>For optimum  frame length</a:t>
                </a: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sz="1600" b="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fPr>
                      <m:num>
                        <m:r>
                          <a:rPr lang="en-US" sz="1600" b="0" i="1">
                            <a:latin typeface="Cambria Math"/>
                            <a:ea typeface="Cambria Math"/>
                          </a:rPr>
                          <m:t>𝜕</m:t>
                        </m:r>
                        <m:sSub>
                          <m:sSubPr>
                            <m:ctrlPr>
                              <a:rPr lang="en-US" sz="1600" b="0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sz="1600" b="0" i="1">
                                <a:latin typeface="Cambria Math"/>
                                <a:ea typeface="Cambria Math"/>
                              </a:rPr>
                              <m:t>𝜂</m:t>
                            </m:r>
                          </m:e>
                          <m:sub>
                            <m:r>
                              <a:rPr lang="de-DE" sz="1600" b="0" i="1">
                                <a:latin typeface="Cambria Math"/>
                                <a:ea typeface="Cambria Math"/>
                              </a:rPr>
                              <m:t>𝑇</m:t>
                            </m:r>
                            <m:r>
                              <a:rPr lang="de-DE" sz="1600" b="0" i="1" smtClean="0">
                                <a:latin typeface="Cambria Math"/>
                                <a:ea typeface="Cambria Math"/>
                              </a:rPr>
                              <m:t>𝑀𝐶𝑅</m:t>
                            </m:r>
                          </m:sub>
                        </m:sSub>
                      </m:num>
                      <m:den>
                        <m:r>
                          <a:rPr lang="en-US" sz="1600" b="0" i="1">
                            <a:latin typeface="Cambria Math"/>
                            <a:ea typeface="Cambria Math"/>
                          </a:rPr>
                          <m:t>𝜕</m:t>
                        </m:r>
                        <m:r>
                          <a:rPr lang="de-DE" sz="1600" b="0" i="1">
                            <a:latin typeface="Cambria Math"/>
                            <a:ea typeface="Cambria Math"/>
                          </a:rPr>
                          <m:t>𝐿</m:t>
                        </m:r>
                      </m:den>
                    </m:f>
                    <m:r>
                      <a:rPr lang="de-DE" sz="1600" b="0" i="1">
                        <a:latin typeface="Cambria Math"/>
                        <a:ea typeface="Cambria Math"/>
                      </a:rPr>
                      <m:t>=0</m:t>
                    </m:r>
                  </m:oMath>
                </a14:m>
                <a:endParaRPr lang="de-DE" sz="1600" b="0">
                  <a:ea typeface="Cambria Math"/>
                </a:endParaRPr>
              </a:p>
              <a:p>
                <a:r>
                  <a:rPr lang="en-US" sz="1600" b="0"/>
                  <a:t>The proposed final solution:</a:t>
                </a:r>
              </a:p>
              <a:p>
                <a:pPr marL="0" indent="0">
                  <a:buFont typeface="Arial" pitchFamily="34" charset="0"/>
                  <a:buNone/>
                </a:pPr>
                <a:endParaRPr lang="en-US" sz="1600" b="0"/>
              </a:p>
              <a:p>
                <a:pPr marL="0" indent="0">
                  <a:buFont typeface="Arial" pitchFamily="34" charset="0"/>
                  <a:buNone/>
                </a:pPr>
                <a:endParaRPr lang="en-US" sz="1600" b="0"/>
              </a:p>
              <a:p>
                <a:endParaRPr lang="en-US" sz="1600" b="0"/>
              </a:p>
              <a:p>
                <a:pPr marL="0" indent="0">
                  <a:buFont typeface="Arial" pitchFamily="34" charset="0"/>
                  <a:buNone/>
                </a:pPr>
                <a:r>
                  <a:rPr lang="en-US" sz="1600" b="0">
                    <a:latin typeface="+mn-lt"/>
                  </a:rPr>
                  <a:t>                                                                          </a:t>
                </a:r>
              </a:p>
              <a:p>
                <a:pPr marL="0" indent="0">
                  <a:buFont typeface="Arial" pitchFamily="34" charset="0"/>
                  <a:buNone/>
                </a:pPr>
                <a:r>
                  <a:rPr lang="en-US" sz="1600" b="0"/>
                  <a:t>                                      </a:t>
                </a:r>
              </a:p>
              <a:p>
                <a:pPr marL="0" indent="0">
                  <a:buFont typeface="Arial" pitchFamily="34" charset="0"/>
                  <a:buNone/>
                </a:pPr>
                <a:r>
                  <a:rPr lang="en-US" sz="1600" b="0"/>
                  <a:t>                                                       </a:t>
                </a:r>
              </a:p>
            </p:txBody>
          </p:sp>
        </mc:Choice>
        <mc:Fallback xmlns="">
          <p:sp>
            <p:nvSpPr>
              <p:cNvPr id="15" name="Textplatzhalter 6">
                <a:extLst>
                  <a:ext uri="{FF2B5EF4-FFF2-40B4-BE49-F238E27FC236}">
                    <a16:creationId xmlns:a16="http://schemas.microsoft.com/office/drawing/2014/main" id="{A0C22C2C-61C5-D241-9C4A-9714BA11B7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000" y="1098048"/>
                <a:ext cx="8568000" cy="5139264"/>
              </a:xfrm>
              <a:prstGeom prst="rect">
                <a:avLst/>
              </a:prstGeom>
              <a:blipFill>
                <a:blip r:embed="rId4"/>
                <a:stretch>
                  <a:fillRect l="-296" t="-24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feld 13">
                <a:extLst>
                  <a:ext uri="{FF2B5EF4-FFF2-40B4-BE49-F238E27FC236}">
                    <a16:creationId xmlns:a16="http://schemas.microsoft.com/office/drawing/2014/main" id="{985BB1EC-0AD9-944F-B47D-85EF3DFCC35D}"/>
                  </a:ext>
                </a:extLst>
              </p:cNvPr>
              <p:cNvSpPr txBox="1"/>
              <p:nvPr/>
            </p:nvSpPr>
            <p:spPr>
              <a:xfrm>
                <a:off x="7399384" y="3789040"/>
                <a:ext cx="1216551" cy="338554"/>
              </a:xfrm>
              <a:prstGeom prst="rect">
                <a:avLst/>
              </a:prstGeom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pt-BR" sz="1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lang="de-DE" sz="1600" b="0" i="1">
                            <a:solidFill>
                              <a:srgbClr val="C00000"/>
                            </a:solidFill>
                            <a:latin typeface="Cambria Math"/>
                            <a:cs typeface="+mn-cs"/>
                          </a:rPr>
                          <m:t>𝑡</m:t>
                        </m:r>
                      </m:e>
                      <m:sub>
                        <m:r>
                          <a:rPr lang="de-DE" sz="1600" b="0" i="1">
                            <a:solidFill>
                              <a:srgbClr val="C00000"/>
                            </a:solidFill>
                            <a:latin typeface="Cambria Math"/>
                            <a:cs typeface="+mn-cs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sz="1600" b="0" i="1">
                    <a:solidFill>
                      <a:srgbClr val="C00000"/>
                    </a:solidFill>
                    <a:latin typeface="Cambria Math"/>
                    <a:cs typeface="+mn-cs"/>
                  </a:rPr>
                  <a:t>,</a:t>
                </a:r>
                <a:r>
                  <a:rPr lang="pt-BR" sz="1600" b="0" i="1">
                    <a:solidFill>
                      <a:srgbClr val="C00000"/>
                    </a:solidFill>
                    <a:latin typeface="Cambria Math"/>
                    <a:cs typeface="+mn-cs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6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lang="de-DE" sz="1600" b="0" i="1">
                            <a:solidFill>
                              <a:srgbClr val="C00000"/>
                            </a:solidFill>
                            <a:latin typeface="Cambria Math"/>
                            <a:cs typeface="+mn-cs"/>
                          </a:rPr>
                          <m:t>𝑡</m:t>
                        </m:r>
                      </m:e>
                      <m:sub>
                        <m:r>
                          <a:rPr lang="de-DE" sz="1600" b="0" i="1">
                            <a:solidFill>
                              <a:srgbClr val="C00000"/>
                            </a:solidFill>
                            <a:latin typeface="Cambria Math"/>
                            <a:cs typeface="+mn-cs"/>
                          </a:rPr>
                          <m:t>𝑘</m:t>
                        </m:r>
                      </m:sub>
                    </m:sSub>
                    <m:r>
                      <a:rPr lang="de-DE" sz="1600" b="0" i="1">
                        <a:solidFill>
                          <a:srgbClr val="C00000"/>
                        </a:solidFill>
                        <a:latin typeface="Cambria Math"/>
                        <a:cs typeface="+mn-cs"/>
                      </a:rPr>
                      <m:t>,</m:t>
                    </m:r>
                    <m:sSub>
                      <m:sSubPr>
                        <m:ctrlPr>
                          <a:rPr lang="pt-BR" sz="16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600" b="0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𝛼</m:t>
                        </m:r>
                      </m:e>
                      <m:sub>
                        <m:r>
                          <a:rPr lang="de-DE" sz="1600" b="0" i="1">
                            <a:solidFill>
                              <a:srgbClr val="C00000"/>
                            </a:solidFill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de-DE" sz="1600" b="0" i="1">
                        <a:solidFill>
                          <a:srgbClr val="C00000"/>
                        </a:solidFill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pt-BR" sz="16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600" b="0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𝛼</m:t>
                        </m:r>
                      </m:e>
                      <m:sub>
                        <m:r>
                          <a:rPr lang="de-DE" sz="1600" b="0" i="1">
                            <a:solidFill>
                              <a:srgbClr val="C00000"/>
                            </a:solidFill>
                            <a:latin typeface="Cambria Math"/>
                          </a:rPr>
                          <m:t>3</m:t>
                        </m:r>
                      </m:sub>
                    </m:sSub>
                  </m:oMath>
                </a14:m>
                <a:endParaRPr lang="de-DE" sz="1600" b="0" i="1">
                  <a:solidFill>
                    <a:srgbClr val="C00000"/>
                  </a:solidFill>
                  <a:latin typeface="Cambria Math"/>
                  <a:cs typeface="+mn-cs"/>
                </a:endParaRPr>
              </a:p>
            </p:txBody>
          </p:sp>
        </mc:Choice>
        <mc:Fallback xmlns="">
          <p:sp>
            <p:nvSpPr>
              <p:cNvPr id="26" name="Textfeld 13">
                <a:extLst>
                  <a:ext uri="{FF2B5EF4-FFF2-40B4-BE49-F238E27FC236}">
                    <a16:creationId xmlns:a16="http://schemas.microsoft.com/office/drawing/2014/main" id="{985BB1EC-0AD9-944F-B47D-85EF3DFCC3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9384" y="3789040"/>
                <a:ext cx="1216551" cy="338554"/>
              </a:xfrm>
              <a:prstGeom prst="rect">
                <a:avLst/>
              </a:prstGeom>
              <a:blipFill>
                <a:blip r:embed="rId5"/>
                <a:stretch>
                  <a:fillRect b="-17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Abgerundetes Rechteck 16">
                <a:extLst>
                  <a:ext uri="{FF2B5EF4-FFF2-40B4-BE49-F238E27FC236}">
                    <a16:creationId xmlns:a16="http://schemas.microsoft.com/office/drawing/2014/main" id="{95DF5488-5F8D-8C4B-AF42-A7653DB2F1D1}"/>
                  </a:ext>
                </a:extLst>
              </p:cNvPr>
              <p:cNvSpPr/>
              <p:nvPr/>
            </p:nvSpPr>
            <p:spPr>
              <a:xfrm>
                <a:off x="539552" y="3212976"/>
                <a:ext cx="3953125" cy="576064"/>
              </a:xfrm>
              <a:prstGeom prst="roundRect">
                <a:avLst/>
              </a:prstGeom>
              <a:solidFill>
                <a:schemeClr val="accent5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b="0" i="1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  <m:t>𝐿</m:t>
                          </m:r>
                        </m:e>
                        <m:sub>
                          <m:r>
                            <a:rPr lang="de-DE" sz="1400" b="0" i="1" smtClean="0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  <m:t>𝑇</m:t>
                          </m:r>
                          <m:r>
                            <a:rPr lang="de-DE" sz="1400" b="0" i="1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  <m:t>𝑀𝐶𝑅</m:t>
                          </m:r>
                        </m:sub>
                      </m:sSub>
                      <m:r>
                        <a:rPr lang="de-DE" sz="1400" b="0" i="1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 Math"/>
                        </a:rPr>
                        <m:t>=</m:t>
                      </m:r>
                      <m:d>
                        <m:dPr>
                          <m:ctrlPr>
                            <a:rPr lang="de-DE" sz="1400" b="0" i="1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400" b="0" i="1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  <m:t>−</m:t>
                          </m:r>
                          <m:f>
                            <m:fPr>
                              <m:ctrlPr>
                                <a:rPr lang="de-DE" sz="1400" b="0" i="1">
                                  <a:solidFill>
                                    <a:schemeClr val="tx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DE" sz="1400" b="0" i="1">
                                  <a:solidFill>
                                    <a:schemeClr val="tx2">
                                      <a:lumMod val="75000"/>
                                    </a:schemeClr>
                                  </a:solidFill>
                                  <a:latin typeface="Cambria Math"/>
                                </a:rPr>
                                <m:t>𝑏</m:t>
                              </m:r>
                            </m:num>
                            <m:den>
                              <m:r>
                                <a:rPr lang="de-DE" sz="1400" b="0" i="1">
                                  <a:solidFill>
                                    <a:schemeClr val="tx2">
                                      <a:lumMod val="75000"/>
                                    </a:schemeClr>
                                  </a:solidFill>
                                  <a:latin typeface="Cambria Math"/>
                                </a:rPr>
                                <m:t>4</m:t>
                              </m:r>
                              <m:r>
                                <a:rPr lang="de-DE" sz="1400" b="0" i="1">
                                  <a:solidFill>
                                    <a:schemeClr val="tx2">
                                      <a:lumMod val="75000"/>
                                    </a:schemeClr>
                                  </a:solidFill>
                                  <a:latin typeface="Cambria Math"/>
                                </a:rPr>
                                <m:t>𝑎</m:t>
                              </m:r>
                            </m:den>
                          </m:f>
                          <m:r>
                            <a:rPr lang="de-DE" sz="1400" b="0" i="1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  <m:t>−</m:t>
                          </m:r>
                          <m:r>
                            <a:rPr lang="de-DE" sz="1400" b="0" i="1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  <m:t>𝑆</m:t>
                          </m:r>
                          <m:r>
                            <a:rPr lang="de-DE" sz="1400" b="0" i="1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  <m:t>+0.5</m:t>
                          </m:r>
                          <m:rad>
                            <m:radPr>
                              <m:degHide m:val="on"/>
                              <m:ctrlPr>
                                <a:rPr lang="de-DE" sz="1400" b="0" i="1">
                                  <a:solidFill>
                                    <a:schemeClr val="tx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de-DE" sz="1400" b="0" i="1">
                                  <a:solidFill>
                                    <a:schemeClr val="tx2">
                                      <a:lumMod val="75000"/>
                                    </a:schemeClr>
                                  </a:solidFill>
                                  <a:latin typeface="Cambria Math"/>
                                </a:rPr>
                                <m:t>−4</m:t>
                              </m:r>
                              <m:sSup>
                                <m:sSupPr>
                                  <m:ctrlPr>
                                    <a:rPr lang="de-DE" sz="1400" b="0" i="1">
                                      <a:solidFill>
                                        <a:schemeClr val="tx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400" b="0" i="1">
                                      <a:solidFill>
                                        <a:schemeClr val="tx2">
                                          <a:lumMod val="75000"/>
                                        </a:schemeClr>
                                      </a:solidFill>
                                      <a:latin typeface="Cambria Math"/>
                                    </a:rPr>
                                    <m:t>𝑆</m:t>
                                  </m:r>
                                </m:e>
                                <m:sup>
                                  <m:r>
                                    <a:rPr lang="de-DE" sz="1400" b="0" i="1">
                                      <a:solidFill>
                                        <a:schemeClr val="tx2">
                                          <a:lumMod val="75000"/>
                                        </a:schemeClr>
                                      </a:solidFill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de-DE" sz="1400" b="0" i="1">
                                  <a:solidFill>
                                    <a:schemeClr val="tx2">
                                      <a:lumMod val="75000"/>
                                    </a:schemeClr>
                                  </a:solidFill>
                                  <a:latin typeface="Cambria Math"/>
                                </a:rPr>
                                <m:t>−2</m:t>
                              </m:r>
                              <m:r>
                                <a:rPr lang="de-DE" sz="1400" b="0" i="1">
                                  <a:solidFill>
                                    <a:schemeClr val="tx2">
                                      <a:lumMod val="75000"/>
                                    </a:schemeClr>
                                  </a:solidFill>
                                  <a:latin typeface="Cambria Math"/>
                                </a:rPr>
                                <m:t>𝑃</m:t>
                              </m:r>
                              <m:r>
                                <a:rPr lang="de-DE" sz="1400" b="0" i="1">
                                  <a:solidFill>
                                    <a:schemeClr val="tx2">
                                      <a:lumMod val="75000"/>
                                    </a:schemeClr>
                                  </a:solidFill>
                                  <a:latin typeface="Cambria Math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de-DE" sz="1400" b="0" i="1">
                                      <a:solidFill>
                                        <a:schemeClr val="tx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400" b="0" i="1">
                                      <a:solidFill>
                                        <a:schemeClr val="tx2">
                                          <a:lumMod val="75000"/>
                                        </a:schemeClr>
                                      </a:solidFill>
                                      <a:latin typeface="Cambria Math"/>
                                    </a:rPr>
                                    <m:t>𝑞</m:t>
                                  </m:r>
                                </m:num>
                                <m:den>
                                  <m:r>
                                    <a:rPr lang="de-DE" sz="1400" b="0" i="1">
                                      <a:solidFill>
                                        <a:schemeClr val="tx2">
                                          <a:lumMod val="75000"/>
                                        </a:schemeClr>
                                      </a:solidFill>
                                      <a:latin typeface="Cambria Math"/>
                                    </a:rPr>
                                    <m:t>𝑆</m:t>
                                  </m:r>
                                </m:den>
                              </m:f>
                            </m:e>
                          </m:rad>
                        </m:e>
                      </m:d>
                      <m:r>
                        <a:rPr lang="de-DE" sz="1400" b="0" i="1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 Math"/>
                          <a:ea typeface="Cambria Math"/>
                        </a:rPr>
                        <m:t>⋅</m:t>
                      </m:r>
                      <m:r>
                        <a:rPr lang="de-DE" sz="1400" b="0" i="1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 Math"/>
                          <a:ea typeface="Cambria Math"/>
                        </a:rPr>
                        <m:t>𝑛</m:t>
                      </m:r>
                    </m:oMath>
                  </m:oMathPara>
                </a14:m>
                <a:endParaRPr lang="en-US" sz="1400">
                  <a:solidFill>
                    <a:schemeClr val="tx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7" name="Abgerundetes Rechteck 16">
                <a:extLst>
                  <a:ext uri="{FF2B5EF4-FFF2-40B4-BE49-F238E27FC236}">
                    <a16:creationId xmlns:a16="http://schemas.microsoft.com/office/drawing/2014/main" id="{95DF5488-5F8D-8C4B-AF42-A7653DB2F1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3212976"/>
                <a:ext cx="3953125" cy="576064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Abgerundetes Rechteck 18">
            <a:extLst>
              <a:ext uri="{FF2B5EF4-FFF2-40B4-BE49-F238E27FC236}">
                <a16:creationId xmlns:a16="http://schemas.microsoft.com/office/drawing/2014/main" id="{F9F8B284-576E-0B4E-8618-47A6B98AB66B}"/>
              </a:ext>
            </a:extLst>
          </p:cNvPr>
          <p:cNvSpPr/>
          <p:nvPr/>
        </p:nvSpPr>
        <p:spPr>
          <a:xfrm>
            <a:off x="761455" y="4016445"/>
            <a:ext cx="2592288" cy="2008098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feld 19">
                <a:extLst>
                  <a:ext uri="{FF2B5EF4-FFF2-40B4-BE49-F238E27FC236}">
                    <a16:creationId xmlns:a16="http://schemas.microsoft.com/office/drawing/2014/main" id="{51EDA58F-752E-A647-8558-B4067EAC61D0}"/>
                  </a:ext>
                </a:extLst>
              </p:cNvPr>
              <p:cNvSpPr txBox="1"/>
              <p:nvPr/>
            </p:nvSpPr>
            <p:spPr>
              <a:xfrm>
                <a:off x="942491" y="4073979"/>
                <a:ext cx="2436372" cy="1986568"/>
              </a:xfrm>
              <a:prstGeom prst="rect">
                <a:avLst/>
              </a:prstGeom>
            </p:spPr>
            <p:txBody>
              <a:bodyPr wrap="none" rtlCol="0">
                <a:spAutoFit/>
              </a:bodyPr>
              <a:lstStyle/>
              <a:p>
                <a:r>
                  <a:rPr lang="en-US" sz="1100" b="0" u="sng"/>
                  <a:t>Where: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sz="1100" b="0" i="1" smtClean="0">
                        <a:latin typeface="Cambria Math"/>
                      </a:rPr>
                      <m:t>𝑃</m:t>
                    </m:r>
                    <m:r>
                      <a:rPr lang="de-DE" sz="1100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de-DE" sz="11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100" b="0" i="1" smtClean="0">
                            <a:latin typeface="Cambria Math"/>
                          </a:rPr>
                          <m:t>8</m:t>
                        </m:r>
                        <m:r>
                          <a:rPr lang="de-DE" sz="1100" b="0" i="1" smtClean="0">
                            <a:latin typeface="Cambria Math"/>
                          </a:rPr>
                          <m:t>𝑎𝑐</m:t>
                        </m:r>
                        <m:r>
                          <a:rPr lang="de-DE" sz="1100" b="0" i="1" smtClean="0">
                            <a:latin typeface="Cambria Math"/>
                          </a:rPr>
                          <m:t>−3</m:t>
                        </m:r>
                        <m:sSup>
                          <m:sSupPr>
                            <m:ctrlPr>
                              <a:rPr lang="de-DE" sz="11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100" b="0" i="1" smtClean="0">
                                <a:latin typeface="Cambria Math"/>
                              </a:rPr>
                              <m:t>𝑏</m:t>
                            </m:r>
                          </m:e>
                          <m:sup>
                            <m:r>
                              <a:rPr lang="de-DE" sz="1100" b="0" i="1" smtClean="0">
                                <a:latin typeface="Cambria Math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de-DE" sz="1100" b="0" i="1" smtClean="0">
                            <a:latin typeface="Cambria Math"/>
                          </a:rPr>
                          <m:t>8</m:t>
                        </m:r>
                        <m:sSup>
                          <m:sSupPr>
                            <m:ctrlPr>
                              <a:rPr lang="de-DE" sz="11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100" b="0" i="1" smtClean="0">
                                <a:latin typeface="Cambria Math"/>
                              </a:rPr>
                              <m:t>𝑎</m:t>
                            </m:r>
                          </m:e>
                          <m:sup>
                            <m:r>
                              <a:rPr lang="de-DE" sz="1100" b="0" i="1" smtClean="0">
                                <a:latin typeface="Cambria Math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de-DE" sz="1100" b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sz="1100" b="0" i="1" smtClean="0">
                        <a:latin typeface="Cambria Math"/>
                      </a:rPr>
                      <m:t>𝑞</m:t>
                    </m:r>
                    <m:r>
                      <a:rPr lang="de-DE" sz="1100" b="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de-DE" sz="1100" b="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de-DE" sz="1100" b="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100" b="0" i="1">
                                <a:latin typeface="Cambria Math"/>
                              </a:rPr>
                              <m:t>𝑏</m:t>
                            </m:r>
                          </m:e>
                          <m:sup>
                            <m:r>
                              <a:rPr lang="de-DE" sz="1100" b="0" i="1" smtClean="0">
                                <a:latin typeface="Cambria Math"/>
                              </a:rPr>
                              <m:t>3</m:t>
                            </m:r>
                          </m:sup>
                        </m:sSup>
                        <m:r>
                          <a:rPr lang="de-DE" sz="1100" b="0" i="1" smtClean="0">
                            <a:latin typeface="Cambria Math"/>
                          </a:rPr>
                          <m:t>−4</m:t>
                        </m:r>
                        <m:r>
                          <a:rPr lang="de-DE" sz="1100" b="0" i="1" smtClean="0">
                            <a:latin typeface="Cambria Math"/>
                          </a:rPr>
                          <m:t>𝑎𝑏𝑐</m:t>
                        </m:r>
                        <m:r>
                          <a:rPr lang="de-DE" sz="1100" b="0" i="1" smtClean="0">
                            <a:latin typeface="Cambria Math"/>
                          </a:rPr>
                          <m:t>+8</m:t>
                        </m:r>
                        <m:sSup>
                          <m:sSupPr>
                            <m:ctrlPr>
                              <a:rPr lang="de-DE" sz="11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100" b="0" i="1" smtClean="0">
                                <a:latin typeface="Cambria Math"/>
                              </a:rPr>
                              <m:t>𝑎</m:t>
                            </m:r>
                          </m:e>
                          <m:sup>
                            <m:r>
                              <a:rPr lang="de-DE" sz="1100" b="0" i="1" smtClean="0">
                                <a:latin typeface="Cambria Math"/>
                              </a:rPr>
                              <m:t>2</m:t>
                            </m:r>
                          </m:sup>
                        </m:sSup>
                        <m:r>
                          <a:rPr lang="de-DE" sz="1100" b="0" i="1" smtClean="0">
                            <a:latin typeface="Cambria Math"/>
                          </a:rPr>
                          <m:t>𝑑</m:t>
                        </m:r>
                      </m:num>
                      <m:den>
                        <m:r>
                          <a:rPr lang="de-DE" sz="1100" b="0" i="1">
                            <a:latin typeface="Cambria Math"/>
                          </a:rPr>
                          <m:t>8</m:t>
                        </m:r>
                        <m:sSup>
                          <m:sSupPr>
                            <m:ctrlPr>
                              <a:rPr lang="de-DE" sz="1100" b="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100" b="0" i="1">
                                <a:latin typeface="Cambria Math"/>
                              </a:rPr>
                              <m:t>𝑎</m:t>
                            </m:r>
                          </m:e>
                          <m:sup>
                            <m:r>
                              <a:rPr lang="de-DE" sz="1100" b="0" i="1" smtClean="0">
                                <a:latin typeface="Cambria Math"/>
                              </a:rPr>
                              <m:t>3</m:t>
                            </m:r>
                          </m:sup>
                        </m:sSup>
                      </m:den>
                    </m:f>
                  </m:oMath>
                </a14:m>
                <a:endParaRPr lang="en-US" sz="1100" b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sz="1100" b="0" i="1" smtClean="0">
                        <a:latin typeface="Cambria Math"/>
                      </a:rPr>
                      <m:t>𝑆</m:t>
                    </m:r>
                    <m:r>
                      <a:rPr lang="de-DE" sz="1100" b="0" i="1">
                        <a:latin typeface="Cambria Math"/>
                      </a:rPr>
                      <m:t>=</m:t>
                    </m:r>
                    <m:r>
                      <a:rPr lang="de-DE" sz="1100" b="0" i="0" smtClean="0">
                        <a:latin typeface="Cambria Math"/>
                      </a:rPr>
                      <m:t>0.5</m:t>
                    </m:r>
                    <m:rad>
                      <m:radPr>
                        <m:degHide m:val="on"/>
                        <m:ctrlPr>
                          <a:rPr lang="de-DE" sz="11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de-DE" sz="1100" b="0" i="1" smtClean="0">
                            <a:latin typeface="Cambria Math"/>
                          </a:rPr>
                          <m:t>−</m:t>
                        </m:r>
                        <m:f>
                          <m:fPr>
                            <m:ctrlPr>
                              <a:rPr lang="de-DE" sz="11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e-DE" sz="1100" b="0" i="1" smtClean="0">
                                <a:latin typeface="Cambria Math"/>
                              </a:rPr>
                              <m:t>2</m:t>
                            </m:r>
                          </m:num>
                          <m:den>
                            <m:r>
                              <a:rPr lang="de-DE" sz="1100" b="0" i="1" smtClean="0">
                                <a:latin typeface="Cambria Math"/>
                              </a:rPr>
                              <m:t>3</m:t>
                            </m:r>
                          </m:den>
                        </m:f>
                        <m:r>
                          <a:rPr lang="de-DE" sz="1100" b="0" i="1" smtClean="0">
                            <a:latin typeface="Cambria Math"/>
                          </a:rPr>
                          <m:t>𝑃</m:t>
                        </m:r>
                        <m:r>
                          <a:rPr lang="de-DE" sz="1100" b="0" i="1" smtClean="0">
                            <a:latin typeface="Cambria Math"/>
                          </a:rPr>
                          <m:t>+</m:t>
                        </m:r>
                        <m:f>
                          <m:fPr>
                            <m:ctrlPr>
                              <a:rPr lang="de-DE" sz="11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e-DE" sz="1100" b="0" i="1" smtClean="0">
                                <a:latin typeface="Cambria Math"/>
                              </a:rPr>
                              <m:t>1</m:t>
                            </m:r>
                          </m:num>
                          <m:den>
                            <m:r>
                              <a:rPr lang="de-DE" sz="1100" b="0" i="1" smtClean="0">
                                <a:latin typeface="Cambria Math"/>
                              </a:rPr>
                              <m:t>3</m:t>
                            </m:r>
                            <m:r>
                              <a:rPr lang="de-DE" sz="1100" b="0" i="1" smtClean="0">
                                <a:latin typeface="Cambria Math"/>
                              </a:rPr>
                              <m:t>𝑎</m:t>
                            </m:r>
                          </m:den>
                        </m:f>
                        <m:d>
                          <m:dPr>
                            <m:ctrlPr>
                              <a:rPr lang="de-DE" sz="11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100" b="0" i="1" smtClean="0">
                                <a:latin typeface="Cambria Math"/>
                              </a:rPr>
                              <m:t>𝑄</m:t>
                            </m:r>
                            <m:r>
                              <a:rPr lang="de-DE" sz="1100" b="0" i="1" smtClean="0">
                                <a:latin typeface="Cambria Math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de-DE" sz="11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de-DE" sz="11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100" b="0" i="1">
                                        <a:latin typeface="Cambria Math"/>
                                        <a:ea typeface="Cambria Math"/>
                                      </a:rPr>
                                      <m:t>∆</m:t>
                                    </m:r>
                                  </m:e>
                                  <m:sub>
                                    <m:r>
                                      <a:rPr lang="de-DE" sz="1100" b="0" i="1" smtClean="0">
                                        <a:latin typeface="Cambria Math"/>
                                      </a:rPr>
                                      <m:t>0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de-DE" sz="1100" b="0" i="1" smtClean="0">
                                    <a:latin typeface="Cambria Math"/>
                                  </a:rPr>
                                  <m:t>𝑄</m:t>
                                </m:r>
                              </m:den>
                            </m:f>
                          </m:e>
                        </m:d>
                      </m:e>
                    </m:rad>
                  </m:oMath>
                </a14:m>
                <a:endParaRPr lang="de-DE" sz="1100" b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sz="1100" b="0" i="1" smtClean="0">
                        <a:latin typeface="Cambria Math"/>
                      </a:rPr>
                      <m:t>𝑄</m:t>
                    </m:r>
                    <m:r>
                      <a:rPr lang="de-DE" sz="1100" b="0" i="1" smtClean="0">
                        <a:latin typeface="Cambria Math"/>
                      </a:rPr>
                      <m:t>=</m:t>
                    </m:r>
                    <m:rad>
                      <m:radPr>
                        <m:ctrlPr>
                          <a:rPr lang="de-DE" sz="11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>
                        <m:r>
                          <a:rPr lang="de-DE" sz="1100" b="0" i="1" smtClean="0">
                            <a:latin typeface="Cambria Math"/>
                          </a:rPr>
                          <m:t>3</m:t>
                        </m:r>
                      </m:deg>
                      <m:e>
                        <m:f>
                          <m:fPr>
                            <m:ctrlPr>
                              <a:rPr lang="de-DE" sz="11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de-DE" sz="11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100" b="0" i="1" smtClean="0">
                                    <a:latin typeface="Cambria Math"/>
                                    <a:ea typeface="Cambria Math"/>
                                  </a:rPr>
                                  <m:t>∆</m:t>
                                </m:r>
                              </m:e>
                              <m:sub>
                                <m:r>
                                  <a:rPr lang="de-DE" sz="1100" b="0" i="1" smtClean="0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de-DE" sz="1100" b="0" i="1" smtClean="0">
                                <a:latin typeface="Cambria Math"/>
                              </a:rPr>
                              <m:t>+</m:t>
                            </m:r>
                            <m:rad>
                              <m:radPr>
                                <m:degHide m:val="on"/>
                                <m:ctrlPr>
                                  <a:rPr lang="de-DE" sz="11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sSubSup>
                                  <m:sSubSupPr>
                                    <m:ctrlPr>
                                      <a:rPr lang="de-DE" sz="11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de-DE" sz="1100" b="0" i="1" smtClean="0">
                                        <a:latin typeface="Cambria Math"/>
                                        <a:ea typeface="Cambria Math"/>
                                      </a:rPr>
                                      <m:t>∆</m:t>
                                    </m:r>
                                    <m:r>
                                      <a:rPr lang="de-DE" sz="1100" b="0" i="1" baseline="30000" smtClean="0">
                                        <a:latin typeface="Cambria Math"/>
                                        <a:ea typeface="Cambria Math"/>
                                      </a:rPr>
                                      <m:t>2</m:t>
                                    </m:r>
                                  </m:e>
                                  <m:sub>
                                    <m:r>
                                      <a:rPr lang="de-DE" sz="1100" b="0" i="1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  <m:sup/>
                                </m:sSubSup>
                                <m:r>
                                  <a:rPr lang="de-DE" sz="1100" b="0" i="1" smtClean="0">
                                    <a:latin typeface="Cambria Math"/>
                                  </a:rPr>
                                  <m:t>−4</m:t>
                                </m:r>
                                <m:sSubSup>
                                  <m:sSubSupPr>
                                    <m:ctrlPr>
                                      <a:rPr lang="de-DE" sz="11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de-DE" sz="1100" b="0" i="1" smtClean="0">
                                        <a:latin typeface="Cambria Math"/>
                                        <a:ea typeface="Cambria Math"/>
                                      </a:rPr>
                                      <m:t>∆</m:t>
                                    </m:r>
                                    <m:r>
                                      <a:rPr lang="de-DE" sz="1100" b="0" i="1" baseline="30000" smtClean="0">
                                        <a:latin typeface="Cambria Math"/>
                                        <a:ea typeface="Cambria Math"/>
                                      </a:rPr>
                                      <m:t>3</m:t>
                                    </m:r>
                                  </m:e>
                                  <m:sub>
                                    <m:r>
                                      <a:rPr lang="de-DE" sz="1100" b="0" i="1" smtClean="0">
                                        <a:latin typeface="Cambria Math"/>
                                      </a:rPr>
                                      <m:t>0</m:t>
                                    </m:r>
                                  </m:sub>
                                  <m:sup/>
                                </m:sSubSup>
                              </m:e>
                            </m:rad>
                          </m:num>
                          <m:den>
                            <m:r>
                              <a:rPr lang="de-DE" sz="1100" b="0" i="1" smtClean="0">
                                <a:latin typeface="Cambria Math"/>
                              </a:rPr>
                              <m:t>2</m:t>
                            </m:r>
                          </m:den>
                        </m:f>
                      </m:e>
                    </m:rad>
                  </m:oMath>
                </a14:m>
                <a:endParaRPr lang="en-US" sz="1100" b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100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sz="1100" b="0" i="1" smtClean="0">
                            <a:latin typeface="Cambria Math"/>
                            <a:ea typeface="Cambria Math"/>
                          </a:rPr>
                          <m:t>∆</m:t>
                        </m:r>
                      </m:e>
                      <m:sub>
                        <m:r>
                          <a:rPr lang="de-DE" sz="1100" b="0" i="1" smtClean="0">
                            <a:latin typeface="Cambria Math"/>
                            <a:ea typeface="Cambria Math"/>
                          </a:rPr>
                          <m:t>0</m:t>
                        </m:r>
                      </m:sub>
                    </m:sSub>
                    <m:r>
                      <a:rPr lang="en-US" sz="1100" b="0" i="1" smtClean="0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sz="11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100" b="0" i="1" smtClean="0">
                            <a:latin typeface="Cambria Math"/>
                          </a:rPr>
                          <m:t>𝑐</m:t>
                        </m:r>
                      </m:e>
                      <m:sup>
                        <m:r>
                          <a:rPr lang="de-DE" sz="1100" b="0" i="1" smtClean="0"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de-DE" sz="1100" b="0" i="1" smtClean="0">
                        <a:latin typeface="Cambria Math"/>
                      </a:rPr>
                      <m:t>−3</m:t>
                    </m:r>
                    <m:r>
                      <a:rPr lang="de-DE" sz="1100" b="0" i="1" smtClean="0">
                        <a:latin typeface="Cambria Math"/>
                      </a:rPr>
                      <m:t>𝑏𝑑</m:t>
                    </m:r>
                    <m:r>
                      <a:rPr lang="de-DE" sz="1100" b="0" i="1" smtClean="0">
                        <a:latin typeface="Cambria Math"/>
                      </a:rPr>
                      <m:t>+12</m:t>
                    </m:r>
                    <m:r>
                      <a:rPr lang="de-DE" sz="1100" b="0" i="1" smtClean="0">
                        <a:latin typeface="Cambria Math"/>
                      </a:rPr>
                      <m:t>𝑎𝑒</m:t>
                    </m:r>
                  </m:oMath>
                </a14:m>
                <a:endParaRPr lang="de-DE" sz="1100" b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100" b="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sz="1100" b="0" i="1">
                            <a:latin typeface="Cambria Math"/>
                            <a:ea typeface="Cambria Math"/>
                          </a:rPr>
                          <m:t>∆</m:t>
                        </m:r>
                      </m:e>
                      <m:sub>
                        <m:r>
                          <a:rPr lang="de-DE" sz="1100" b="0" i="1" smtClean="0">
                            <a:latin typeface="Cambria Math"/>
                            <a:ea typeface="Cambria Math"/>
                          </a:rPr>
                          <m:t>1</m:t>
                        </m:r>
                      </m:sub>
                    </m:sSub>
                    <m:r>
                      <a:rPr lang="en-US" sz="1100" b="0" i="1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sz="1100" b="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100" b="0" i="1" smtClean="0">
                            <a:latin typeface="Cambria Math"/>
                          </a:rPr>
                          <m:t>2</m:t>
                        </m:r>
                        <m:r>
                          <a:rPr lang="de-DE" sz="1100" b="0" i="1">
                            <a:latin typeface="Cambria Math"/>
                          </a:rPr>
                          <m:t>𝑐</m:t>
                        </m:r>
                      </m:e>
                      <m:sup>
                        <m:r>
                          <a:rPr lang="de-DE" sz="1100" b="0" i="1" smtClean="0">
                            <a:latin typeface="Cambria Math"/>
                          </a:rPr>
                          <m:t>3</m:t>
                        </m:r>
                      </m:sup>
                    </m:sSup>
                    <m:r>
                      <a:rPr lang="de-DE" sz="1100" b="0" i="1">
                        <a:latin typeface="Cambria Math"/>
                      </a:rPr>
                      <m:t>−</m:t>
                    </m:r>
                    <m:r>
                      <a:rPr lang="de-DE" sz="1100" b="0" i="1" smtClean="0">
                        <a:latin typeface="Cambria Math"/>
                      </a:rPr>
                      <m:t>9</m:t>
                    </m:r>
                    <m:r>
                      <a:rPr lang="de-DE" sz="1100" b="0" i="1" smtClean="0">
                        <a:latin typeface="Cambria Math"/>
                      </a:rPr>
                      <m:t>𝑏𝑐𝑑</m:t>
                    </m:r>
                    <m:r>
                      <a:rPr lang="de-DE" sz="1100" b="0" i="1">
                        <a:latin typeface="Cambria Math"/>
                      </a:rPr>
                      <m:t>+27</m:t>
                    </m:r>
                    <m:r>
                      <a:rPr lang="de-DE" sz="1100" b="0" i="1">
                        <a:latin typeface="Cambria Math"/>
                      </a:rPr>
                      <m:t>𝑎</m:t>
                    </m:r>
                    <m:sSup>
                      <m:sSupPr>
                        <m:ctrlPr>
                          <a:rPr lang="de-DE" sz="11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100" b="0" i="1" smtClean="0">
                            <a:latin typeface="Cambria Math"/>
                          </a:rPr>
                          <m:t>𝑑</m:t>
                        </m:r>
                      </m:e>
                      <m:sup>
                        <m:r>
                          <a:rPr lang="de-DE" sz="1100" b="0" i="1" smtClean="0"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de-DE" sz="1100" b="0" i="1" smtClean="0">
                        <a:latin typeface="Cambria Math"/>
                      </a:rPr>
                      <m:t>−72</m:t>
                    </m:r>
                    <m:r>
                      <a:rPr lang="de-DE" sz="1100" b="0" i="1" smtClean="0">
                        <a:latin typeface="Cambria Math"/>
                      </a:rPr>
                      <m:t>𝑎𝑐𝑒</m:t>
                    </m:r>
                  </m:oMath>
                </a14:m>
                <a:endParaRPr lang="en-US" sz="1100" b="0"/>
              </a:p>
              <a:p>
                <a:endParaRPr lang="en-US" sz="1100" b="0"/>
              </a:p>
            </p:txBody>
          </p:sp>
        </mc:Choice>
        <mc:Fallback xmlns="">
          <p:sp>
            <p:nvSpPr>
              <p:cNvPr id="30" name="Textfeld 19">
                <a:extLst>
                  <a:ext uri="{FF2B5EF4-FFF2-40B4-BE49-F238E27FC236}">
                    <a16:creationId xmlns:a16="http://schemas.microsoft.com/office/drawing/2014/main" id="{51EDA58F-752E-A647-8558-B4067EAC61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2491" y="4073979"/>
                <a:ext cx="2436372" cy="198656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hteck 36">
                <a:extLst>
                  <a:ext uri="{FF2B5EF4-FFF2-40B4-BE49-F238E27FC236}">
                    <a16:creationId xmlns:a16="http://schemas.microsoft.com/office/drawing/2014/main" id="{7859FE2E-F35F-9249-88A6-17064A361255}"/>
                  </a:ext>
                </a:extLst>
              </p:cNvPr>
              <p:cNvSpPr/>
              <p:nvPr/>
            </p:nvSpPr>
            <p:spPr>
              <a:xfrm>
                <a:off x="5940152" y="4357126"/>
                <a:ext cx="2592288" cy="792088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800" b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MAC Layer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𝐿</m:t>
                          </m:r>
                        </m:e>
                        <m:sub>
                          <m:r>
                            <a:rPr lang="de-DE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𝑇𝑀𝐶𝑅</m:t>
                          </m:r>
                        </m:sub>
                      </m:sSub>
                      <m:r>
                        <a:rPr lang="de-DE" sz="1200" i="1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r>
                        <a:rPr lang="de-DE" sz="1200" i="1">
                          <a:solidFill>
                            <a:schemeClr val="tx1"/>
                          </a:solidFill>
                          <a:latin typeface="Cambria Math"/>
                        </a:rPr>
                        <m:t>𝑓</m:t>
                      </m:r>
                      <m:r>
                        <a:rPr lang="de-DE" sz="1200" i="1">
                          <a:solidFill>
                            <a:schemeClr val="tx1"/>
                          </a:solidFill>
                          <a:latin typeface="Cambria Math"/>
                        </a:rPr>
                        <m:t>(</m:t>
                      </m:r>
                      <m:sSub>
                        <m:sSubPr>
                          <m:ctrlPr>
                            <a:rPr lang="pt-BR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𝑡</m:t>
                          </m:r>
                        </m:e>
                        <m:sub>
                          <m:r>
                            <a:rPr lang="de-DE" sz="1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𝑒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1200" i="1">
                          <a:solidFill>
                            <a:schemeClr val="tx1"/>
                          </a:solidFill>
                          <a:latin typeface="Cambria Math"/>
                        </a:rPr>
                        <m:t>,</m:t>
                      </m:r>
                      <m:sSub>
                        <m:sSubPr>
                          <m:ctrlPr>
                            <a:rPr lang="pt-BR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𝑡</m:t>
                          </m:r>
                        </m:e>
                        <m:sub>
                          <m:r>
                            <a:rPr lang="de-DE" sz="1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𝑘</m:t>
                          </m:r>
                        </m:sub>
                      </m:sSub>
                      <m:r>
                        <a:rPr lang="de-DE" sz="1200" i="1">
                          <a:solidFill>
                            <a:schemeClr val="tx1"/>
                          </a:solidFill>
                          <a:latin typeface="Cambria Math"/>
                        </a:rPr>
                        <m:t>,</m:t>
                      </m:r>
                      <m:sSub>
                        <m:sSubPr>
                          <m:ctrlPr>
                            <a:rPr lang="pt-BR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𝛼</m:t>
                          </m:r>
                        </m:e>
                        <m:sub>
                          <m:r>
                            <a:rPr lang="de-DE" sz="1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de-DE" sz="1200" i="1">
                          <a:solidFill>
                            <a:schemeClr val="tx1"/>
                          </a:solidFill>
                          <a:latin typeface="Cambria Math"/>
                        </a:rPr>
                        <m:t>,</m:t>
                      </m:r>
                      <m:sSub>
                        <m:sSubPr>
                          <m:ctrlPr>
                            <a:rPr lang="pt-BR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𝛼</m:t>
                          </m:r>
                        </m:e>
                        <m:sub>
                          <m:r>
                            <a:rPr lang="de-DE" sz="1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3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1200" i="1">
                          <a:solidFill>
                            <a:schemeClr val="tx1"/>
                          </a:solidFill>
                          <a:latin typeface="Cambria Math"/>
                        </a:rPr>
                        <m:t>, </m:t>
                      </m:r>
                      <m:r>
                        <a:rPr lang="de-DE" sz="1200" i="1">
                          <a:solidFill>
                            <a:schemeClr val="tx1"/>
                          </a:solidFill>
                          <a:latin typeface="Cambria Math"/>
                        </a:rPr>
                        <m:t>𝑛</m:t>
                      </m:r>
                      <m:r>
                        <a:rPr lang="de-DE" sz="1200" i="1">
                          <a:solidFill>
                            <a:schemeClr val="tx1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1200" b="0" i="1">
                  <a:solidFill>
                    <a:schemeClr val="tx1"/>
                  </a:solidFill>
                  <a:latin typeface="Cambria Math"/>
                </a:endParaRPr>
              </a:p>
            </p:txBody>
          </p:sp>
        </mc:Choice>
        <mc:Fallback xmlns="">
          <p:sp>
            <p:nvSpPr>
              <p:cNvPr id="19" name="Rechteck 36">
                <a:extLst>
                  <a:ext uri="{FF2B5EF4-FFF2-40B4-BE49-F238E27FC236}">
                    <a16:creationId xmlns:a16="http://schemas.microsoft.com/office/drawing/2014/main" id="{7859FE2E-F35F-9249-88A6-17064A3612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0152" y="4357126"/>
                <a:ext cx="2592288" cy="79208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echteck 35">
            <a:extLst>
              <a:ext uri="{FF2B5EF4-FFF2-40B4-BE49-F238E27FC236}">
                <a16:creationId xmlns:a16="http://schemas.microsoft.com/office/drawing/2014/main" id="{10ABC493-17DE-204E-86AB-417A6AC9CA13}"/>
              </a:ext>
            </a:extLst>
          </p:cNvPr>
          <p:cNvSpPr/>
          <p:nvPr/>
        </p:nvSpPr>
        <p:spPr>
          <a:xfrm>
            <a:off x="5940152" y="2894852"/>
            <a:ext cx="2592288" cy="79208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PHY Layer</a:t>
            </a:r>
          </a:p>
        </p:txBody>
      </p:sp>
      <p:sp>
        <p:nvSpPr>
          <p:cNvPr id="21" name="Pfeil nach unten 64">
            <a:extLst>
              <a:ext uri="{FF2B5EF4-FFF2-40B4-BE49-F238E27FC236}">
                <a16:creationId xmlns:a16="http://schemas.microsoft.com/office/drawing/2014/main" id="{FC03CD15-B6D7-C34D-8593-537321959721}"/>
              </a:ext>
            </a:extLst>
          </p:cNvPr>
          <p:cNvSpPr/>
          <p:nvPr/>
        </p:nvSpPr>
        <p:spPr>
          <a:xfrm>
            <a:off x="7073207" y="5148322"/>
            <a:ext cx="326177" cy="48298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F2A2B6A-DE74-C944-A3ED-DC575A98680D}"/>
                  </a:ext>
                </a:extLst>
              </p:cNvPr>
              <p:cNvSpPr txBox="1"/>
              <p:nvPr/>
            </p:nvSpPr>
            <p:spPr>
              <a:xfrm>
                <a:off x="7300730" y="5435932"/>
                <a:ext cx="8967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/>
                            </a:rPr>
                            <m:t>𝐿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𝑇𝑀𝐶𝑅</m:t>
                          </m:r>
                          <m:r>
                            <a:rPr lang="de-DE" i="1" smtClean="0">
                              <a:latin typeface="Cambria Math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en-US">
                  <a:latin typeface="+mj-lt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F2A2B6A-DE74-C944-A3ED-DC575A9868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0730" y="5435932"/>
                <a:ext cx="896784" cy="369332"/>
              </a:xfrm>
              <a:prstGeom prst="rect">
                <a:avLst/>
              </a:prstGeom>
              <a:blipFill>
                <a:blip r:embed="rId10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Pfeil nach unten 7">
            <a:extLst>
              <a:ext uri="{FF2B5EF4-FFF2-40B4-BE49-F238E27FC236}">
                <a16:creationId xmlns:a16="http://schemas.microsoft.com/office/drawing/2014/main" id="{7F6A0192-938B-6449-9EA3-D9111A720568}"/>
              </a:ext>
            </a:extLst>
          </p:cNvPr>
          <p:cNvSpPr/>
          <p:nvPr/>
        </p:nvSpPr>
        <p:spPr>
          <a:xfrm>
            <a:off x="7020272" y="2314119"/>
            <a:ext cx="351980" cy="555311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50FB139-EC2E-994E-AB85-6F29D6249DC7}"/>
              </a:ext>
            </a:extLst>
          </p:cNvPr>
          <p:cNvSpPr/>
          <p:nvPr/>
        </p:nvSpPr>
        <p:spPr bwMode="auto">
          <a:xfrm>
            <a:off x="6014263" y="1268760"/>
            <a:ext cx="2345709" cy="1035610"/>
          </a:xfrm>
          <a:prstGeom prst="ellipse">
            <a:avLst/>
          </a:prstGeom>
          <a:solidFill>
            <a:schemeClr val="accent5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r>
              <a:rPr kumimoji="0" lang="en-US" sz="2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FSA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feld 65">
                <a:extLst>
                  <a:ext uri="{FF2B5EF4-FFF2-40B4-BE49-F238E27FC236}">
                    <a16:creationId xmlns:a16="http://schemas.microsoft.com/office/drawing/2014/main" id="{27438978-97A2-B947-8D45-4F8D62C5C644}"/>
                  </a:ext>
                </a:extLst>
              </p:cNvPr>
              <p:cNvSpPr txBox="1"/>
              <p:nvPr/>
            </p:nvSpPr>
            <p:spPr>
              <a:xfrm>
                <a:off x="7524750" y="2391527"/>
                <a:ext cx="1085359" cy="307777"/>
              </a:xfrm>
              <a:prstGeom prst="rect">
                <a:avLst/>
              </a:prstGeom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sz="1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  <a:cs typeface="+mn-cs"/>
                          </a:rPr>
                          <m:t>𝑁</m:t>
                        </m:r>
                      </m:e>
                      <m:sub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  <a:cs typeface="+mn-cs"/>
                          </a:rPr>
                          <m:t>𝑠</m:t>
                        </m:r>
                      </m:sub>
                    </m:sSub>
                    <m:r>
                      <m:rPr>
                        <m:nor/>
                      </m:rPr>
                      <a:rPr lang="en-US" sz="1400" b="0" i="1">
                        <a:solidFill>
                          <a:srgbClr val="C00000"/>
                        </a:solidFill>
                        <a:latin typeface="Cambria Math"/>
                        <a:cs typeface="+mn-cs"/>
                      </a:rPr>
                      <m:t>, </m:t>
                    </m:r>
                    <m:sSub>
                      <m:sSubPr>
                        <m:ctrlPr>
                          <a:rPr lang="pt-BR" sz="14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  <a:cs typeface="+mn-cs"/>
                          </a:rPr>
                          <m:t>𝑁</m:t>
                        </m:r>
                      </m:e>
                      <m:sub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  <a:cs typeface="+mn-cs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1400" b="0" i="1">
                    <a:solidFill>
                      <a:srgbClr val="C00000"/>
                    </a:solidFill>
                    <a:latin typeface="Cambria Math"/>
                    <a:cs typeface="+mn-cs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4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  <a:cs typeface="+mn-cs"/>
                          </a:rPr>
                          <m:t>𝑁</m:t>
                        </m:r>
                      </m:e>
                      <m:sub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  <a:cs typeface="+mn-cs"/>
                          </a:rPr>
                          <m:t>𝐸</m:t>
                        </m:r>
                      </m:sub>
                    </m:sSub>
                  </m:oMath>
                </a14:m>
                <a:endParaRPr lang="en-US" sz="1400" b="0" i="1">
                  <a:solidFill>
                    <a:srgbClr val="C00000"/>
                  </a:solidFill>
                  <a:latin typeface="Cambria Math"/>
                  <a:cs typeface="+mn-cs"/>
                </a:endParaRPr>
              </a:p>
            </p:txBody>
          </p:sp>
        </mc:Choice>
        <mc:Fallback xmlns="">
          <p:sp>
            <p:nvSpPr>
              <p:cNvPr id="28" name="Textfeld 65">
                <a:extLst>
                  <a:ext uri="{FF2B5EF4-FFF2-40B4-BE49-F238E27FC236}">
                    <a16:creationId xmlns:a16="http://schemas.microsoft.com/office/drawing/2014/main" id="{27438978-97A2-B947-8D45-4F8D62C5C6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4750" y="2391527"/>
                <a:ext cx="1085359" cy="307777"/>
              </a:xfrm>
              <a:prstGeom prst="rect">
                <a:avLst/>
              </a:prstGeom>
              <a:blipFill>
                <a:blip r:embed="rId11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Pfeil nach unten 64">
            <a:extLst>
              <a:ext uri="{FF2B5EF4-FFF2-40B4-BE49-F238E27FC236}">
                <a16:creationId xmlns:a16="http://schemas.microsoft.com/office/drawing/2014/main" id="{14B990AC-F798-074E-B4E2-DACE344B9354}"/>
              </a:ext>
            </a:extLst>
          </p:cNvPr>
          <p:cNvSpPr/>
          <p:nvPr/>
        </p:nvSpPr>
        <p:spPr>
          <a:xfrm>
            <a:off x="7073207" y="3698894"/>
            <a:ext cx="326177" cy="635102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836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677108"/>
          </a:xfrm>
        </p:spPr>
        <p:txBody>
          <a:bodyPr/>
          <a:lstStyle/>
          <a:p>
            <a:pPr lvl="1"/>
            <a:r>
              <a:rPr lang="en-US"/>
              <a:t>Frame Length Optimization:</a:t>
            </a:r>
            <a:br>
              <a:rPr lang="en-US"/>
            </a:br>
            <a:r>
              <a:rPr lang="en-US" sz="2000">
                <a:solidFill>
                  <a:srgbClr val="00406F"/>
                </a:solidFill>
              </a:rPr>
              <a:t>Time and Multiple Collision Recovery Coefficients Aware System</a:t>
            </a:r>
            <a:endParaRPr lang="en-US" sz="2000"/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5A0D3CB2-E0E6-284D-B358-2D0FC1F909E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>
          <a:xfrm>
            <a:off x="7524750" y="100013"/>
            <a:ext cx="1149350" cy="906462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Datumsplatzhalter 1"/>
              <p:cNvSpPr>
                <a:spLocks noGrp="1"/>
              </p:cNvSpPr>
              <p:nvPr>
                <p:ph type="dt" sz="half" idx="2"/>
              </p:nvPr>
            </p:nvSpPr>
            <p:spPr/>
            <p:txBody>
              <a:bodyPr/>
              <a:lstStyle/>
              <a:p>
                <a:fld id="{B6D6825A-82F5-3A4F-9E8F-D3A513A73C6B}" type="datetime3">
                  <a:rPr lang="de-DE" smtClean="0"/>
                  <a:t>23/01/2019</a:t>
                </a:fld>
                <a:endParaRPr lang="de-DE"/>
              </a:p>
            </p:txBody>
          </p:sp>
        </mc:Choice>
        <mc:Fallback xmlns="">
          <p:sp>
            <p:nvSpPr>
              <p:cNvPr id="2" name="Datumsplatzhalt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dt" sz="half" idx="2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Fußzeilenplatzhalter 2"/>
              <p:cNvSpPr>
                <a:spLocks noGrp="1"/>
              </p:cNvSpPr>
              <p:nvPr>
                <p:ph type="ftr" sz="quarter" idx="3"/>
              </p:nvPr>
            </p:nvSpPr>
            <p:spPr/>
            <p:txBody>
              <a:bodyPr/>
              <a:lstStyle/>
              <a:p>
                <a:r>
                  <a:rPr lang="de-DE"/>
                  <a:t>Hazem Elsaid Ibrahim | PhD Dissertation</a:t>
                </a:r>
              </a:p>
            </p:txBody>
          </p:sp>
        </mc:Choice>
        <mc:Fallback xmlns="">
          <p:sp>
            <p:nvSpPr>
              <p:cNvPr id="3" name="Fußzeilenplatzhalt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ftr" sz="quarter" idx="3"/>
              </p:nvPr>
            </p:nvSpPr>
            <p:spPr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Placeholder 4">
            <a:extLst>
              <a:ext uri="{FF2B5EF4-FFF2-40B4-BE49-F238E27FC236}">
                <a16:creationId xmlns:a16="http://schemas.microsoft.com/office/drawing/2014/main" id="{862FBCA6-8654-EB4E-B8B9-5343706E4A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 bwMode="auto">
          <a:xfrm>
            <a:off x="5940152" y="6237312"/>
            <a:ext cx="1330007" cy="56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platzhalter 3">
                <a:extLst>
                  <a:ext uri="{FF2B5EF4-FFF2-40B4-BE49-F238E27FC236}">
                    <a16:creationId xmlns:a16="http://schemas.microsoft.com/office/drawing/2014/main" id="{F3EEFB1B-111D-4C41-AD6E-93DC76AF89E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8000" y="1052736"/>
                <a:ext cx="8532472" cy="5184576"/>
              </a:xfrm>
              <a:prstGeom prst="rect">
                <a:avLst/>
              </a:prstGeom>
            </p:spPr>
            <p:txBody>
              <a:bodyPr/>
              <a:lstStyle>
                <a:lvl1pPr marL="358775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tx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19138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2pPr>
                <a:lvl3pPr marL="1079500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3pPr>
                <a:lvl4pPr marL="1439863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4pPr>
                <a:lvl5pPr marL="1798638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5pPr>
                <a:lvl6pPr marL="18875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6pPr>
                <a:lvl7pPr marL="23447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7pPr>
                <a:lvl8pPr marL="28019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8pPr>
                <a:lvl9pPr marL="32591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r>
                  <a:rPr lang="en-US" sz="1600">
                    <a:latin typeface="Calibri" panose="020F0502020204030204" pitchFamily="34" charset="0"/>
                    <a:cs typeface="Calibri" panose="020F0502020204030204" pitchFamily="34" charset="0"/>
                  </a:rPr>
                  <a:t>Frame length comparison</a:t>
                </a:r>
                <a:endParaRPr lang="en-US" sz="1600" kern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/>
                <a:r>
                  <a:rPr lang="en-US" sz="1400" kern="0">
                    <a:latin typeface="Calibri" panose="020F0502020204030204" pitchFamily="34" charset="0"/>
                    <a:cs typeface="Calibri" panose="020F0502020204030204" pitchFamily="34" charset="0"/>
                  </a:rPr>
                  <a:t>Number of tags </a:t>
                </a:r>
                <a14:m>
                  <m:oMath xmlns:m="http://schemas.openxmlformats.org/officeDocument/2006/math">
                    <m:r>
                      <a:rPr lang="en-US" sz="1400" b="0" i="1" kern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400" b="0" i="1" kern="0" smtClean="0">
                        <a:latin typeface="Cambria Math" panose="02040503050406030204" pitchFamily="18" charset="0"/>
                      </a:rPr>
                      <m:t>=100</m:t>
                    </m:r>
                  </m:oMath>
                </a14:m>
                <a:endParaRPr lang="en-US" sz="1400" i="1" kern="0">
                  <a:cs typeface="Calibri" panose="020F0502020204030204" pitchFamily="34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4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𝛼</m:t>
                        </m:r>
                      </m:e>
                      <m:sub>
                        <m:r>
                          <a:rPr lang="de-DE" sz="14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b>
                    </m:sSub>
                    <m:r>
                      <a:rPr lang="de-DE" sz="14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</m:oMath>
                </a14:m>
                <a:r>
                  <a:rPr lang="en-US" sz="1400" i="1" kern="0"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4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𝛼</m:t>
                        </m:r>
                      </m:e>
                      <m:sub>
                        <m:r>
                          <a:rPr lang="de-DE" sz="14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3 </m:t>
                        </m:r>
                      </m:sub>
                    </m:sSub>
                  </m:oMath>
                </a14:m>
                <a:r>
                  <a:rPr lang="en-US" sz="1400" i="1" kern="0">
                    <a:cs typeface="Calibri" panose="020F0502020204030204" pitchFamily="34" charset="0"/>
                  </a:rPr>
                  <a:t> </a:t>
                </a:r>
                <a:r>
                  <a:rPr lang="en-US" sz="1400" kern="0">
                    <a:latin typeface="Calibri" panose="020F0502020204030204" pitchFamily="34" charset="0"/>
                    <a:cs typeface="Calibri" panose="020F0502020204030204" pitchFamily="34" charset="0"/>
                  </a:rPr>
                  <a:t>collision recovery probability for two, three collided tags per slot</a:t>
                </a:r>
                <a:endParaRPr lang="en-US" sz="1400" i="1" kern="0">
                  <a:cs typeface="Calibri" panose="020F0502020204030204" pitchFamily="34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de-DE" sz="140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400"/>
                  <a:t>: Slot duration constant</a:t>
                </a:r>
              </a:p>
              <a:p>
                <a:pPr lvl="1"/>
                <a:endParaRPr lang="en-US" sz="1600" i="1" kern="0">
                  <a:cs typeface="Calibri" panose="020F0502020204030204" pitchFamily="34" charset="0"/>
                </a:endParaRPr>
              </a:p>
              <a:p>
                <a:pPr lvl="1"/>
                <a:endParaRPr lang="en-US" sz="1600" kern="0"/>
              </a:p>
              <a:p>
                <a:pPr lvl="1"/>
                <a:endParaRPr lang="en-US" sz="1600" i="1" kern="0">
                  <a:cs typeface="Calibri" panose="020F0502020204030204" pitchFamily="34" charset="0"/>
                </a:endParaRPr>
              </a:p>
              <a:p>
                <a:pPr marL="360363" lvl="1" indent="0">
                  <a:buNone/>
                </a:pPr>
                <a:r>
                  <a:rPr lang="en-US" sz="1600" kern="0"/>
                  <a:t>	</a:t>
                </a:r>
              </a:p>
              <a:p>
                <a:pPr marL="0" indent="0">
                  <a:buNone/>
                </a:pPr>
                <a:endParaRPr lang="en-US" sz="1600" kern="0"/>
              </a:p>
              <a:p>
                <a:pPr lvl="2"/>
                <a:endParaRPr lang="en-US" sz="1600" kern="0"/>
              </a:p>
              <a:p>
                <a:pPr marL="180975" lvl="1" indent="0">
                  <a:buFont typeface="Wingdings" pitchFamily="2" charset="2"/>
                  <a:buNone/>
                </a:pPr>
                <a:r>
                  <a:rPr lang="en-US" kern="0"/>
                  <a:t>												</a:t>
                </a:r>
                <a:endParaRPr lang="en-US" sz="1600" kern="0">
                  <a:solidFill>
                    <a:schemeClr val="tx2">
                      <a:lumMod val="50000"/>
                    </a:schemeClr>
                  </a:solidFill>
                </a:endParaRPr>
              </a:p>
              <a:p>
                <a:pPr lvl="5"/>
                <a:endParaRPr lang="en-US" sz="1600" i="1" kern="0">
                  <a:solidFill>
                    <a:schemeClr val="tx2">
                      <a:lumMod val="50000"/>
                    </a:schemeClr>
                  </a:solidFill>
                  <a:latin typeface="Cambria Math"/>
                </a:endParaRPr>
              </a:p>
              <a:p>
                <a:pPr lvl="5"/>
                <a:endParaRPr lang="en-US" kern="0"/>
              </a:p>
              <a:p>
                <a:pPr lvl="2"/>
                <a:endParaRPr lang="en-US" sz="1600" kern="0"/>
              </a:p>
              <a:p>
                <a:pPr lvl="3"/>
                <a:endParaRPr lang="en-US" sz="1600" kern="0"/>
              </a:p>
              <a:p>
                <a:pPr marL="683025" lvl="4"/>
                <a:endParaRPr lang="en-US" sz="1600" kern="0"/>
              </a:p>
              <a:p>
                <a:pPr marL="0" indent="0">
                  <a:spcAft>
                    <a:spcPct val="0"/>
                  </a:spcAft>
                  <a:buFont typeface="Wingdings" pitchFamily="2" charset="2"/>
                  <a:buNone/>
                </a:pPr>
                <a:br>
                  <a:rPr lang="en-US" sz="1600" kern="0"/>
                </a:br>
                <a:br>
                  <a:rPr lang="en-US" sz="1600" kern="0"/>
                </a:br>
                <a:br>
                  <a:rPr lang="en-US" sz="1600" kern="0"/>
                </a:br>
                <a:br>
                  <a:rPr lang="en-US" sz="1600" kern="0"/>
                </a:br>
                <a:endParaRPr lang="en-US" sz="1100" b="1" kern="0"/>
              </a:p>
            </p:txBody>
          </p:sp>
        </mc:Choice>
        <mc:Fallback xmlns="">
          <p:sp>
            <p:nvSpPr>
              <p:cNvPr id="9" name="Textplatzhalter 3">
                <a:extLst>
                  <a:ext uri="{FF2B5EF4-FFF2-40B4-BE49-F238E27FC236}">
                    <a16:creationId xmlns:a16="http://schemas.microsoft.com/office/drawing/2014/main" id="{F3EEFB1B-111D-4C41-AD6E-93DC76AF89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000" y="1052736"/>
                <a:ext cx="8532472" cy="5184576"/>
              </a:xfrm>
              <a:prstGeom prst="rect">
                <a:avLst/>
              </a:prstGeom>
              <a:blipFill>
                <a:blip r:embed="rId6"/>
                <a:stretch>
                  <a:fillRect l="-297" t="-2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8" name="Diagramm 69">
            <a:extLst>
              <a:ext uri="{FF2B5EF4-FFF2-40B4-BE49-F238E27FC236}">
                <a16:creationId xmlns:a16="http://schemas.microsoft.com/office/drawing/2014/main" id="{1E5DE6DD-106F-A948-A36B-260C330A74E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74009021"/>
              </p:ext>
            </p:extLst>
          </p:nvPr>
        </p:nvGraphicFramePr>
        <p:xfrm>
          <a:off x="466725" y="2708920"/>
          <a:ext cx="3927636" cy="33123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19" name="Diagramm 6">
            <a:extLst>
              <a:ext uri="{FF2B5EF4-FFF2-40B4-BE49-F238E27FC236}">
                <a16:creationId xmlns:a16="http://schemas.microsoft.com/office/drawing/2014/main" id="{1A7E399D-9F81-0649-8854-E83D2FC18FA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53534918"/>
              </p:ext>
            </p:extLst>
          </p:nvPr>
        </p:nvGraphicFramePr>
        <p:xfrm>
          <a:off x="4538823" y="2708920"/>
          <a:ext cx="4105275" cy="33123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453FD2E8-25BC-4443-BF51-2FC2D4435BA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571" y="3140968"/>
            <a:ext cx="3876030" cy="27686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19CDCC2-FECB-E243-8E0C-B96199840CC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5477" y="3140968"/>
            <a:ext cx="3959355" cy="276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3463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677108"/>
          </a:xfrm>
        </p:spPr>
        <p:txBody>
          <a:bodyPr/>
          <a:lstStyle/>
          <a:p>
            <a:pPr lvl="1"/>
            <a:r>
              <a:rPr lang="en-US"/>
              <a:t>Frame Length Optimization:</a:t>
            </a:r>
            <a:br>
              <a:rPr lang="en-US"/>
            </a:br>
            <a:r>
              <a:rPr lang="en-US" sz="2000">
                <a:solidFill>
                  <a:srgbClr val="00406F"/>
                </a:solidFill>
              </a:rPr>
              <a:t>Time and Multiple Collision Recovery Coefficients Aware System</a:t>
            </a:r>
            <a:endParaRPr lang="en-US" sz="2000"/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5A0D3CB2-E0E6-284D-B358-2D0FC1F909E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>
          <a:xfrm>
            <a:off x="7524750" y="100013"/>
            <a:ext cx="1149350" cy="906462"/>
          </a:xfrm>
        </p:spPr>
      </p:pic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6D6825A-82F5-3A4F-9E8F-D3A513A73C6B}" type="datetime3">
              <a:rPr lang="de-DE" smtClean="0"/>
              <a:t>23/01/2019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Hazem Elsaid Ibrahim | PhD Dissertation</a:t>
            </a:r>
          </a:p>
        </p:txBody>
      </p:sp>
      <p:pic>
        <p:nvPicPr>
          <p:cNvPr id="7" name="Picture Placeholder 4">
            <a:extLst>
              <a:ext uri="{FF2B5EF4-FFF2-40B4-BE49-F238E27FC236}">
                <a16:creationId xmlns:a16="http://schemas.microsoft.com/office/drawing/2014/main" id="{862FBCA6-8654-EB4E-B8B9-5343706E4A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 bwMode="auto">
          <a:xfrm>
            <a:off x="5940152" y="6237312"/>
            <a:ext cx="1330007" cy="56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platzhalter 3">
                <a:extLst>
                  <a:ext uri="{FF2B5EF4-FFF2-40B4-BE49-F238E27FC236}">
                    <a16:creationId xmlns:a16="http://schemas.microsoft.com/office/drawing/2014/main" id="{F3EEFB1B-111D-4C41-AD6E-93DC76AF89E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8000" y="1052736"/>
                <a:ext cx="8532472" cy="5184576"/>
              </a:xfrm>
              <a:prstGeom prst="rect">
                <a:avLst/>
              </a:prstGeom>
            </p:spPr>
            <p:txBody>
              <a:bodyPr/>
              <a:lstStyle>
                <a:lvl1pPr marL="358775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tx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19138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2pPr>
                <a:lvl3pPr marL="1079500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3pPr>
                <a:lvl4pPr marL="1439863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4pPr>
                <a:lvl5pPr marL="1798638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5pPr>
                <a:lvl6pPr marL="18875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6pPr>
                <a:lvl7pPr marL="23447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7pPr>
                <a:lvl8pPr marL="28019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8pPr>
                <a:lvl9pPr marL="32591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r>
                  <a:rPr lang="en-US" sz="1600" kern="0">
                    <a:latin typeface="Calibri" panose="020F0502020204030204" pitchFamily="34" charset="0"/>
                    <a:cs typeface="Calibri" panose="020F0502020204030204" pitchFamily="34" charset="0"/>
                  </a:rPr>
                  <a:t>Percentages of the mean reading time reduction</a:t>
                </a:r>
              </a:p>
              <a:p>
                <a:pPr lvl="1"/>
                <a:r>
                  <a:rPr lang="en-US" sz="1400" kern="0">
                    <a:latin typeface="Calibri" panose="020F0502020204030204" pitchFamily="34" charset="0"/>
                    <a:cs typeface="Calibri" panose="020F0502020204030204" pitchFamily="34" charset="0"/>
                  </a:rPr>
                  <a:t>FSA using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i="1">
                            <a:latin typeface="Cambria Math"/>
                          </a:rPr>
                          <m:t>𝐿</m:t>
                        </m:r>
                      </m:e>
                      <m:sub>
                        <m:r>
                          <a:rPr lang="de-DE" sz="1400" i="1">
                            <a:latin typeface="Cambria Math"/>
                          </a:rPr>
                          <m:t>𝑇</m:t>
                        </m:r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de-DE" sz="1400" i="1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</m:oMath>
                </a14:m>
                <a:r>
                  <a:rPr lang="en-US" sz="1400" kern="0"/>
                  <a:t> </a:t>
                </a:r>
                <a:r>
                  <a:rPr lang="en-US" sz="1400" kern="0">
                    <a:latin typeface="Calibri" panose="020F0502020204030204" pitchFamily="34" charset="0"/>
                    <a:cs typeface="Calibri" panose="020F0502020204030204" pitchFamily="34" charset="0"/>
                  </a:rPr>
                  <a:t>compared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i="1">
                            <a:latin typeface="Cambria Math"/>
                          </a:rPr>
                          <m:t>𝐿</m:t>
                        </m:r>
                      </m:e>
                      <m:sub>
                        <m:r>
                          <a:rPr lang="de-DE" sz="1400" i="1">
                            <a:latin typeface="Cambria Math" panose="02040503050406030204" pitchFamily="18" charset="0"/>
                          </a:rPr>
                          <m:t>𝑐𝑜𝑛𝑣</m:t>
                        </m:r>
                        <m:r>
                          <a:rPr lang="de-DE" sz="1400" i="1">
                            <a:latin typeface="Cambria Math" panose="02040503050406030204" pitchFamily="18" charset="0"/>
                          </a:rPr>
                          <m:t>.</m:t>
                        </m:r>
                      </m:sub>
                    </m:sSub>
                  </m:oMath>
                </a14:m>
                <a:endParaRPr lang="en-US" sz="1400" kern="0"/>
              </a:p>
              <a:p>
                <a:pPr lvl="1"/>
                <a:r>
                  <a:rPr lang="en-US" sz="1400" kern="0">
                    <a:latin typeface="Calibri" panose="020F0502020204030204" pitchFamily="34" charset="0"/>
                    <a:cs typeface="Calibri" panose="020F0502020204030204" pitchFamily="34" charset="0"/>
                  </a:rPr>
                  <a:t>1000 iterations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i="1" ker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de-DE" sz="1400" i="1" ker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de-DE" sz="1400" i="1" kern="0">
                        <a:latin typeface="Cambria Math" panose="02040503050406030204" pitchFamily="18" charset="0"/>
                      </a:rPr>
                      <m:t>=0.2</m:t>
                    </m:r>
                    <m:r>
                      <a:rPr lang="de-DE" sz="1400" ker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4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de-DE" sz="14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de-DE" sz="14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</m:t>
                    </m:r>
                    <m:r>
                      <a:rPr lang="de-DE" sz="14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6</m:t>
                    </m:r>
                    <m:sSub>
                      <m:sSubPr>
                        <m:ctrlPr>
                          <a:rPr lang="en-US" sz="14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4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de-DE" sz="14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de-DE" sz="14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</m:t>
                    </m:r>
                    <m:r>
                      <a:rPr lang="de-DE" sz="14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</m:t>
                    </m:r>
                  </m:oMath>
                </a14:m>
                <a:endParaRPr lang="en-US" sz="1600" kern="0"/>
              </a:p>
              <a:p>
                <a:pPr lvl="1"/>
                <a:endParaRPr lang="en-US" sz="1600" kern="0"/>
              </a:p>
              <a:p>
                <a:pPr marL="0" indent="0">
                  <a:buFont typeface="Wingdings" pitchFamily="2" charset="2"/>
                  <a:buNone/>
                </a:pPr>
                <a:r>
                  <a:rPr lang="en-US" sz="1600" kern="0"/>
                  <a:t>				</a:t>
                </a:r>
              </a:p>
              <a:p>
                <a:endParaRPr lang="en-US" sz="1600" kern="0"/>
              </a:p>
              <a:p>
                <a:pPr lvl="2"/>
                <a:endParaRPr lang="en-US" sz="1600" kern="0"/>
              </a:p>
              <a:p>
                <a:pPr marL="180975" lvl="1" indent="0">
                  <a:buFont typeface="Wingdings" pitchFamily="2" charset="2"/>
                  <a:buNone/>
                </a:pPr>
                <a:r>
                  <a:rPr lang="en-US" kern="0"/>
                  <a:t>												</a:t>
                </a:r>
                <a:endParaRPr lang="en-US" sz="1600" kern="0">
                  <a:solidFill>
                    <a:schemeClr val="tx2">
                      <a:lumMod val="50000"/>
                    </a:schemeClr>
                  </a:solidFill>
                </a:endParaRPr>
              </a:p>
              <a:p>
                <a:pPr lvl="5"/>
                <a:endParaRPr lang="en-US" sz="1600" i="1" kern="0">
                  <a:solidFill>
                    <a:schemeClr val="tx2">
                      <a:lumMod val="50000"/>
                    </a:schemeClr>
                  </a:solidFill>
                  <a:latin typeface="Cambria Math"/>
                </a:endParaRPr>
              </a:p>
              <a:p>
                <a:pPr lvl="5"/>
                <a:endParaRPr lang="en-US" kern="0"/>
              </a:p>
              <a:p>
                <a:pPr lvl="2"/>
                <a:endParaRPr lang="en-US" sz="1600" kern="0"/>
              </a:p>
              <a:p>
                <a:pPr lvl="3"/>
                <a:endParaRPr lang="en-US" sz="1600" kern="0"/>
              </a:p>
              <a:p>
                <a:pPr marL="683025" lvl="4"/>
                <a:endParaRPr lang="en-US" sz="1600" kern="0"/>
              </a:p>
              <a:p>
                <a:pPr marL="0" indent="0">
                  <a:spcAft>
                    <a:spcPct val="0"/>
                  </a:spcAft>
                  <a:buFont typeface="Wingdings" pitchFamily="2" charset="2"/>
                  <a:buNone/>
                </a:pPr>
                <a:br>
                  <a:rPr lang="en-US" sz="1600" kern="0"/>
                </a:br>
                <a:br>
                  <a:rPr lang="en-US" sz="1600" kern="0"/>
                </a:br>
                <a:br>
                  <a:rPr lang="en-US" sz="1600" kern="0"/>
                </a:br>
                <a:br>
                  <a:rPr lang="en-US" sz="1600" kern="0"/>
                </a:br>
                <a:endParaRPr lang="en-US" sz="1100" b="1" kern="0"/>
              </a:p>
            </p:txBody>
          </p:sp>
        </mc:Choice>
        <mc:Fallback xmlns="">
          <p:sp>
            <p:nvSpPr>
              <p:cNvPr id="9" name="Textplatzhalter 3">
                <a:extLst>
                  <a:ext uri="{FF2B5EF4-FFF2-40B4-BE49-F238E27FC236}">
                    <a16:creationId xmlns:a16="http://schemas.microsoft.com/office/drawing/2014/main" id="{F3EEFB1B-111D-4C41-AD6E-93DC76AF89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000" y="1052736"/>
                <a:ext cx="8532472" cy="5184576"/>
              </a:xfrm>
              <a:prstGeom prst="rect">
                <a:avLst/>
              </a:prstGeom>
              <a:blipFill>
                <a:blip r:embed="rId4"/>
                <a:stretch>
                  <a:fillRect l="-297" t="-2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14ED64B6-A15C-FE42-A08A-2328756FD1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2653578"/>
            <a:ext cx="7853737" cy="3444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9905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677108"/>
          </a:xfrm>
        </p:spPr>
        <p:txBody>
          <a:bodyPr/>
          <a:lstStyle/>
          <a:p>
            <a:pPr lvl="1"/>
            <a:r>
              <a:rPr lang="en-US"/>
              <a:t>Frame Length Optimization:</a:t>
            </a:r>
            <a:br>
              <a:rPr lang="en-GB"/>
            </a:br>
            <a:r>
              <a:rPr lang="en-GB" sz="2000">
                <a:solidFill>
                  <a:srgbClr val="00406F"/>
                </a:solidFill>
              </a:rPr>
              <a:t>Comparison between the Proposed Algorithms [</a:t>
            </a:r>
            <a:r>
              <a:rPr lang="en-US" sz="2000">
                <a:solidFill>
                  <a:srgbClr val="00406F"/>
                </a:solidFill>
              </a:rPr>
              <a:t>Simple Estimation</a:t>
            </a:r>
            <a:r>
              <a:rPr lang="en-GB" sz="2000">
                <a:solidFill>
                  <a:srgbClr val="00406F"/>
                </a:solidFill>
              </a:rPr>
              <a:t>] </a:t>
            </a:r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5A0D3CB2-E0E6-284D-B358-2D0FC1F909E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>
          <a:xfrm>
            <a:off x="7524750" y="100013"/>
            <a:ext cx="1149350" cy="906462"/>
          </a:xfrm>
        </p:spPr>
      </p:pic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6D6825A-82F5-3A4F-9E8F-D3A513A73C6B}" type="datetime3">
              <a:rPr lang="de-DE" smtClean="0"/>
              <a:t>23/01/2019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Hazem Elsaid Ibrahim | PhD Dissertation</a:t>
            </a:r>
          </a:p>
        </p:txBody>
      </p:sp>
      <p:pic>
        <p:nvPicPr>
          <p:cNvPr id="7" name="Picture Placeholder 4">
            <a:extLst>
              <a:ext uri="{FF2B5EF4-FFF2-40B4-BE49-F238E27FC236}">
                <a16:creationId xmlns:a16="http://schemas.microsoft.com/office/drawing/2014/main" id="{862FBCA6-8654-EB4E-B8B9-5343706E4A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 bwMode="auto">
          <a:xfrm>
            <a:off x="5940152" y="6237312"/>
            <a:ext cx="1330007" cy="56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platzhalter 3">
                <a:extLst>
                  <a:ext uri="{FF2B5EF4-FFF2-40B4-BE49-F238E27FC236}">
                    <a16:creationId xmlns:a16="http://schemas.microsoft.com/office/drawing/2014/main" id="{F3EEFB1B-111D-4C41-AD6E-93DC76AF89E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8000" y="1052736"/>
                <a:ext cx="8532472" cy="5184576"/>
              </a:xfrm>
              <a:prstGeom prst="rect">
                <a:avLst/>
              </a:prstGeom>
            </p:spPr>
            <p:txBody>
              <a:bodyPr/>
              <a:lstStyle>
                <a:lvl1pPr marL="358775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tx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19138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2pPr>
                <a:lvl3pPr marL="1079500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3pPr>
                <a:lvl4pPr marL="1439863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4pPr>
                <a:lvl5pPr marL="1798638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5pPr>
                <a:lvl6pPr marL="18875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6pPr>
                <a:lvl7pPr marL="23447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7pPr>
                <a:lvl8pPr marL="28019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8pPr>
                <a:lvl9pPr marL="32591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r>
                  <a:rPr lang="en-US" sz="1600" kern="0"/>
                  <a:t>Mean identification time</a:t>
                </a:r>
              </a:p>
              <a:p>
                <a:pPr lvl="1"/>
                <a:r>
                  <a:rPr lang="en-US" sz="1600" kern="0">
                    <a:latin typeface="Calibri" panose="020F0502020204030204" pitchFamily="34" charset="0"/>
                    <a:cs typeface="Calibri" panose="020F0502020204030204" pitchFamily="34" charset="0"/>
                  </a:rPr>
                  <a:t>FSA with 1000 iterations</a:t>
                </a:r>
              </a:p>
              <a:p>
                <a:pPr lvl="1"/>
                <a:r>
                  <a:rPr lang="en-US" sz="1600" kern="0"/>
                  <a:t>Strongest tag reply receiver (</a:t>
                </a:r>
                <a14:m>
                  <m:oMath xmlns:m="http://schemas.openxmlformats.org/officeDocument/2006/math">
                    <m:r>
                      <a:rPr lang="de-DE" sz="1600" i="1" kern="0">
                        <a:latin typeface="Cambria Math" panose="02040503050406030204" pitchFamily="18" charset="0"/>
                      </a:rPr>
                      <m:t>𝑆𝑁𝑅</m:t>
                    </m:r>
                    <m:r>
                      <a:rPr lang="de-DE" sz="1600" i="1" kern="0">
                        <a:latin typeface="Cambria Math" panose="02040503050406030204" pitchFamily="18" charset="0"/>
                      </a:rPr>
                      <m:t>=10</m:t>
                    </m:r>
                    <m:r>
                      <a:rPr lang="de-DE" sz="1600" i="1" kern="0">
                        <a:latin typeface="Cambria Math" panose="02040503050406030204" pitchFamily="18" charset="0"/>
                      </a:rPr>
                      <m:t>𝑑𝐵</m:t>
                    </m:r>
                  </m:oMath>
                </a14:m>
                <a:r>
                  <a:rPr lang="en-US" sz="1600" kern="0"/>
                  <a:t>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de-DE" sz="16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de-DE" sz="1600" i="1" kern="0">
                        <a:latin typeface="Cambria Math" panose="02040503050406030204" pitchFamily="18" charset="0"/>
                      </a:rPr>
                      <m:t>=0.6, </m:t>
                    </m:r>
                    <m:sSub>
                      <m:sSubPr>
                        <m:ctrlPr>
                          <a:rPr lang="de-DE" sz="16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de-DE" sz="1600" i="1" ker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de-DE" sz="1600" i="1" kern="0">
                        <a:latin typeface="Cambria Math" panose="02040503050406030204" pitchFamily="18" charset="0"/>
                      </a:rPr>
                      <m:t>=0.5, </m:t>
                    </m:r>
                    <m:sSub>
                      <m:sSubPr>
                        <m:ctrlPr>
                          <a:rPr lang="de-DE" sz="16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de-DE" sz="1600" i="1" ker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de-DE" sz="1600" i="1" kern="0">
                        <a:latin typeface="Cambria Math" panose="02040503050406030204" pitchFamily="18" charset="0"/>
                      </a:rPr>
                      <m:t>=0.4</m:t>
                    </m:r>
                  </m:oMath>
                </a14:m>
                <a:endParaRPr lang="en-US" sz="1600" kern="0"/>
              </a:p>
              <a:p>
                <a:pPr lvl="1"/>
                <a:r>
                  <a:rPr lang="en-US" sz="1600" kern="0"/>
                  <a:t>Slots durations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de-DE" sz="1600" b="0" i="1" kern="0" smtClean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r>
                      <a:rPr lang="de-DE" sz="1600" b="0" i="1" kern="0" smtClean="0">
                        <a:latin typeface="Cambria Math" panose="02040503050406030204" pitchFamily="18" charset="0"/>
                      </a:rPr>
                      <m:t>=60</m:t>
                    </m:r>
                    <m:r>
                      <a:rPr lang="de-DE" sz="16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de-DE" sz="16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1600" ker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de-DE" sz="1600" i="1" kern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r>
                      <a:rPr lang="de-DE" sz="1600" i="1" kern="0">
                        <a:latin typeface="Cambria Math" panose="02040503050406030204" pitchFamily="18" charset="0"/>
                      </a:rPr>
                      <m:t>=60</m:t>
                    </m:r>
                    <m:r>
                      <a:rPr lang="de-DE" sz="16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de-DE" sz="16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1600" ker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de-DE" sz="1600" i="1" kern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r>
                      <a:rPr lang="de-DE" sz="1600" i="1" kern="0">
                        <a:latin typeface="Cambria Math" panose="02040503050406030204" pitchFamily="18" charset="0"/>
                      </a:rPr>
                      <m:t>=60</m:t>
                    </m:r>
                    <m:r>
                      <a:rPr lang="de-DE" sz="16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de-DE" sz="16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1600" ker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i="1" ker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de-DE" sz="1600" i="1" ker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de-DE" sz="1600" i="1" kern="0">
                        <a:latin typeface="Cambria Math" panose="02040503050406030204" pitchFamily="18" charset="0"/>
                      </a:rPr>
                      <m:t>=0.2</m:t>
                    </m:r>
                  </m:oMath>
                </a14:m>
                <a:endParaRPr lang="en-US" sz="1600" kern="0"/>
              </a:p>
              <a:p>
                <a:pPr lvl="1"/>
                <a:endParaRPr lang="en-US" sz="1600" kern="0"/>
              </a:p>
              <a:p>
                <a:pPr lvl="1"/>
                <a:endParaRPr lang="en-US" sz="1600" kern="0"/>
              </a:p>
              <a:p>
                <a:pPr lvl="1"/>
                <a:endParaRPr lang="en-US" sz="1600" kern="0"/>
              </a:p>
              <a:p>
                <a:pPr lvl="1"/>
                <a:endParaRPr lang="en-US" sz="1600" kern="0"/>
              </a:p>
              <a:p>
                <a:pPr marL="0" indent="0">
                  <a:buFont typeface="Wingdings" pitchFamily="2" charset="2"/>
                  <a:buNone/>
                </a:pPr>
                <a:r>
                  <a:rPr lang="en-US" sz="1600" kern="0"/>
                  <a:t>				</a:t>
                </a:r>
              </a:p>
              <a:p>
                <a:endParaRPr lang="en-US" sz="1600" kern="0"/>
              </a:p>
              <a:p>
                <a:pPr lvl="2"/>
                <a:endParaRPr lang="en-US" sz="1600" kern="0"/>
              </a:p>
              <a:p>
                <a:pPr marL="180975" lvl="1" indent="0">
                  <a:buFont typeface="Wingdings" pitchFamily="2" charset="2"/>
                  <a:buNone/>
                </a:pPr>
                <a:r>
                  <a:rPr lang="en-US" kern="0"/>
                  <a:t>												</a:t>
                </a:r>
                <a:endParaRPr lang="en-US" sz="1600" kern="0">
                  <a:solidFill>
                    <a:schemeClr val="tx2">
                      <a:lumMod val="50000"/>
                    </a:schemeClr>
                  </a:solidFill>
                </a:endParaRPr>
              </a:p>
              <a:p>
                <a:pPr lvl="5"/>
                <a:endParaRPr lang="en-US" sz="1600" i="1" kern="0">
                  <a:solidFill>
                    <a:schemeClr val="tx2">
                      <a:lumMod val="50000"/>
                    </a:schemeClr>
                  </a:solidFill>
                  <a:latin typeface="Cambria Math"/>
                </a:endParaRPr>
              </a:p>
              <a:p>
                <a:pPr lvl="5"/>
                <a:endParaRPr lang="en-US" kern="0"/>
              </a:p>
              <a:p>
                <a:pPr lvl="2"/>
                <a:endParaRPr lang="en-US" sz="1600" kern="0"/>
              </a:p>
              <a:p>
                <a:pPr lvl="3"/>
                <a:endParaRPr lang="en-US" sz="1600" kern="0"/>
              </a:p>
              <a:p>
                <a:pPr marL="683025" lvl="4"/>
                <a:endParaRPr lang="en-US" sz="1600" kern="0"/>
              </a:p>
              <a:p>
                <a:pPr marL="0" indent="0">
                  <a:spcAft>
                    <a:spcPct val="0"/>
                  </a:spcAft>
                  <a:buFont typeface="Wingdings" pitchFamily="2" charset="2"/>
                  <a:buNone/>
                </a:pPr>
                <a:br>
                  <a:rPr lang="en-US" sz="1600" kern="0"/>
                </a:br>
                <a:br>
                  <a:rPr lang="en-US" sz="1600" kern="0"/>
                </a:br>
                <a:br>
                  <a:rPr lang="en-US" sz="1600" kern="0"/>
                </a:br>
                <a:br>
                  <a:rPr lang="en-US" sz="1600" kern="0"/>
                </a:br>
                <a:endParaRPr lang="en-US" sz="1100" b="1" kern="0"/>
              </a:p>
            </p:txBody>
          </p:sp>
        </mc:Choice>
        <mc:Fallback xmlns="">
          <p:sp>
            <p:nvSpPr>
              <p:cNvPr id="9" name="Textplatzhalter 3">
                <a:extLst>
                  <a:ext uri="{FF2B5EF4-FFF2-40B4-BE49-F238E27FC236}">
                    <a16:creationId xmlns:a16="http://schemas.microsoft.com/office/drawing/2014/main" id="{F3EEFB1B-111D-4C41-AD6E-93DC76AF89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000" y="1052736"/>
                <a:ext cx="8532472" cy="5184576"/>
              </a:xfrm>
              <a:prstGeom prst="rect">
                <a:avLst/>
              </a:prstGeom>
              <a:blipFill>
                <a:blip r:embed="rId4"/>
                <a:stretch>
                  <a:fillRect l="-297" t="-2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BF36E060-0AB3-5643-AF41-DB23D6372A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2636911"/>
            <a:ext cx="8134548" cy="3493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83705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677108"/>
          </a:xfrm>
        </p:spPr>
        <p:txBody>
          <a:bodyPr/>
          <a:lstStyle/>
          <a:p>
            <a:pPr lvl="1"/>
            <a:r>
              <a:rPr lang="en-US"/>
              <a:t>Frame Length Optimization:</a:t>
            </a:r>
            <a:br>
              <a:rPr lang="en-GB"/>
            </a:br>
            <a:r>
              <a:rPr lang="en-GB" sz="2000">
                <a:solidFill>
                  <a:srgbClr val="00406F"/>
                </a:solidFill>
              </a:rPr>
              <a:t>Comparison between the Proposed Algorithms [</a:t>
            </a:r>
            <a:r>
              <a:rPr lang="en-US" sz="2000">
                <a:solidFill>
                  <a:srgbClr val="00406F"/>
                </a:solidFill>
              </a:rPr>
              <a:t>ML estimation</a:t>
            </a:r>
            <a:r>
              <a:rPr lang="en-GB" sz="2000">
                <a:solidFill>
                  <a:srgbClr val="00406F"/>
                </a:solidFill>
              </a:rPr>
              <a:t>] </a:t>
            </a:r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5A0D3CB2-E0E6-284D-B358-2D0FC1F909E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>
          <a:xfrm>
            <a:off x="7524750" y="100013"/>
            <a:ext cx="1149350" cy="906462"/>
          </a:xfrm>
        </p:spPr>
      </p:pic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6D6825A-82F5-3A4F-9E8F-D3A513A73C6B}" type="datetime3">
              <a:rPr lang="de-DE" smtClean="0"/>
              <a:t>23/01/2019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Hazem Elsaid Ibrahim | PhD Dissertation</a:t>
            </a:r>
          </a:p>
        </p:txBody>
      </p:sp>
      <p:pic>
        <p:nvPicPr>
          <p:cNvPr id="7" name="Picture Placeholder 4">
            <a:extLst>
              <a:ext uri="{FF2B5EF4-FFF2-40B4-BE49-F238E27FC236}">
                <a16:creationId xmlns:a16="http://schemas.microsoft.com/office/drawing/2014/main" id="{862FBCA6-8654-EB4E-B8B9-5343706E4A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 bwMode="auto">
          <a:xfrm>
            <a:off x="5940152" y="6237312"/>
            <a:ext cx="1330007" cy="56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platzhalter 3">
                <a:extLst>
                  <a:ext uri="{FF2B5EF4-FFF2-40B4-BE49-F238E27FC236}">
                    <a16:creationId xmlns:a16="http://schemas.microsoft.com/office/drawing/2014/main" id="{F3EEFB1B-111D-4C41-AD6E-93DC76AF89E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8000" y="1052736"/>
                <a:ext cx="8532472" cy="5184576"/>
              </a:xfrm>
              <a:prstGeom prst="rect">
                <a:avLst/>
              </a:prstGeom>
            </p:spPr>
            <p:txBody>
              <a:bodyPr/>
              <a:lstStyle>
                <a:lvl1pPr marL="358775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tx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19138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2pPr>
                <a:lvl3pPr marL="1079500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3pPr>
                <a:lvl4pPr marL="1439863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4pPr>
                <a:lvl5pPr marL="1798638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5pPr>
                <a:lvl6pPr marL="18875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6pPr>
                <a:lvl7pPr marL="23447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7pPr>
                <a:lvl8pPr marL="28019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8pPr>
                <a:lvl9pPr marL="32591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r>
                  <a:rPr lang="en-US" sz="1600" kern="0" dirty="0"/>
                  <a:t>Mean identification time</a:t>
                </a:r>
              </a:p>
              <a:p>
                <a:pPr lvl="1"/>
                <a:r>
                  <a:rPr lang="en-US" sz="16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FSA with 1000 iterations</a:t>
                </a:r>
              </a:p>
              <a:p>
                <a:pPr lvl="1"/>
                <a:r>
                  <a:rPr lang="en-US" sz="1600" kern="0" dirty="0"/>
                  <a:t>Strongest tag reply receiver (</a:t>
                </a:r>
                <a14:m>
                  <m:oMath xmlns:m="http://schemas.openxmlformats.org/officeDocument/2006/math">
                    <m:r>
                      <a:rPr lang="de-DE" sz="1600" i="1" kern="0">
                        <a:latin typeface="Cambria Math" panose="02040503050406030204" pitchFamily="18" charset="0"/>
                      </a:rPr>
                      <m:t>𝑆𝑁𝑅</m:t>
                    </m:r>
                    <m:r>
                      <a:rPr lang="de-DE" sz="1600" i="1" kern="0">
                        <a:latin typeface="Cambria Math" panose="02040503050406030204" pitchFamily="18" charset="0"/>
                      </a:rPr>
                      <m:t>=10</m:t>
                    </m:r>
                    <m:r>
                      <a:rPr lang="de-DE" sz="1600" i="1" kern="0">
                        <a:latin typeface="Cambria Math" panose="02040503050406030204" pitchFamily="18" charset="0"/>
                      </a:rPr>
                      <m:t>𝑑𝐵</m:t>
                    </m:r>
                  </m:oMath>
                </a14:m>
                <a:r>
                  <a:rPr lang="en-US" sz="1600" kern="0" dirty="0"/>
                  <a:t>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de-DE" sz="16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de-DE" sz="1600" i="1" kern="0">
                        <a:latin typeface="Cambria Math" panose="02040503050406030204" pitchFamily="18" charset="0"/>
                      </a:rPr>
                      <m:t>=0.6, </m:t>
                    </m:r>
                    <m:sSub>
                      <m:sSubPr>
                        <m:ctrlPr>
                          <a:rPr lang="de-DE" sz="16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de-DE" sz="1600" i="1" ker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de-DE" sz="1600" i="1" kern="0">
                        <a:latin typeface="Cambria Math" panose="02040503050406030204" pitchFamily="18" charset="0"/>
                      </a:rPr>
                      <m:t>=0.5, </m:t>
                    </m:r>
                    <m:sSub>
                      <m:sSubPr>
                        <m:ctrlPr>
                          <a:rPr lang="de-DE" sz="16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de-DE" sz="1600" i="1" ker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de-DE" sz="1600" i="1" kern="0">
                        <a:latin typeface="Cambria Math" panose="02040503050406030204" pitchFamily="18" charset="0"/>
                      </a:rPr>
                      <m:t>=0.4</m:t>
                    </m:r>
                  </m:oMath>
                </a14:m>
                <a:endParaRPr lang="en-US" sz="1600" kern="0" dirty="0"/>
              </a:p>
              <a:p>
                <a:pPr lvl="1"/>
                <a:r>
                  <a:rPr lang="en-US" sz="1600" kern="0" dirty="0"/>
                  <a:t>Slots durations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de-DE" sz="1600" b="0" i="1" kern="0" smtClean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r>
                      <a:rPr lang="de-DE" sz="1600" b="0" i="1" kern="0" smtClean="0">
                        <a:latin typeface="Cambria Math" panose="02040503050406030204" pitchFamily="18" charset="0"/>
                      </a:rPr>
                      <m:t>=60</m:t>
                    </m:r>
                    <m:r>
                      <a:rPr lang="de-DE" sz="16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de-DE" sz="16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1600" kern="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de-DE" sz="1600" i="1" kern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r>
                      <a:rPr lang="de-DE" sz="1600" i="1" kern="0">
                        <a:latin typeface="Cambria Math" panose="02040503050406030204" pitchFamily="18" charset="0"/>
                      </a:rPr>
                      <m:t>=60</m:t>
                    </m:r>
                    <m:r>
                      <a:rPr lang="de-DE" sz="16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de-DE" sz="16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1600" kern="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de-DE" sz="1600" i="1" kern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r>
                      <a:rPr lang="de-DE" sz="1600" i="1" kern="0">
                        <a:latin typeface="Cambria Math" panose="02040503050406030204" pitchFamily="18" charset="0"/>
                      </a:rPr>
                      <m:t>=60</m:t>
                    </m:r>
                    <m:r>
                      <a:rPr lang="de-DE" sz="16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de-DE" sz="16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1600" kern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i="1" ker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de-DE" sz="1600" i="1" ker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de-DE" sz="1600" i="1" kern="0">
                        <a:latin typeface="Cambria Math" panose="02040503050406030204" pitchFamily="18" charset="0"/>
                      </a:rPr>
                      <m:t>=0.2</m:t>
                    </m:r>
                  </m:oMath>
                </a14:m>
                <a:endParaRPr lang="en-US" sz="1600" kern="0" dirty="0"/>
              </a:p>
              <a:p>
                <a:pPr lvl="1"/>
                <a:endParaRPr lang="en-US" sz="1600" kern="0" dirty="0"/>
              </a:p>
              <a:p>
                <a:pPr lvl="1"/>
                <a:endParaRPr lang="en-US" sz="1600" kern="0" dirty="0"/>
              </a:p>
              <a:p>
                <a:pPr lvl="1"/>
                <a:endParaRPr lang="en-US" sz="1600" kern="0" dirty="0"/>
              </a:p>
              <a:p>
                <a:pPr lvl="1"/>
                <a:endParaRPr lang="en-US" sz="1600" kern="0" dirty="0"/>
              </a:p>
              <a:p>
                <a:pPr marL="0" indent="0">
                  <a:buFont typeface="Wingdings" pitchFamily="2" charset="2"/>
                  <a:buNone/>
                </a:pPr>
                <a:r>
                  <a:rPr lang="en-US" sz="1600" kern="0" dirty="0"/>
                  <a:t>				</a:t>
                </a:r>
              </a:p>
              <a:p>
                <a:endParaRPr lang="en-US" sz="1600" kern="0" dirty="0"/>
              </a:p>
              <a:p>
                <a:pPr lvl="2"/>
                <a:endParaRPr lang="en-US" sz="1600" kern="0" dirty="0"/>
              </a:p>
              <a:p>
                <a:pPr marL="180975" lvl="1" indent="0">
                  <a:buFont typeface="Wingdings" pitchFamily="2" charset="2"/>
                  <a:buNone/>
                </a:pPr>
                <a:r>
                  <a:rPr lang="en-US" kern="0" dirty="0"/>
                  <a:t>												</a:t>
                </a:r>
                <a:endParaRPr lang="en-US" sz="1600" kern="0" dirty="0">
                  <a:solidFill>
                    <a:schemeClr val="tx2">
                      <a:lumMod val="50000"/>
                    </a:schemeClr>
                  </a:solidFill>
                </a:endParaRPr>
              </a:p>
              <a:p>
                <a:pPr lvl="5"/>
                <a:endParaRPr lang="en-US" sz="1600" i="1" kern="0" dirty="0">
                  <a:solidFill>
                    <a:schemeClr val="tx2">
                      <a:lumMod val="50000"/>
                    </a:schemeClr>
                  </a:solidFill>
                  <a:latin typeface="Cambria Math"/>
                </a:endParaRPr>
              </a:p>
              <a:p>
                <a:pPr lvl="5"/>
                <a:endParaRPr lang="en-US" kern="0" dirty="0"/>
              </a:p>
              <a:p>
                <a:pPr lvl="2"/>
                <a:endParaRPr lang="en-US" sz="1600" kern="0" dirty="0"/>
              </a:p>
              <a:p>
                <a:pPr lvl="3"/>
                <a:endParaRPr lang="en-US" sz="1600" kern="0" dirty="0"/>
              </a:p>
              <a:p>
                <a:pPr marL="683025" lvl="4"/>
                <a:endParaRPr lang="en-US" sz="1600" kern="0" dirty="0"/>
              </a:p>
              <a:p>
                <a:pPr marL="0" indent="0">
                  <a:spcAft>
                    <a:spcPct val="0"/>
                  </a:spcAft>
                  <a:buFont typeface="Wingdings" pitchFamily="2" charset="2"/>
                  <a:buNone/>
                </a:pPr>
                <a:br>
                  <a:rPr lang="en-US" sz="1600" kern="0" dirty="0"/>
                </a:br>
                <a:br>
                  <a:rPr lang="en-US" sz="1600" kern="0" dirty="0"/>
                </a:br>
                <a:br>
                  <a:rPr lang="en-US" sz="1600" kern="0" dirty="0"/>
                </a:br>
                <a:br>
                  <a:rPr lang="en-US" sz="1600" kern="0" dirty="0"/>
                </a:br>
                <a:endParaRPr lang="en-US" sz="1100" b="1" kern="0" dirty="0"/>
              </a:p>
            </p:txBody>
          </p:sp>
        </mc:Choice>
        <mc:Fallback xmlns="">
          <p:sp>
            <p:nvSpPr>
              <p:cNvPr id="9" name="Textplatzhalter 3">
                <a:extLst>
                  <a:ext uri="{FF2B5EF4-FFF2-40B4-BE49-F238E27FC236}">
                    <a16:creationId xmlns:a16="http://schemas.microsoft.com/office/drawing/2014/main" id="{F3EEFB1B-111D-4C41-AD6E-93DC76AF89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000" y="1052736"/>
                <a:ext cx="8532472" cy="5184576"/>
              </a:xfrm>
              <a:prstGeom prst="rect">
                <a:avLst/>
              </a:prstGeom>
              <a:blipFill>
                <a:blip r:embed="rId4"/>
                <a:stretch>
                  <a:fillRect l="-297" t="-2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C29BAE32-936F-F748-A340-0FF1B6986A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24" y="2636912"/>
            <a:ext cx="7993707" cy="3433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76609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1EE91F-9F4D-8A44-9145-A0F93B626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FSA after Frame Length Optimization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928948-562A-974F-BBA7-A9ABE41B86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66725" y="6571266"/>
            <a:ext cx="2133600" cy="123111"/>
          </a:xfrm>
        </p:spPr>
        <p:txBody>
          <a:bodyPr/>
          <a:lstStyle/>
          <a:p>
            <a:fld id="{028FC40C-4650-5D4B-8B4C-F6ABCB5DBA97}" type="datetime3">
              <a:rPr lang="de-DE" smtClean="0"/>
              <a:t>23/01/2019</a:t>
            </a:fld>
            <a:endParaRPr lang="de-DE"/>
          </a:p>
        </p:txBody>
      </p:sp>
      <p:pic>
        <p:nvPicPr>
          <p:cNvPr id="53" name="Picture Placeholder 10">
            <a:extLst>
              <a:ext uri="{FF2B5EF4-FFF2-40B4-BE49-F238E27FC236}">
                <a16:creationId xmlns:a16="http://schemas.microsoft.com/office/drawing/2014/main" id="{83B0B7CE-0C12-2D46-B2D2-4BACC1BFE819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>
          <a:xfrm>
            <a:off x="7524750" y="100013"/>
            <a:ext cx="1149350" cy="906462"/>
          </a:xfrm>
        </p:spPr>
      </p:pic>
      <p:pic>
        <p:nvPicPr>
          <p:cNvPr id="54" name="Picture Placeholder 4">
            <a:extLst>
              <a:ext uri="{FF2B5EF4-FFF2-40B4-BE49-F238E27FC236}">
                <a16:creationId xmlns:a16="http://schemas.microsoft.com/office/drawing/2014/main" id="{51670638-79A0-C94C-96C2-9322276AC9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 bwMode="auto">
          <a:xfrm>
            <a:off x="5940152" y="6237312"/>
            <a:ext cx="1330007" cy="56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9" name="Rectangle 88">
            <a:extLst>
              <a:ext uri="{FF2B5EF4-FFF2-40B4-BE49-F238E27FC236}">
                <a16:creationId xmlns:a16="http://schemas.microsoft.com/office/drawing/2014/main" id="{5DDD1BCF-74AB-B446-847D-42801AE0E486}"/>
              </a:ext>
            </a:extLst>
          </p:cNvPr>
          <p:cNvSpPr/>
          <p:nvPr/>
        </p:nvSpPr>
        <p:spPr>
          <a:xfrm>
            <a:off x="466723" y="1221312"/>
            <a:ext cx="1584997" cy="457200"/>
          </a:xfrm>
          <a:prstGeom prst="rect">
            <a:avLst/>
          </a:prstGeom>
          <a:solidFill>
            <a:srgbClr val="F3591F"/>
          </a:solidFill>
          <a:ln>
            <a:noFill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/>
          <a:lstStyle/>
          <a:p>
            <a:pPr algn="ctr"/>
            <a:r>
              <a: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ontAwesome" pitchFamily="2" charset="0"/>
              </a:rPr>
              <a:t>PHY-Layer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4752396-E307-2941-A63F-E1313717231F}"/>
              </a:ext>
            </a:extLst>
          </p:cNvPr>
          <p:cNvSpPr/>
          <p:nvPr/>
        </p:nvSpPr>
        <p:spPr>
          <a:xfrm>
            <a:off x="466723" y="1986562"/>
            <a:ext cx="1584997" cy="457200"/>
          </a:xfrm>
          <a:prstGeom prst="rect">
            <a:avLst/>
          </a:prstGeom>
          <a:solidFill>
            <a:srgbClr val="1AA8FE"/>
          </a:solidFill>
          <a:ln>
            <a:noFill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/>
          <a:lstStyle/>
          <a:p>
            <a:pPr algn="ctr"/>
            <a:r>
              <a: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ontAwesome" pitchFamily="2" charset="0"/>
              </a:rPr>
              <a:t>Estimation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4ED59DC8-EDB2-9B4A-80C1-CF2D76E33513}"/>
              </a:ext>
            </a:extLst>
          </p:cNvPr>
          <p:cNvSpPr/>
          <p:nvPr/>
        </p:nvSpPr>
        <p:spPr>
          <a:xfrm>
            <a:off x="466723" y="2790279"/>
            <a:ext cx="1584998" cy="699449"/>
          </a:xfrm>
          <a:prstGeom prst="rect">
            <a:avLst/>
          </a:prstGeom>
          <a:solidFill>
            <a:srgbClr val="A9C500"/>
          </a:solidFill>
          <a:ln>
            <a:noFill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/>
          <a:lstStyle/>
          <a:p>
            <a:pPr algn="ctr"/>
            <a:r>
              <a: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ontAwesome" pitchFamily="2" charset="0"/>
              </a:rPr>
              <a:t>Frame length optimization</a:t>
            </a: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27A83F15-9A4C-BA4B-9C4E-0FF96189CECA}"/>
              </a:ext>
            </a:extLst>
          </p:cNvPr>
          <p:cNvGrpSpPr/>
          <p:nvPr/>
        </p:nvGrpSpPr>
        <p:grpSpPr>
          <a:xfrm>
            <a:off x="2691228" y="4890867"/>
            <a:ext cx="1347228" cy="1243967"/>
            <a:chOff x="1045569" y="4750010"/>
            <a:chExt cx="1347228" cy="1243967"/>
          </a:xfrm>
        </p:grpSpPr>
        <p:sp>
          <p:nvSpPr>
            <p:cNvPr id="62" name="Arc 61">
              <a:extLst>
                <a:ext uri="{FF2B5EF4-FFF2-40B4-BE49-F238E27FC236}">
                  <a16:creationId xmlns:a16="http://schemas.microsoft.com/office/drawing/2014/main" id="{D65F3616-ED3F-8942-98D7-F1A4AB7D13C0}"/>
                </a:ext>
              </a:extLst>
            </p:cNvPr>
            <p:cNvSpPr/>
            <p:nvPr/>
          </p:nvSpPr>
          <p:spPr bwMode="auto">
            <a:xfrm rot="18980199">
              <a:off x="1393963" y="4979965"/>
              <a:ext cx="690672" cy="664054"/>
            </a:xfrm>
            <a:prstGeom prst="arc">
              <a:avLst/>
            </a:prstGeom>
            <a:ln w="6350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Frutiger LT Com 55 Roman" pitchFamily="34" charset="0"/>
              </a:endParaRPr>
            </a:p>
          </p:txBody>
        </p:sp>
        <p:sp>
          <p:nvSpPr>
            <p:cNvPr id="63" name="Arc 62">
              <a:extLst>
                <a:ext uri="{FF2B5EF4-FFF2-40B4-BE49-F238E27FC236}">
                  <a16:creationId xmlns:a16="http://schemas.microsoft.com/office/drawing/2014/main" id="{6437419D-04FB-964D-A1EA-9D3E93E59B54}"/>
                </a:ext>
              </a:extLst>
            </p:cNvPr>
            <p:cNvSpPr/>
            <p:nvPr/>
          </p:nvSpPr>
          <p:spPr bwMode="auto">
            <a:xfrm rot="18763652">
              <a:off x="1553410" y="5094224"/>
              <a:ext cx="398952" cy="417662"/>
            </a:xfrm>
            <a:prstGeom prst="arc">
              <a:avLst/>
            </a:prstGeom>
            <a:ln w="6350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Frutiger LT Com 55 Roman" pitchFamily="34" charset="0"/>
              </a:endParaRPr>
            </a:p>
          </p:txBody>
        </p:sp>
        <p:sp>
          <p:nvSpPr>
            <p:cNvPr id="66" name="Arc 65">
              <a:extLst>
                <a:ext uri="{FF2B5EF4-FFF2-40B4-BE49-F238E27FC236}">
                  <a16:creationId xmlns:a16="http://schemas.microsoft.com/office/drawing/2014/main" id="{37EDFC32-3A5F-3E4B-8292-25ED7A7431AE}"/>
                </a:ext>
              </a:extLst>
            </p:cNvPr>
            <p:cNvSpPr/>
            <p:nvPr/>
          </p:nvSpPr>
          <p:spPr bwMode="auto">
            <a:xfrm rot="19005492">
              <a:off x="1193702" y="4869018"/>
              <a:ext cx="1049615" cy="958369"/>
            </a:xfrm>
            <a:prstGeom prst="arc">
              <a:avLst/>
            </a:prstGeom>
            <a:ln w="6350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Frutiger LT Com 55 Roman" pitchFamily="34" charset="0"/>
              </a:endParaRP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694868DA-4321-6D45-96A8-709DBCC776F5}"/>
                </a:ext>
              </a:extLst>
            </p:cNvPr>
            <p:cNvSpPr/>
            <p:nvPr/>
          </p:nvSpPr>
          <p:spPr bwMode="auto">
            <a:xfrm>
              <a:off x="1710574" y="5205596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headEnd type="none" w="med" len="med"/>
              <a:tailEnd type="none" w="med" len="med"/>
            </a:ln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endParaRP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459714DA-6481-2E4E-9F1E-9CBA3E60F3F0}"/>
                </a:ext>
              </a:extLst>
            </p:cNvPr>
            <p:cNvSpPr txBox="1"/>
            <p:nvPr/>
          </p:nvSpPr>
          <p:spPr>
            <a:xfrm>
              <a:off x="1425752" y="5219908"/>
              <a:ext cx="6270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RFID</a:t>
              </a:r>
            </a:p>
          </p:txBody>
        </p:sp>
        <p:sp>
          <p:nvSpPr>
            <p:cNvPr id="80" name="Arc 79">
              <a:extLst>
                <a:ext uri="{FF2B5EF4-FFF2-40B4-BE49-F238E27FC236}">
                  <a16:creationId xmlns:a16="http://schemas.microsoft.com/office/drawing/2014/main" id="{14086949-874C-F545-B59A-DCE50D6C088E}"/>
                </a:ext>
              </a:extLst>
            </p:cNvPr>
            <p:cNvSpPr/>
            <p:nvPr/>
          </p:nvSpPr>
          <p:spPr bwMode="auto">
            <a:xfrm rot="19005492">
              <a:off x="1045569" y="4750010"/>
              <a:ext cx="1347228" cy="1243967"/>
            </a:xfrm>
            <a:prstGeom prst="arc">
              <a:avLst/>
            </a:prstGeom>
            <a:ln w="6350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Frutiger LT Com 55 Roman" pitchFamily="34" charset="0"/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A70D3D3D-F40B-7B49-BB0E-867B0AA09B35}"/>
              </a:ext>
            </a:extLst>
          </p:cNvPr>
          <p:cNvGrpSpPr/>
          <p:nvPr/>
        </p:nvGrpSpPr>
        <p:grpSpPr>
          <a:xfrm>
            <a:off x="3868285" y="5253372"/>
            <a:ext cx="1616090" cy="829782"/>
            <a:chOff x="3293222" y="4618261"/>
            <a:chExt cx="1095790" cy="829782"/>
          </a:xfrm>
        </p:grpSpPr>
        <p:sp>
          <p:nvSpPr>
            <p:cNvPr id="51" name="Rectangle 5">
              <a:extLst>
                <a:ext uri="{FF2B5EF4-FFF2-40B4-BE49-F238E27FC236}">
                  <a16:creationId xmlns:a16="http://schemas.microsoft.com/office/drawing/2014/main" id="{973E8445-223B-DA43-B260-95C5B93A57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58129" y="5029499"/>
              <a:ext cx="730883" cy="418544"/>
            </a:xfrm>
            <a:prstGeom prst="rect">
              <a:avLst/>
            </a:prstGeom>
            <a:solidFill>
              <a:srgbClr val="F3591F"/>
            </a:solidFill>
            <a:ln>
              <a:noFill/>
            </a:ln>
            <a:extLst/>
          </p:spPr>
          <p:txBody>
            <a:bodyPr vert="horz" wrap="square" lIns="91440" tIns="45720" rIns="91440" bIns="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sz="2000" b="1">
                  <a:solidFill>
                    <a:srgbClr val="FABDA5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60%</a:t>
              </a:r>
            </a:p>
          </p:txBody>
        </p:sp>
        <p:sp>
          <p:nvSpPr>
            <p:cNvPr id="52" name="Freeform 6">
              <a:extLst>
                <a:ext uri="{FF2B5EF4-FFF2-40B4-BE49-F238E27FC236}">
                  <a16:creationId xmlns:a16="http://schemas.microsoft.com/office/drawing/2014/main" id="{0C5FC3E1-731E-C547-BC7A-6AC4CF16C76C}"/>
                </a:ext>
              </a:extLst>
            </p:cNvPr>
            <p:cNvSpPr>
              <a:spLocks/>
            </p:cNvSpPr>
            <p:nvPr/>
          </p:nvSpPr>
          <p:spPr bwMode="auto">
            <a:xfrm>
              <a:off x="3293222" y="4618261"/>
              <a:ext cx="364907" cy="829781"/>
            </a:xfrm>
            <a:custGeom>
              <a:avLst/>
              <a:gdLst>
                <a:gd name="T0" fmla="*/ 341 w 341"/>
                <a:gd name="T1" fmla="*/ 394 h 795"/>
                <a:gd name="T2" fmla="*/ 0 w 341"/>
                <a:gd name="T3" fmla="*/ 0 h 795"/>
                <a:gd name="T4" fmla="*/ 0 w 341"/>
                <a:gd name="T5" fmla="*/ 400 h 795"/>
                <a:gd name="T6" fmla="*/ 341 w 341"/>
                <a:gd name="T7" fmla="*/ 795 h 795"/>
                <a:gd name="T8" fmla="*/ 341 w 341"/>
                <a:gd name="T9" fmla="*/ 394 h 7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1" h="795">
                  <a:moveTo>
                    <a:pt x="341" y="394"/>
                  </a:moveTo>
                  <a:lnTo>
                    <a:pt x="0" y="0"/>
                  </a:lnTo>
                  <a:lnTo>
                    <a:pt x="0" y="400"/>
                  </a:lnTo>
                  <a:lnTo>
                    <a:pt x="341" y="795"/>
                  </a:lnTo>
                  <a:lnTo>
                    <a:pt x="341" y="394"/>
                  </a:lnTo>
                  <a:close/>
                </a:path>
              </a:pathLst>
            </a:custGeom>
            <a:solidFill>
              <a:srgbClr val="61240C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7">
              <a:extLst>
                <a:ext uri="{FF2B5EF4-FFF2-40B4-BE49-F238E27FC236}">
                  <a16:creationId xmlns:a16="http://schemas.microsoft.com/office/drawing/2014/main" id="{26D652AC-F4ED-574F-A0DE-AF55BE28FB34}"/>
                </a:ext>
              </a:extLst>
            </p:cNvPr>
            <p:cNvSpPr>
              <a:spLocks/>
            </p:cNvSpPr>
            <p:nvPr/>
          </p:nvSpPr>
          <p:spPr bwMode="auto">
            <a:xfrm>
              <a:off x="3293222" y="4618261"/>
              <a:ext cx="1095790" cy="411237"/>
            </a:xfrm>
            <a:custGeom>
              <a:avLst/>
              <a:gdLst>
                <a:gd name="T0" fmla="*/ 682 w 1024"/>
                <a:gd name="T1" fmla="*/ 0 h 394"/>
                <a:gd name="T2" fmla="*/ 0 w 1024"/>
                <a:gd name="T3" fmla="*/ 0 h 394"/>
                <a:gd name="T4" fmla="*/ 341 w 1024"/>
                <a:gd name="T5" fmla="*/ 394 h 394"/>
                <a:gd name="T6" fmla="*/ 1024 w 1024"/>
                <a:gd name="T7" fmla="*/ 394 h 394"/>
                <a:gd name="T8" fmla="*/ 682 w 1024"/>
                <a:gd name="T9" fmla="*/ 0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4" h="394">
                  <a:moveTo>
                    <a:pt x="682" y="0"/>
                  </a:moveTo>
                  <a:lnTo>
                    <a:pt x="0" y="0"/>
                  </a:lnTo>
                  <a:lnTo>
                    <a:pt x="341" y="394"/>
                  </a:lnTo>
                  <a:lnTo>
                    <a:pt x="1024" y="394"/>
                  </a:lnTo>
                  <a:lnTo>
                    <a:pt x="682" y="0"/>
                  </a:lnTo>
                  <a:close/>
                </a:path>
              </a:pathLst>
            </a:custGeom>
            <a:solidFill>
              <a:srgbClr val="FABDA5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8">
              <a:extLst>
                <a:ext uri="{FF2B5EF4-FFF2-40B4-BE49-F238E27FC236}">
                  <a16:creationId xmlns:a16="http://schemas.microsoft.com/office/drawing/2014/main" id="{52248DAB-CCDF-0443-B367-C5CD34F4FEA3}"/>
                </a:ext>
              </a:extLst>
            </p:cNvPr>
            <p:cNvSpPr>
              <a:spLocks/>
            </p:cNvSpPr>
            <p:nvPr/>
          </p:nvSpPr>
          <p:spPr bwMode="auto">
            <a:xfrm>
              <a:off x="3293222" y="4815530"/>
              <a:ext cx="364907" cy="483256"/>
            </a:xfrm>
            <a:custGeom>
              <a:avLst/>
              <a:gdLst>
                <a:gd name="T0" fmla="*/ 341 w 341"/>
                <a:gd name="T1" fmla="*/ 395 h 463"/>
                <a:gd name="T2" fmla="*/ 0 w 341"/>
                <a:gd name="T3" fmla="*/ 0 h 463"/>
                <a:gd name="T4" fmla="*/ 0 w 341"/>
                <a:gd name="T5" fmla="*/ 70 h 463"/>
                <a:gd name="T6" fmla="*/ 341 w 341"/>
                <a:gd name="T7" fmla="*/ 463 h 463"/>
                <a:gd name="T8" fmla="*/ 341 w 341"/>
                <a:gd name="T9" fmla="*/ 395 h 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1" h="463">
                  <a:moveTo>
                    <a:pt x="341" y="395"/>
                  </a:moveTo>
                  <a:lnTo>
                    <a:pt x="0" y="0"/>
                  </a:lnTo>
                  <a:lnTo>
                    <a:pt x="0" y="70"/>
                  </a:lnTo>
                  <a:lnTo>
                    <a:pt x="341" y="463"/>
                  </a:lnTo>
                  <a:lnTo>
                    <a:pt x="341" y="395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Right Arrow 57">
              <a:extLst>
                <a:ext uri="{FF2B5EF4-FFF2-40B4-BE49-F238E27FC236}">
                  <a16:creationId xmlns:a16="http://schemas.microsoft.com/office/drawing/2014/main" id="{136E5C88-E3BC-374B-BC9F-79B378005B46}"/>
                </a:ext>
              </a:extLst>
            </p:cNvPr>
            <p:cNvSpPr/>
            <p:nvPr/>
          </p:nvSpPr>
          <p:spPr>
            <a:xfrm>
              <a:off x="3658129" y="5152552"/>
              <a:ext cx="151649" cy="219456"/>
            </a:xfrm>
            <a:prstGeom prst="rightArrow">
              <a:avLst>
                <a:gd name="adj1" fmla="val 32639"/>
                <a:gd name="adj2" fmla="val 78823"/>
              </a:avLst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60" name="Freeform 7">
            <a:extLst>
              <a:ext uri="{FF2B5EF4-FFF2-40B4-BE49-F238E27FC236}">
                <a16:creationId xmlns:a16="http://schemas.microsoft.com/office/drawing/2014/main" id="{D40AB6A9-5444-CF43-B779-478D54FFC86C}"/>
              </a:ext>
            </a:extLst>
          </p:cNvPr>
          <p:cNvSpPr>
            <a:spLocks/>
          </p:cNvSpPr>
          <p:nvPr/>
        </p:nvSpPr>
        <p:spPr bwMode="auto">
          <a:xfrm>
            <a:off x="2900782" y="5671918"/>
            <a:ext cx="1510217" cy="403392"/>
          </a:xfrm>
          <a:custGeom>
            <a:avLst/>
            <a:gdLst>
              <a:gd name="T0" fmla="*/ 682 w 1024"/>
              <a:gd name="T1" fmla="*/ 0 h 394"/>
              <a:gd name="T2" fmla="*/ 0 w 1024"/>
              <a:gd name="T3" fmla="*/ 0 h 394"/>
              <a:gd name="T4" fmla="*/ 341 w 1024"/>
              <a:gd name="T5" fmla="*/ 394 h 394"/>
              <a:gd name="T6" fmla="*/ 1024 w 1024"/>
              <a:gd name="T7" fmla="*/ 394 h 394"/>
              <a:gd name="T8" fmla="*/ 682 w 1024"/>
              <a:gd name="T9" fmla="*/ 0 h 3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24" h="394">
                <a:moveTo>
                  <a:pt x="682" y="0"/>
                </a:moveTo>
                <a:lnTo>
                  <a:pt x="0" y="0"/>
                </a:lnTo>
                <a:lnTo>
                  <a:pt x="341" y="394"/>
                </a:lnTo>
                <a:lnTo>
                  <a:pt x="1024" y="394"/>
                </a:lnTo>
                <a:lnTo>
                  <a:pt x="682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 b="1">
                <a:ln w="0"/>
                <a:solidFill>
                  <a:schemeClr val="accent6">
                    <a:lumMod val="9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36%</a:t>
            </a:r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CD5F63F1-E360-1046-8D99-81EB8DC3F7B1}"/>
              </a:ext>
            </a:extLst>
          </p:cNvPr>
          <p:cNvGrpSpPr/>
          <p:nvPr/>
        </p:nvGrpSpPr>
        <p:grpSpPr>
          <a:xfrm>
            <a:off x="3742990" y="4581128"/>
            <a:ext cx="1347228" cy="1243967"/>
            <a:chOff x="1045569" y="4750010"/>
            <a:chExt cx="1347228" cy="1243967"/>
          </a:xfrm>
        </p:grpSpPr>
        <p:sp>
          <p:nvSpPr>
            <p:cNvPr id="82" name="Arc 81">
              <a:extLst>
                <a:ext uri="{FF2B5EF4-FFF2-40B4-BE49-F238E27FC236}">
                  <a16:creationId xmlns:a16="http://schemas.microsoft.com/office/drawing/2014/main" id="{AF4E50A7-F187-A043-AF96-969F2ABB192E}"/>
                </a:ext>
              </a:extLst>
            </p:cNvPr>
            <p:cNvSpPr/>
            <p:nvPr/>
          </p:nvSpPr>
          <p:spPr bwMode="auto">
            <a:xfrm rot="18980199">
              <a:off x="1393963" y="4979965"/>
              <a:ext cx="690672" cy="664054"/>
            </a:xfrm>
            <a:prstGeom prst="arc">
              <a:avLst/>
            </a:prstGeom>
            <a:ln w="6350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effectLst/>
                <a:latin typeface="Frutiger LT Com 55 Roman" pitchFamily="34" charset="0"/>
              </a:endParaRPr>
            </a:p>
          </p:txBody>
        </p:sp>
        <p:sp>
          <p:nvSpPr>
            <p:cNvPr id="83" name="Arc 82">
              <a:extLst>
                <a:ext uri="{FF2B5EF4-FFF2-40B4-BE49-F238E27FC236}">
                  <a16:creationId xmlns:a16="http://schemas.microsoft.com/office/drawing/2014/main" id="{6E910765-412D-584C-8C33-D2BC554CC15C}"/>
                </a:ext>
              </a:extLst>
            </p:cNvPr>
            <p:cNvSpPr/>
            <p:nvPr/>
          </p:nvSpPr>
          <p:spPr bwMode="auto">
            <a:xfrm rot="18763652">
              <a:off x="1553410" y="5094224"/>
              <a:ext cx="398952" cy="417662"/>
            </a:xfrm>
            <a:prstGeom prst="arc">
              <a:avLst/>
            </a:prstGeom>
            <a:ln w="635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Frutiger LT Com 55 Roman" pitchFamily="34" charset="0"/>
              </a:endParaRPr>
            </a:p>
          </p:txBody>
        </p:sp>
        <p:sp>
          <p:nvSpPr>
            <p:cNvPr id="84" name="Arc 83">
              <a:extLst>
                <a:ext uri="{FF2B5EF4-FFF2-40B4-BE49-F238E27FC236}">
                  <a16:creationId xmlns:a16="http://schemas.microsoft.com/office/drawing/2014/main" id="{59588873-EA9D-094D-88EC-12409DBAF595}"/>
                </a:ext>
              </a:extLst>
            </p:cNvPr>
            <p:cNvSpPr/>
            <p:nvPr/>
          </p:nvSpPr>
          <p:spPr bwMode="auto">
            <a:xfrm rot="19005492">
              <a:off x="1193702" y="4869018"/>
              <a:ext cx="1049615" cy="958369"/>
            </a:xfrm>
            <a:prstGeom prst="arc">
              <a:avLst/>
            </a:prstGeom>
            <a:ln w="6350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Frutiger LT Com 55 Roman" pitchFamily="34" charset="0"/>
              </a:endParaRPr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CC303A8C-E58C-7F42-BA0B-D35F43258B49}"/>
                </a:ext>
              </a:extLst>
            </p:cNvPr>
            <p:cNvSpPr/>
            <p:nvPr/>
          </p:nvSpPr>
          <p:spPr bwMode="auto">
            <a:xfrm>
              <a:off x="1710574" y="5205596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headEnd type="none" w="med" len="med"/>
              <a:tailEnd type="none" w="med" len="med"/>
            </a:ln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endParaRP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0C615691-DE95-0648-A344-C27395385535}"/>
                </a:ext>
              </a:extLst>
            </p:cNvPr>
            <p:cNvSpPr txBox="1"/>
            <p:nvPr/>
          </p:nvSpPr>
          <p:spPr>
            <a:xfrm>
              <a:off x="1425752" y="5219908"/>
              <a:ext cx="6270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RFID</a:t>
              </a:r>
            </a:p>
          </p:txBody>
        </p:sp>
        <p:sp>
          <p:nvSpPr>
            <p:cNvPr id="88" name="Arc 87">
              <a:extLst>
                <a:ext uri="{FF2B5EF4-FFF2-40B4-BE49-F238E27FC236}">
                  <a16:creationId xmlns:a16="http://schemas.microsoft.com/office/drawing/2014/main" id="{DFA8777A-C367-2943-8193-FDA9086AA8E8}"/>
                </a:ext>
              </a:extLst>
            </p:cNvPr>
            <p:cNvSpPr/>
            <p:nvPr/>
          </p:nvSpPr>
          <p:spPr bwMode="auto">
            <a:xfrm rot="19005492">
              <a:off x="1045569" y="4750010"/>
              <a:ext cx="1347228" cy="1243967"/>
            </a:xfrm>
            <a:prstGeom prst="arc">
              <a:avLst/>
            </a:prstGeom>
            <a:ln w="6350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Frutiger LT Com 55 Roman" pitchFamily="34" charset="0"/>
              </a:endParaRPr>
            </a:p>
          </p:txBody>
        </p:sp>
      </p:grpSp>
      <p:sp>
        <p:nvSpPr>
          <p:cNvPr id="31" name="Freeform 30">
            <a:extLst>
              <a:ext uri="{FF2B5EF4-FFF2-40B4-BE49-F238E27FC236}">
                <a16:creationId xmlns:a16="http://schemas.microsoft.com/office/drawing/2014/main" id="{0EDED120-DB40-1045-9435-1319440CEA11}"/>
              </a:ext>
            </a:extLst>
          </p:cNvPr>
          <p:cNvSpPr>
            <a:spLocks/>
          </p:cNvSpPr>
          <p:nvPr/>
        </p:nvSpPr>
        <p:spPr bwMode="auto">
          <a:xfrm>
            <a:off x="4941050" y="4423590"/>
            <a:ext cx="538171" cy="1241017"/>
          </a:xfrm>
          <a:custGeom>
            <a:avLst/>
            <a:gdLst>
              <a:gd name="connsiteX0" fmla="*/ 0 w 364907"/>
              <a:gd name="connsiteY0" fmla="*/ 0 h 1241017"/>
              <a:gd name="connsiteX1" fmla="*/ 364907 w 364907"/>
              <a:gd name="connsiteY1" fmla="*/ 411238 h 1241017"/>
              <a:gd name="connsiteX2" fmla="*/ 364907 w 364907"/>
              <a:gd name="connsiteY2" fmla="*/ 822474 h 1241017"/>
              <a:gd name="connsiteX3" fmla="*/ 364907 w 364907"/>
              <a:gd name="connsiteY3" fmla="*/ 829781 h 1241017"/>
              <a:gd name="connsiteX4" fmla="*/ 364907 w 364907"/>
              <a:gd name="connsiteY4" fmla="*/ 1241017 h 1241017"/>
              <a:gd name="connsiteX5" fmla="*/ 0 w 364907"/>
              <a:gd name="connsiteY5" fmla="*/ 828736 h 1241017"/>
              <a:gd name="connsiteX6" fmla="*/ 0 w 364907"/>
              <a:gd name="connsiteY6" fmla="*/ 417500 h 1241017"/>
              <a:gd name="connsiteX7" fmla="*/ 0 w 364907"/>
              <a:gd name="connsiteY7" fmla="*/ 411236 h 12410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64907" h="1241017">
                <a:moveTo>
                  <a:pt x="0" y="0"/>
                </a:moveTo>
                <a:lnTo>
                  <a:pt x="364907" y="411238"/>
                </a:lnTo>
                <a:lnTo>
                  <a:pt x="364907" y="822474"/>
                </a:lnTo>
                <a:lnTo>
                  <a:pt x="364907" y="829781"/>
                </a:lnTo>
                <a:lnTo>
                  <a:pt x="364907" y="1241017"/>
                </a:lnTo>
                <a:lnTo>
                  <a:pt x="0" y="828736"/>
                </a:lnTo>
                <a:lnTo>
                  <a:pt x="0" y="417500"/>
                </a:lnTo>
                <a:lnTo>
                  <a:pt x="0" y="411236"/>
                </a:lnTo>
                <a:close/>
              </a:path>
            </a:pathLst>
          </a:custGeom>
          <a:solidFill>
            <a:srgbClr val="0A4366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32" name="Rectangle 5">
            <a:extLst>
              <a:ext uri="{FF2B5EF4-FFF2-40B4-BE49-F238E27FC236}">
                <a16:creationId xmlns:a16="http://schemas.microsoft.com/office/drawing/2014/main" id="{A1D01E38-7696-984B-B4D0-916E6EA6E8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79221" y="4834827"/>
            <a:ext cx="1077919" cy="1248326"/>
          </a:xfrm>
          <a:prstGeom prst="rect">
            <a:avLst/>
          </a:prstGeom>
          <a:solidFill>
            <a:srgbClr val="1AA8FE"/>
          </a:solidFill>
          <a:ln>
            <a:noFill/>
          </a:ln>
          <a:extLst/>
        </p:spPr>
        <p:txBody>
          <a:bodyPr vert="horz" wrap="square" lIns="91440" tIns="45720" rIns="91440" bIns="0" numCol="1" anchor="b" anchorCtr="0" compatLnSpc="1">
            <a:prstTxWarp prst="textNoShape">
              <a:avLst/>
            </a:prstTxWarp>
          </a:bodyPr>
          <a:lstStyle/>
          <a:p>
            <a:pPr algn="ctr"/>
            <a:endParaRPr lang="en-US" sz="2600" b="1">
              <a:solidFill>
                <a:srgbClr val="A3DC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en-US" sz="2600" b="1">
              <a:solidFill>
                <a:srgbClr val="A3DC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en-US" sz="2600" b="1">
              <a:solidFill>
                <a:srgbClr val="A3DC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en-US" sz="2600" b="1">
              <a:solidFill>
                <a:srgbClr val="A3DC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en-US" sz="3600" b="1">
              <a:solidFill>
                <a:srgbClr val="A3DC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3" name="Freeform 7">
            <a:extLst>
              <a:ext uri="{FF2B5EF4-FFF2-40B4-BE49-F238E27FC236}">
                <a16:creationId xmlns:a16="http://schemas.microsoft.com/office/drawing/2014/main" id="{369A55E5-AD8C-1144-A7B1-E55B3902E696}"/>
              </a:ext>
            </a:extLst>
          </p:cNvPr>
          <p:cNvSpPr>
            <a:spLocks/>
          </p:cNvSpPr>
          <p:nvPr/>
        </p:nvSpPr>
        <p:spPr bwMode="auto">
          <a:xfrm>
            <a:off x="4941050" y="4423589"/>
            <a:ext cx="1616090" cy="411237"/>
          </a:xfrm>
          <a:custGeom>
            <a:avLst/>
            <a:gdLst>
              <a:gd name="T0" fmla="*/ 682 w 1024"/>
              <a:gd name="T1" fmla="*/ 0 h 394"/>
              <a:gd name="T2" fmla="*/ 0 w 1024"/>
              <a:gd name="T3" fmla="*/ 0 h 394"/>
              <a:gd name="T4" fmla="*/ 341 w 1024"/>
              <a:gd name="T5" fmla="*/ 394 h 394"/>
              <a:gd name="T6" fmla="*/ 1024 w 1024"/>
              <a:gd name="T7" fmla="*/ 394 h 394"/>
              <a:gd name="T8" fmla="*/ 682 w 1024"/>
              <a:gd name="T9" fmla="*/ 0 h 3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24" h="394">
                <a:moveTo>
                  <a:pt x="682" y="0"/>
                </a:moveTo>
                <a:lnTo>
                  <a:pt x="0" y="0"/>
                </a:lnTo>
                <a:lnTo>
                  <a:pt x="341" y="394"/>
                </a:lnTo>
                <a:lnTo>
                  <a:pt x="1024" y="394"/>
                </a:lnTo>
                <a:lnTo>
                  <a:pt x="682" y="0"/>
                </a:lnTo>
                <a:close/>
              </a:path>
            </a:pathLst>
          </a:custGeom>
          <a:solidFill>
            <a:srgbClr val="A3DCFF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Freeform 24">
            <a:extLst>
              <a:ext uri="{FF2B5EF4-FFF2-40B4-BE49-F238E27FC236}">
                <a16:creationId xmlns:a16="http://schemas.microsoft.com/office/drawing/2014/main" id="{1BCCE6A6-9684-194A-9BEA-ED54849C254C}"/>
              </a:ext>
            </a:extLst>
          </p:cNvPr>
          <p:cNvSpPr>
            <a:spLocks/>
          </p:cNvSpPr>
          <p:nvPr/>
        </p:nvSpPr>
        <p:spPr bwMode="auto">
          <a:xfrm>
            <a:off x="5479221" y="4960077"/>
            <a:ext cx="732291" cy="218144"/>
          </a:xfrm>
          <a:custGeom>
            <a:avLst/>
            <a:gdLst>
              <a:gd name="T0" fmla="*/ 0 w 464"/>
              <a:gd name="T1" fmla="*/ 70 h 209"/>
              <a:gd name="T2" fmla="*/ 331 w 464"/>
              <a:gd name="T3" fmla="*/ 70 h 209"/>
              <a:gd name="T4" fmla="*/ 331 w 464"/>
              <a:gd name="T5" fmla="*/ 0 h 209"/>
              <a:gd name="T6" fmla="*/ 464 w 464"/>
              <a:gd name="T7" fmla="*/ 105 h 209"/>
              <a:gd name="T8" fmla="*/ 331 w 464"/>
              <a:gd name="T9" fmla="*/ 209 h 209"/>
              <a:gd name="T10" fmla="*/ 331 w 464"/>
              <a:gd name="T11" fmla="*/ 138 h 209"/>
              <a:gd name="T12" fmla="*/ 0 w 464"/>
              <a:gd name="T13" fmla="*/ 138 h 209"/>
              <a:gd name="T14" fmla="*/ 0 w 464"/>
              <a:gd name="T15" fmla="*/ 70 h 2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64" h="209">
                <a:moveTo>
                  <a:pt x="0" y="70"/>
                </a:moveTo>
                <a:lnTo>
                  <a:pt x="331" y="70"/>
                </a:lnTo>
                <a:lnTo>
                  <a:pt x="331" y="0"/>
                </a:lnTo>
                <a:lnTo>
                  <a:pt x="464" y="105"/>
                </a:lnTo>
                <a:lnTo>
                  <a:pt x="331" y="209"/>
                </a:lnTo>
                <a:lnTo>
                  <a:pt x="331" y="138"/>
                </a:lnTo>
                <a:lnTo>
                  <a:pt x="0" y="138"/>
                </a:lnTo>
                <a:lnTo>
                  <a:pt x="0" y="70"/>
                </a:ln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Freeform 8">
            <a:extLst>
              <a:ext uri="{FF2B5EF4-FFF2-40B4-BE49-F238E27FC236}">
                <a16:creationId xmlns:a16="http://schemas.microsoft.com/office/drawing/2014/main" id="{D5B2C219-91C2-8546-8610-8F97FBA4541E}"/>
              </a:ext>
            </a:extLst>
          </p:cNvPr>
          <p:cNvSpPr>
            <a:spLocks/>
          </p:cNvSpPr>
          <p:nvPr/>
        </p:nvSpPr>
        <p:spPr bwMode="auto">
          <a:xfrm>
            <a:off x="4941050" y="4620859"/>
            <a:ext cx="538171" cy="483256"/>
          </a:xfrm>
          <a:custGeom>
            <a:avLst/>
            <a:gdLst>
              <a:gd name="T0" fmla="*/ 341 w 341"/>
              <a:gd name="T1" fmla="*/ 395 h 463"/>
              <a:gd name="T2" fmla="*/ 0 w 341"/>
              <a:gd name="T3" fmla="*/ 0 h 463"/>
              <a:gd name="T4" fmla="*/ 0 w 341"/>
              <a:gd name="T5" fmla="*/ 70 h 463"/>
              <a:gd name="T6" fmla="*/ 341 w 341"/>
              <a:gd name="T7" fmla="*/ 463 h 463"/>
              <a:gd name="T8" fmla="*/ 341 w 341"/>
              <a:gd name="T9" fmla="*/ 395 h 4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41" h="463">
                <a:moveTo>
                  <a:pt x="341" y="395"/>
                </a:moveTo>
                <a:lnTo>
                  <a:pt x="0" y="0"/>
                </a:lnTo>
                <a:lnTo>
                  <a:pt x="0" y="70"/>
                </a:lnTo>
                <a:lnTo>
                  <a:pt x="341" y="463"/>
                </a:lnTo>
                <a:lnTo>
                  <a:pt x="341" y="395"/>
                </a:lnTo>
                <a:close/>
              </a:path>
            </a:pathLst>
          </a:custGeom>
          <a:solidFill>
            <a:srgbClr val="FFFFFF">
              <a:alpha val="40000"/>
            </a:srgb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05F564-0BE1-D44D-8220-9FCDBA26DEDC}"/>
              </a:ext>
            </a:extLst>
          </p:cNvPr>
          <p:cNvSpPr txBox="1"/>
          <p:nvPr/>
        </p:nvSpPr>
        <p:spPr>
          <a:xfrm>
            <a:off x="5617001" y="5274324"/>
            <a:ext cx="74251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b="1">
                <a:solidFill>
                  <a:srgbClr val="A3DC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70%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5FEC5260-FB8B-3545-890D-772D66E91075}"/>
              </a:ext>
            </a:extLst>
          </p:cNvPr>
          <p:cNvGrpSpPr/>
          <p:nvPr/>
        </p:nvGrpSpPr>
        <p:grpSpPr>
          <a:xfrm>
            <a:off x="4793914" y="3843074"/>
            <a:ext cx="1347228" cy="1243967"/>
            <a:chOff x="1045569" y="4750010"/>
            <a:chExt cx="1347228" cy="1243967"/>
          </a:xfrm>
        </p:grpSpPr>
        <p:sp>
          <p:nvSpPr>
            <p:cNvPr id="39" name="Arc 38">
              <a:extLst>
                <a:ext uri="{FF2B5EF4-FFF2-40B4-BE49-F238E27FC236}">
                  <a16:creationId xmlns:a16="http://schemas.microsoft.com/office/drawing/2014/main" id="{C08DB1E4-4ECF-9246-ACE5-A47D381432A7}"/>
                </a:ext>
              </a:extLst>
            </p:cNvPr>
            <p:cNvSpPr/>
            <p:nvPr/>
          </p:nvSpPr>
          <p:spPr bwMode="auto">
            <a:xfrm rot="18980199">
              <a:off x="1393963" y="4979965"/>
              <a:ext cx="690672" cy="664054"/>
            </a:xfrm>
            <a:prstGeom prst="arc">
              <a:avLst/>
            </a:prstGeom>
            <a:ln w="635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effectLst/>
                <a:latin typeface="Frutiger LT Com 55 Roman" pitchFamily="34" charset="0"/>
              </a:endParaRPr>
            </a:p>
          </p:txBody>
        </p:sp>
        <p:sp>
          <p:nvSpPr>
            <p:cNvPr id="40" name="Arc 39">
              <a:extLst>
                <a:ext uri="{FF2B5EF4-FFF2-40B4-BE49-F238E27FC236}">
                  <a16:creationId xmlns:a16="http://schemas.microsoft.com/office/drawing/2014/main" id="{F5EF9534-DB20-864D-B85C-731424D0316E}"/>
                </a:ext>
              </a:extLst>
            </p:cNvPr>
            <p:cNvSpPr/>
            <p:nvPr/>
          </p:nvSpPr>
          <p:spPr bwMode="auto">
            <a:xfrm rot="18763652">
              <a:off x="1553410" y="5094224"/>
              <a:ext cx="398952" cy="417662"/>
            </a:xfrm>
            <a:prstGeom prst="arc">
              <a:avLst/>
            </a:prstGeom>
            <a:ln w="635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Frutiger LT Com 55 Roman" pitchFamily="34" charset="0"/>
              </a:endParaRPr>
            </a:p>
          </p:txBody>
        </p:sp>
        <p:sp>
          <p:nvSpPr>
            <p:cNvPr id="41" name="Arc 40">
              <a:extLst>
                <a:ext uri="{FF2B5EF4-FFF2-40B4-BE49-F238E27FC236}">
                  <a16:creationId xmlns:a16="http://schemas.microsoft.com/office/drawing/2014/main" id="{8726234F-3483-BD41-8C8D-B2304A93BFB4}"/>
                </a:ext>
              </a:extLst>
            </p:cNvPr>
            <p:cNvSpPr/>
            <p:nvPr/>
          </p:nvSpPr>
          <p:spPr bwMode="auto">
            <a:xfrm rot="19005492">
              <a:off x="1193702" y="4869018"/>
              <a:ext cx="1049615" cy="958369"/>
            </a:xfrm>
            <a:prstGeom prst="arc">
              <a:avLst/>
            </a:prstGeom>
            <a:ln w="6350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Frutiger LT Com 55 Roman" pitchFamily="34" charset="0"/>
              </a:endParaRP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A834E940-5602-5341-862D-58F08514EE47}"/>
                </a:ext>
              </a:extLst>
            </p:cNvPr>
            <p:cNvSpPr/>
            <p:nvPr/>
          </p:nvSpPr>
          <p:spPr bwMode="auto">
            <a:xfrm>
              <a:off x="1710574" y="5205596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headEnd type="none" w="med" len="med"/>
              <a:tailEnd type="none" w="med" len="med"/>
            </a:ln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2FEA3232-E9C8-444B-A6AB-23F4BAC5D719}"/>
                </a:ext>
              </a:extLst>
            </p:cNvPr>
            <p:cNvSpPr txBox="1"/>
            <p:nvPr/>
          </p:nvSpPr>
          <p:spPr>
            <a:xfrm>
              <a:off x="1425752" y="5219908"/>
              <a:ext cx="6270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RFID</a:t>
              </a:r>
            </a:p>
          </p:txBody>
        </p:sp>
        <p:sp>
          <p:nvSpPr>
            <p:cNvPr id="44" name="Arc 43">
              <a:extLst>
                <a:ext uri="{FF2B5EF4-FFF2-40B4-BE49-F238E27FC236}">
                  <a16:creationId xmlns:a16="http://schemas.microsoft.com/office/drawing/2014/main" id="{35F47463-0168-1245-9BEF-46F3B178EAB8}"/>
                </a:ext>
              </a:extLst>
            </p:cNvPr>
            <p:cNvSpPr/>
            <p:nvPr/>
          </p:nvSpPr>
          <p:spPr bwMode="auto">
            <a:xfrm rot="19005492">
              <a:off x="1045569" y="4750010"/>
              <a:ext cx="1347228" cy="1243967"/>
            </a:xfrm>
            <a:prstGeom prst="arc">
              <a:avLst/>
            </a:prstGeom>
            <a:ln w="6350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Frutiger LT Com 55 Roman" pitchFamily="34" charset="0"/>
              </a:endParaRPr>
            </a:p>
          </p:txBody>
        </p:sp>
      </p:grpSp>
      <p:sp>
        <p:nvSpPr>
          <p:cNvPr id="48" name="Freeform 47">
            <a:extLst>
              <a:ext uri="{FF2B5EF4-FFF2-40B4-BE49-F238E27FC236}">
                <a16:creationId xmlns:a16="http://schemas.microsoft.com/office/drawing/2014/main" id="{BBF448B4-7CB5-534C-90F7-8CA20436945F}"/>
              </a:ext>
            </a:extLst>
          </p:cNvPr>
          <p:cNvSpPr>
            <a:spLocks/>
          </p:cNvSpPr>
          <p:nvPr/>
        </p:nvSpPr>
        <p:spPr bwMode="auto">
          <a:xfrm>
            <a:off x="5965212" y="3603952"/>
            <a:ext cx="538171" cy="1241017"/>
          </a:xfrm>
          <a:custGeom>
            <a:avLst/>
            <a:gdLst>
              <a:gd name="connsiteX0" fmla="*/ 0 w 364907"/>
              <a:gd name="connsiteY0" fmla="*/ 0 h 1241017"/>
              <a:gd name="connsiteX1" fmla="*/ 364907 w 364907"/>
              <a:gd name="connsiteY1" fmla="*/ 411238 h 1241017"/>
              <a:gd name="connsiteX2" fmla="*/ 364907 w 364907"/>
              <a:gd name="connsiteY2" fmla="*/ 822474 h 1241017"/>
              <a:gd name="connsiteX3" fmla="*/ 364907 w 364907"/>
              <a:gd name="connsiteY3" fmla="*/ 829781 h 1241017"/>
              <a:gd name="connsiteX4" fmla="*/ 364907 w 364907"/>
              <a:gd name="connsiteY4" fmla="*/ 1241017 h 1241017"/>
              <a:gd name="connsiteX5" fmla="*/ 0 w 364907"/>
              <a:gd name="connsiteY5" fmla="*/ 828736 h 1241017"/>
              <a:gd name="connsiteX6" fmla="*/ 0 w 364907"/>
              <a:gd name="connsiteY6" fmla="*/ 417500 h 1241017"/>
              <a:gd name="connsiteX7" fmla="*/ 0 w 364907"/>
              <a:gd name="connsiteY7" fmla="*/ 411236 h 12410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64907" h="1241017">
                <a:moveTo>
                  <a:pt x="0" y="0"/>
                </a:moveTo>
                <a:lnTo>
                  <a:pt x="364907" y="411238"/>
                </a:lnTo>
                <a:lnTo>
                  <a:pt x="364907" y="822474"/>
                </a:lnTo>
                <a:lnTo>
                  <a:pt x="364907" y="829781"/>
                </a:lnTo>
                <a:lnTo>
                  <a:pt x="364907" y="1241017"/>
                </a:lnTo>
                <a:lnTo>
                  <a:pt x="0" y="828736"/>
                </a:lnTo>
                <a:lnTo>
                  <a:pt x="0" y="417500"/>
                </a:lnTo>
                <a:lnTo>
                  <a:pt x="0" y="411236"/>
                </a:lnTo>
                <a:close/>
              </a:path>
            </a:pathLst>
          </a:custGeom>
          <a:solidFill>
            <a:srgbClr val="444F00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49" name="Rectangle 5">
            <a:extLst>
              <a:ext uri="{FF2B5EF4-FFF2-40B4-BE49-F238E27FC236}">
                <a16:creationId xmlns:a16="http://schemas.microsoft.com/office/drawing/2014/main" id="{81955B7F-D9B8-904C-AAA8-E5E54F7922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03383" y="4015188"/>
            <a:ext cx="1077919" cy="2078107"/>
          </a:xfrm>
          <a:prstGeom prst="rect">
            <a:avLst/>
          </a:prstGeom>
          <a:solidFill>
            <a:srgbClr val="A9C500"/>
          </a:solidFill>
          <a:ln>
            <a:noFill/>
          </a:ln>
          <a:extLst/>
        </p:spPr>
        <p:txBody>
          <a:bodyPr vert="horz" wrap="square" lIns="91440" tIns="45720" rIns="91440" bIns="0" numCol="1" anchor="b" anchorCtr="0" compatLnSpc="1">
            <a:prstTxWarp prst="textNoShape">
              <a:avLst/>
            </a:prstTxWarp>
          </a:bodyPr>
          <a:lstStyle/>
          <a:p>
            <a:pPr algn="ctr"/>
            <a:endParaRPr lang="en-US" sz="4800" b="1">
              <a:solidFill>
                <a:srgbClr val="DDE89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7" name="Freeform 7">
            <a:extLst>
              <a:ext uri="{FF2B5EF4-FFF2-40B4-BE49-F238E27FC236}">
                <a16:creationId xmlns:a16="http://schemas.microsoft.com/office/drawing/2014/main" id="{922A37D2-71EF-1A41-AC7E-A0FC50E18A13}"/>
              </a:ext>
            </a:extLst>
          </p:cNvPr>
          <p:cNvSpPr>
            <a:spLocks/>
          </p:cNvSpPr>
          <p:nvPr/>
        </p:nvSpPr>
        <p:spPr bwMode="auto">
          <a:xfrm>
            <a:off x="5965212" y="3603952"/>
            <a:ext cx="1616090" cy="411237"/>
          </a:xfrm>
          <a:custGeom>
            <a:avLst/>
            <a:gdLst>
              <a:gd name="T0" fmla="*/ 682 w 1024"/>
              <a:gd name="T1" fmla="*/ 0 h 394"/>
              <a:gd name="T2" fmla="*/ 0 w 1024"/>
              <a:gd name="T3" fmla="*/ 0 h 394"/>
              <a:gd name="T4" fmla="*/ 341 w 1024"/>
              <a:gd name="T5" fmla="*/ 394 h 394"/>
              <a:gd name="T6" fmla="*/ 1024 w 1024"/>
              <a:gd name="T7" fmla="*/ 394 h 394"/>
              <a:gd name="T8" fmla="*/ 682 w 1024"/>
              <a:gd name="T9" fmla="*/ 0 h 3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24" h="394">
                <a:moveTo>
                  <a:pt x="682" y="0"/>
                </a:moveTo>
                <a:lnTo>
                  <a:pt x="0" y="0"/>
                </a:lnTo>
                <a:lnTo>
                  <a:pt x="341" y="394"/>
                </a:lnTo>
                <a:lnTo>
                  <a:pt x="1024" y="394"/>
                </a:lnTo>
                <a:lnTo>
                  <a:pt x="682" y="0"/>
                </a:lnTo>
                <a:close/>
              </a:path>
            </a:pathLst>
          </a:custGeom>
          <a:solidFill>
            <a:srgbClr val="DDE899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" name="Freeform 8">
            <a:extLst>
              <a:ext uri="{FF2B5EF4-FFF2-40B4-BE49-F238E27FC236}">
                <a16:creationId xmlns:a16="http://schemas.microsoft.com/office/drawing/2014/main" id="{6E2D2B6D-97F6-1A4F-8C30-2EC983FDB68C}"/>
              </a:ext>
            </a:extLst>
          </p:cNvPr>
          <p:cNvSpPr>
            <a:spLocks/>
          </p:cNvSpPr>
          <p:nvPr/>
        </p:nvSpPr>
        <p:spPr bwMode="auto">
          <a:xfrm>
            <a:off x="5965212" y="3801221"/>
            <a:ext cx="538171" cy="483256"/>
          </a:xfrm>
          <a:custGeom>
            <a:avLst/>
            <a:gdLst>
              <a:gd name="T0" fmla="*/ 341 w 341"/>
              <a:gd name="T1" fmla="*/ 395 h 463"/>
              <a:gd name="T2" fmla="*/ 0 w 341"/>
              <a:gd name="T3" fmla="*/ 0 h 463"/>
              <a:gd name="T4" fmla="*/ 0 w 341"/>
              <a:gd name="T5" fmla="*/ 70 h 463"/>
              <a:gd name="T6" fmla="*/ 341 w 341"/>
              <a:gd name="T7" fmla="*/ 463 h 463"/>
              <a:gd name="T8" fmla="*/ 341 w 341"/>
              <a:gd name="T9" fmla="*/ 395 h 4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41" h="463">
                <a:moveTo>
                  <a:pt x="341" y="395"/>
                </a:moveTo>
                <a:lnTo>
                  <a:pt x="0" y="0"/>
                </a:lnTo>
                <a:lnTo>
                  <a:pt x="0" y="70"/>
                </a:lnTo>
                <a:lnTo>
                  <a:pt x="341" y="463"/>
                </a:lnTo>
                <a:lnTo>
                  <a:pt x="341" y="395"/>
                </a:lnTo>
                <a:close/>
              </a:path>
            </a:pathLst>
          </a:custGeom>
          <a:solidFill>
            <a:srgbClr val="FFFFFF">
              <a:alpha val="40000"/>
            </a:srgb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Freeform 24">
            <a:extLst>
              <a:ext uri="{FF2B5EF4-FFF2-40B4-BE49-F238E27FC236}">
                <a16:creationId xmlns:a16="http://schemas.microsoft.com/office/drawing/2014/main" id="{6E4058DC-A005-7C49-A2AE-145A56158369}"/>
              </a:ext>
            </a:extLst>
          </p:cNvPr>
          <p:cNvSpPr>
            <a:spLocks/>
          </p:cNvSpPr>
          <p:nvPr/>
        </p:nvSpPr>
        <p:spPr bwMode="auto">
          <a:xfrm>
            <a:off x="6503383" y="4140439"/>
            <a:ext cx="732291" cy="218144"/>
          </a:xfrm>
          <a:custGeom>
            <a:avLst/>
            <a:gdLst>
              <a:gd name="T0" fmla="*/ 0 w 464"/>
              <a:gd name="T1" fmla="*/ 70 h 209"/>
              <a:gd name="T2" fmla="*/ 331 w 464"/>
              <a:gd name="T3" fmla="*/ 70 h 209"/>
              <a:gd name="T4" fmla="*/ 331 w 464"/>
              <a:gd name="T5" fmla="*/ 0 h 209"/>
              <a:gd name="T6" fmla="*/ 464 w 464"/>
              <a:gd name="T7" fmla="*/ 105 h 209"/>
              <a:gd name="T8" fmla="*/ 331 w 464"/>
              <a:gd name="T9" fmla="*/ 209 h 209"/>
              <a:gd name="T10" fmla="*/ 331 w 464"/>
              <a:gd name="T11" fmla="*/ 138 h 209"/>
              <a:gd name="T12" fmla="*/ 0 w 464"/>
              <a:gd name="T13" fmla="*/ 138 h 209"/>
              <a:gd name="T14" fmla="*/ 0 w 464"/>
              <a:gd name="T15" fmla="*/ 70 h 2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64" h="209">
                <a:moveTo>
                  <a:pt x="0" y="70"/>
                </a:moveTo>
                <a:lnTo>
                  <a:pt x="331" y="70"/>
                </a:lnTo>
                <a:lnTo>
                  <a:pt x="331" y="0"/>
                </a:lnTo>
                <a:lnTo>
                  <a:pt x="464" y="105"/>
                </a:lnTo>
                <a:lnTo>
                  <a:pt x="331" y="209"/>
                </a:lnTo>
                <a:lnTo>
                  <a:pt x="331" y="138"/>
                </a:lnTo>
                <a:lnTo>
                  <a:pt x="0" y="138"/>
                </a:lnTo>
                <a:lnTo>
                  <a:pt x="0" y="70"/>
                </a:ln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114401-5A6D-174F-AADB-12F192D8267B}"/>
              </a:ext>
            </a:extLst>
          </p:cNvPr>
          <p:cNvSpPr txBox="1"/>
          <p:nvPr/>
        </p:nvSpPr>
        <p:spPr>
          <a:xfrm>
            <a:off x="6638014" y="4845226"/>
            <a:ext cx="85632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>
                <a:solidFill>
                  <a:srgbClr val="DDE8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90%</a:t>
            </a:r>
            <a:endParaRPr lang="en-US" sz="3000">
              <a:latin typeface="+mj-lt"/>
            </a:endParaRP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3957CD76-9F5C-E947-A138-923E737D03FC}"/>
              </a:ext>
            </a:extLst>
          </p:cNvPr>
          <p:cNvGrpSpPr/>
          <p:nvPr/>
        </p:nvGrpSpPr>
        <p:grpSpPr>
          <a:xfrm>
            <a:off x="5961076" y="2988424"/>
            <a:ext cx="1347228" cy="1243967"/>
            <a:chOff x="1045569" y="4750010"/>
            <a:chExt cx="1347228" cy="1243967"/>
          </a:xfrm>
        </p:grpSpPr>
        <p:sp>
          <p:nvSpPr>
            <p:cNvPr id="68" name="Arc 67">
              <a:extLst>
                <a:ext uri="{FF2B5EF4-FFF2-40B4-BE49-F238E27FC236}">
                  <a16:creationId xmlns:a16="http://schemas.microsoft.com/office/drawing/2014/main" id="{F17307EE-17CE-D546-932B-D142765D8AC0}"/>
                </a:ext>
              </a:extLst>
            </p:cNvPr>
            <p:cNvSpPr/>
            <p:nvPr/>
          </p:nvSpPr>
          <p:spPr bwMode="auto">
            <a:xfrm rot="18980199">
              <a:off x="1393963" y="4979965"/>
              <a:ext cx="690672" cy="664054"/>
            </a:xfrm>
            <a:prstGeom prst="arc">
              <a:avLst/>
            </a:prstGeom>
            <a:ln w="635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effectLst/>
                <a:latin typeface="Frutiger LT Com 55 Roman" pitchFamily="34" charset="0"/>
              </a:endParaRPr>
            </a:p>
          </p:txBody>
        </p:sp>
        <p:sp>
          <p:nvSpPr>
            <p:cNvPr id="69" name="Arc 68">
              <a:extLst>
                <a:ext uri="{FF2B5EF4-FFF2-40B4-BE49-F238E27FC236}">
                  <a16:creationId xmlns:a16="http://schemas.microsoft.com/office/drawing/2014/main" id="{E0C5A9B8-8CD3-B644-B966-9F9FE1314716}"/>
                </a:ext>
              </a:extLst>
            </p:cNvPr>
            <p:cNvSpPr/>
            <p:nvPr/>
          </p:nvSpPr>
          <p:spPr bwMode="auto">
            <a:xfrm rot="18763652">
              <a:off x="1553410" y="5094224"/>
              <a:ext cx="398952" cy="417662"/>
            </a:xfrm>
            <a:prstGeom prst="arc">
              <a:avLst/>
            </a:prstGeom>
            <a:ln w="635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Frutiger LT Com 55 Roman" pitchFamily="34" charset="0"/>
              </a:endParaRPr>
            </a:p>
          </p:txBody>
        </p:sp>
        <p:sp>
          <p:nvSpPr>
            <p:cNvPr id="70" name="Arc 69">
              <a:extLst>
                <a:ext uri="{FF2B5EF4-FFF2-40B4-BE49-F238E27FC236}">
                  <a16:creationId xmlns:a16="http://schemas.microsoft.com/office/drawing/2014/main" id="{858634EE-B2EB-BE4E-BFB2-86EF7B308F7F}"/>
                </a:ext>
              </a:extLst>
            </p:cNvPr>
            <p:cNvSpPr/>
            <p:nvPr/>
          </p:nvSpPr>
          <p:spPr bwMode="auto">
            <a:xfrm rot="19005492">
              <a:off x="1193702" y="4869018"/>
              <a:ext cx="1049615" cy="958369"/>
            </a:xfrm>
            <a:prstGeom prst="arc">
              <a:avLst/>
            </a:prstGeom>
            <a:ln w="635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Frutiger LT Com 55 Roman" pitchFamily="34" charset="0"/>
              </a:endParaRP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74767F7B-F9A3-0849-B7D4-B7371678E51B}"/>
                </a:ext>
              </a:extLst>
            </p:cNvPr>
            <p:cNvSpPr/>
            <p:nvPr/>
          </p:nvSpPr>
          <p:spPr bwMode="auto">
            <a:xfrm>
              <a:off x="1710574" y="5205596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headEnd type="none" w="med" len="med"/>
              <a:tailEnd type="none" w="med" len="med"/>
            </a:ln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endParaRP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18DC2652-BEA3-904C-A31D-296431DC208E}"/>
                </a:ext>
              </a:extLst>
            </p:cNvPr>
            <p:cNvSpPr txBox="1"/>
            <p:nvPr/>
          </p:nvSpPr>
          <p:spPr>
            <a:xfrm>
              <a:off x="1425752" y="5219908"/>
              <a:ext cx="6270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RFID</a:t>
              </a:r>
            </a:p>
          </p:txBody>
        </p:sp>
        <p:sp>
          <p:nvSpPr>
            <p:cNvPr id="74" name="Arc 73">
              <a:extLst>
                <a:ext uri="{FF2B5EF4-FFF2-40B4-BE49-F238E27FC236}">
                  <a16:creationId xmlns:a16="http://schemas.microsoft.com/office/drawing/2014/main" id="{007D61E8-2F51-714A-9185-7E9FE49BB437}"/>
                </a:ext>
              </a:extLst>
            </p:cNvPr>
            <p:cNvSpPr/>
            <p:nvPr/>
          </p:nvSpPr>
          <p:spPr bwMode="auto">
            <a:xfrm rot="19005492">
              <a:off x="1045569" y="4750010"/>
              <a:ext cx="1347228" cy="1243967"/>
            </a:xfrm>
            <a:prstGeom prst="arc">
              <a:avLst/>
            </a:prstGeom>
            <a:ln w="6350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Frutiger LT Com 55 Roman" pitchFamily="34" charset="0"/>
              </a:endParaRPr>
            </a:p>
          </p:txBody>
        </p:sp>
      </p:grpSp>
      <p:sp>
        <p:nvSpPr>
          <p:cNvPr id="75" name="Left Brace 74">
            <a:extLst>
              <a:ext uri="{FF2B5EF4-FFF2-40B4-BE49-F238E27FC236}">
                <a16:creationId xmlns:a16="http://schemas.microsoft.com/office/drawing/2014/main" id="{7C31F107-B7CC-AE4C-86F4-0D1288621A55}"/>
              </a:ext>
            </a:extLst>
          </p:cNvPr>
          <p:cNvSpPr/>
          <p:nvPr/>
        </p:nvSpPr>
        <p:spPr bwMode="auto">
          <a:xfrm>
            <a:off x="2123728" y="1916832"/>
            <a:ext cx="357859" cy="643779"/>
          </a:xfrm>
          <a:prstGeom prst="leftBrace">
            <a:avLst/>
          </a:prstGeom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Frutiger LT Com 55 Roman" pitchFamily="34" charset="0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0F45328-AA1D-564A-A2A2-59C3B1074CE6}"/>
              </a:ext>
            </a:extLst>
          </p:cNvPr>
          <p:cNvSpPr txBox="1"/>
          <p:nvPr/>
        </p:nvSpPr>
        <p:spPr>
          <a:xfrm>
            <a:off x="2283236" y="1106160"/>
            <a:ext cx="250478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>
                <a:latin typeface="Calibri" panose="020F0502020204030204" pitchFamily="34" charset="0"/>
                <a:cs typeface="Calibri" panose="020F0502020204030204" pitchFamily="34" charset="0"/>
              </a:rPr>
              <a:t>Time Aware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>
                <a:latin typeface="Calibri" panose="020F0502020204030204" pitchFamily="34" charset="0"/>
                <a:cs typeface="Calibri" panose="020F0502020204030204" pitchFamily="34" charset="0"/>
              </a:rPr>
              <a:t>Collision Recovery Aware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>
                <a:latin typeface="Calibri" panose="020F0502020204030204" pitchFamily="34" charset="0"/>
                <a:cs typeface="Calibri" panose="020F0502020204030204" pitchFamily="34" charset="0"/>
              </a:rPr>
              <a:t>No MAC-Layer Optimization</a:t>
            </a:r>
          </a:p>
        </p:txBody>
      </p:sp>
      <p:sp>
        <p:nvSpPr>
          <p:cNvPr id="77" name="Left Brace 76">
            <a:extLst>
              <a:ext uri="{FF2B5EF4-FFF2-40B4-BE49-F238E27FC236}">
                <a16:creationId xmlns:a16="http://schemas.microsoft.com/office/drawing/2014/main" id="{BD571A1C-2D14-A84A-9325-9158B7298A33}"/>
              </a:ext>
            </a:extLst>
          </p:cNvPr>
          <p:cNvSpPr/>
          <p:nvPr/>
        </p:nvSpPr>
        <p:spPr bwMode="auto">
          <a:xfrm>
            <a:off x="2132706" y="1124744"/>
            <a:ext cx="357859" cy="674385"/>
          </a:xfrm>
          <a:prstGeom prst="leftBrace">
            <a:avLst/>
          </a:prstGeom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Frutiger LT Com 55 Roman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74A6321E-E4B3-1F42-8C65-A2F52F5418A6}"/>
                  </a:ext>
                </a:extLst>
              </p:cNvPr>
              <p:cNvSpPr txBox="1"/>
              <p:nvPr/>
            </p:nvSpPr>
            <p:spPr>
              <a:xfrm>
                <a:off x="2281843" y="2816847"/>
                <a:ext cx="3958794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de-DE" sz="14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de-DE" sz="1400" i="1" kern="0">
                        <a:latin typeface="Cambria Math" panose="02040503050406030204" pitchFamily="18" charset="0"/>
                      </a:rPr>
                      <m:t>=0.6, </m:t>
                    </m:r>
                    <m:sSub>
                      <m:sSubPr>
                        <m:ctrlPr>
                          <a:rPr lang="de-DE" sz="14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de-DE" sz="1400" i="1" ker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de-DE" sz="1400" i="1" kern="0">
                        <a:latin typeface="Cambria Math" panose="02040503050406030204" pitchFamily="18" charset="0"/>
                      </a:rPr>
                      <m:t>=0.5, </m:t>
                    </m:r>
                    <m:sSub>
                      <m:sSubPr>
                        <m:ctrlPr>
                          <a:rPr lang="de-DE" sz="14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de-DE" sz="1400" i="1" ker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de-DE" sz="1400" i="1" kern="0">
                        <a:latin typeface="Cambria Math" panose="02040503050406030204" pitchFamily="18" charset="0"/>
                      </a:rPr>
                      <m:t>=0.4</m:t>
                    </m:r>
                  </m:oMath>
                </a14:m>
                <a:endParaRPr lang="en-US" sz="1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i="1" ker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de-DE" sz="1400" i="1" ker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de-DE" sz="1400" i="1" kern="0">
                        <a:latin typeface="Cambria Math" panose="02040503050406030204" pitchFamily="18" charset="0"/>
                      </a:rPr>
                      <m:t>=0.2</m:t>
                    </m:r>
                  </m:oMath>
                </a14:m>
                <a:endParaRPr lang="en-US" sz="1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Closed Form Solutions</a:t>
                </a: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74A6321E-E4B3-1F42-8C65-A2F52F5418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1843" y="2816847"/>
                <a:ext cx="3958794" cy="738664"/>
              </a:xfrm>
              <a:prstGeom prst="rect">
                <a:avLst/>
              </a:prstGeom>
              <a:blipFill>
                <a:blip r:embed="rId5"/>
                <a:stretch>
                  <a:fillRect l="-643" b="-8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Left Brace 85">
            <a:extLst>
              <a:ext uri="{FF2B5EF4-FFF2-40B4-BE49-F238E27FC236}">
                <a16:creationId xmlns:a16="http://schemas.microsoft.com/office/drawing/2014/main" id="{4189BE67-AF6B-F047-8BBD-4C46F17841AE}"/>
              </a:ext>
            </a:extLst>
          </p:cNvPr>
          <p:cNvSpPr/>
          <p:nvPr/>
        </p:nvSpPr>
        <p:spPr bwMode="auto">
          <a:xfrm>
            <a:off x="2123728" y="2852936"/>
            <a:ext cx="357859" cy="643779"/>
          </a:xfrm>
          <a:prstGeom prst="leftBrace">
            <a:avLst/>
          </a:prstGeom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Frutiger LT Com 55 Roman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9A02FA86-96E5-3E42-A42F-CF513BEF42C6}"/>
                  </a:ext>
                </a:extLst>
              </p:cNvPr>
              <p:cNvSpPr txBox="1"/>
              <p:nvPr/>
            </p:nvSpPr>
            <p:spPr>
              <a:xfrm>
                <a:off x="2267744" y="1880743"/>
                <a:ext cx="3958794" cy="7561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∝</m:t>
                        </m:r>
                      </m:e>
                      <m:sub>
                        <m:r>
                          <a:rPr lang="de-DE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𝐴𝑣𝑔</m:t>
                        </m:r>
                        <m:r>
                          <a:rPr lang="de-DE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.</m:t>
                        </m:r>
                      </m:sub>
                    </m:sSub>
                    <m:r>
                      <a:rPr lang="de-DE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=0.7</m:t>
                    </m:r>
                  </m:oMath>
                </a14:m>
                <a:endParaRPr lang="en-US" sz="14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400">
                    <a:latin typeface="Calibri" panose="020F0502020204030204" pitchFamily="34" charset="0"/>
                    <a:cs typeface="Calibri" panose="020F0502020204030204" pitchFamily="34" charset="0"/>
                  </a:rPr>
                  <a:t>Closed Form Solution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400">
                    <a:latin typeface="Calibri" panose="020F0502020204030204" pitchFamily="34" charset="0"/>
                    <a:cs typeface="Calibri" panose="020F0502020204030204" pitchFamily="34" charset="0"/>
                  </a:rPr>
                  <a:t>No frame length optimization </a:t>
                </a:r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9A02FA86-96E5-3E42-A42F-CF513BEF42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7744" y="1880743"/>
                <a:ext cx="3958794" cy="756169"/>
              </a:xfrm>
              <a:prstGeom prst="rect">
                <a:avLst/>
              </a:prstGeom>
              <a:blipFill>
                <a:blip r:embed="rId6"/>
                <a:stretch>
                  <a:fillRect l="-321"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268920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de-DE"/>
            </a:br>
            <a:r>
              <a:rPr lang="de-DE"/>
              <a:t>Agenda</a:t>
            </a:r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4ACDCDA-98E8-5349-AE37-0E5BA4858195}" type="datetime3">
              <a:rPr lang="de-DE" smtClean="0"/>
              <a:t>23/01/2019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Hazem Elsaid Ibrahim | PhD Dissertation</a:t>
            </a:r>
          </a:p>
        </p:txBody>
      </p:sp>
      <p:pic>
        <p:nvPicPr>
          <p:cNvPr id="7" name="Picture Placeholder 10">
            <a:extLst>
              <a:ext uri="{FF2B5EF4-FFF2-40B4-BE49-F238E27FC236}">
                <a16:creationId xmlns:a16="http://schemas.microsoft.com/office/drawing/2014/main" id="{5EA96A08-6EA1-D744-9466-259ED07122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 bwMode="auto">
          <a:xfrm>
            <a:off x="7524750" y="362298"/>
            <a:ext cx="1149350" cy="906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Placeholder 4">
            <a:extLst>
              <a:ext uri="{FF2B5EF4-FFF2-40B4-BE49-F238E27FC236}">
                <a16:creationId xmlns:a16="http://schemas.microsoft.com/office/drawing/2014/main" id="{5E69F2BA-A9E4-7048-AB3B-8A6D00A23374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>
          <a:xfrm>
            <a:off x="5940152" y="6237312"/>
            <a:ext cx="1330007" cy="564151"/>
          </a:xfrm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D0270B8D-3896-5340-BC5C-203BF21C3295}"/>
              </a:ext>
            </a:extLst>
          </p:cNvPr>
          <p:cNvGrpSpPr/>
          <p:nvPr/>
        </p:nvGrpSpPr>
        <p:grpSpPr>
          <a:xfrm>
            <a:off x="467544" y="4110170"/>
            <a:ext cx="8062540" cy="1024777"/>
            <a:chOff x="467544" y="4110170"/>
            <a:chExt cx="8062540" cy="1024777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356BF0E-EF92-984A-A363-362C11F20DF1}"/>
                </a:ext>
              </a:extLst>
            </p:cNvPr>
            <p:cNvSpPr/>
            <p:nvPr/>
          </p:nvSpPr>
          <p:spPr>
            <a:xfrm>
              <a:off x="605068" y="4238822"/>
              <a:ext cx="7925016" cy="896125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F663F617-4210-0144-A518-AAF370789022}"/>
                </a:ext>
              </a:extLst>
            </p:cNvPr>
            <p:cNvGrpSpPr/>
            <p:nvPr/>
          </p:nvGrpSpPr>
          <p:grpSpPr>
            <a:xfrm>
              <a:off x="467544" y="4149080"/>
              <a:ext cx="7941938" cy="896129"/>
              <a:chOff x="3925455" y="1383985"/>
              <a:chExt cx="6400799" cy="969822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EBA1CB40-2750-5646-9A74-62723A34DD6C}"/>
                  </a:ext>
                </a:extLst>
              </p:cNvPr>
              <p:cNvSpPr/>
              <p:nvPr/>
            </p:nvSpPr>
            <p:spPr>
              <a:xfrm>
                <a:off x="4895271" y="1383989"/>
                <a:ext cx="5430983" cy="96981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83186355-8561-0D48-8357-2744480C51A1}"/>
                  </a:ext>
                </a:extLst>
              </p:cNvPr>
              <p:cNvGrpSpPr/>
              <p:nvPr/>
            </p:nvGrpSpPr>
            <p:grpSpPr>
              <a:xfrm>
                <a:off x="3925455" y="1383985"/>
                <a:ext cx="1178646" cy="969818"/>
                <a:chOff x="3925455" y="1383985"/>
                <a:chExt cx="1178646" cy="969818"/>
              </a:xfrm>
            </p:grpSpPr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0E749B96-4072-314E-9CF8-420437E46A6F}"/>
                    </a:ext>
                  </a:extLst>
                </p:cNvPr>
                <p:cNvSpPr/>
                <p:nvPr/>
              </p:nvSpPr>
              <p:spPr>
                <a:xfrm>
                  <a:off x="3925455" y="1383985"/>
                  <a:ext cx="969818" cy="969818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4400" b="1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03</a:t>
                  </a:r>
                </a:p>
              </p:txBody>
            </p:sp>
            <p:sp>
              <p:nvSpPr>
                <p:cNvPr id="28" name="Isosceles Triangle 17">
                  <a:extLst>
                    <a:ext uri="{FF2B5EF4-FFF2-40B4-BE49-F238E27FC236}">
                      <a16:creationId xmlns:a16="http://schemas.microsoft.com/office/drawing/2014/main" id="{EF2B09E6-C221-3148-8F03-A892B2252E6C}"/>
                    </a:ext>
                  </a:extLst>
                </p:cNvPr>
                <p:cNvSpPr/>
                <p:nvPr/>
              </p:nvSpPr>
              <p:spPr>
                <a:xfrm rot="5400000">
                  <a:off x="4803124" y="1537059"/>
                  <a:ext cx="323272" cy="278683"/>
                </a:xfrm>
                <a:prstGeom prst="triangl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AEAC0F02-A866-9842-82CF-983F51280636}"/>
                </a:ext>
              </a:extLst>
            </p:cNvPr>
            <p:cNvSpPr txBox="1"/>
            <p:nvPr/>
          </p:nvSpPr>
          <p:spPr>
            <a:xfrm>
              <a:off x="2072801" y="4110170"/>
              <a:ext cx="4875461" cy="830999"/>
            </a:xfrm>
            <a:prstGeom prst="rect">
              <a:avLst/>
            </a:prstGeom>
            <a:noFill/>
          </p:spPr>
          <p:txBody>
            <a:bodyPr wrap="square" lIns="0" rtlCol="0" anchor="b">
              <a:spAutoFit/>
            </a:bodyPr>
            <a:lstStyle/>
            <a:p>
              <a:r>
                <a:rPr lang="en-US" sz="2200" b="1"/>
                <a:t>Improvements</a:t>
              </a:r>
              <a:r>
                <a:rPr lang="en-US" sz="2400" b="1"/>
                <a:t> of the </a:t>
              </a:r>
              <a:r>
                <a:rPr lang="en-US" sz="2400" b="1" err="1"/>
                <a:t>EPCglobal</a:t>
              </a:r>
              <a:r>
                <a:rPr lang="en-US" sz="2400" b="1"/>
                <a:t> C1 G2 standard</a:t>
              </a:r>
            </a:p>
          </p:txBody>
        </p:sp>
        <p:pic>
          <p:nvPicPr>
            <p:cNvPr id="46" name="Graphic 45" descr="Bar chart">
              <a:extLst>
                <a:ext uri="{FF2B5EF4-FFF2-40B4-BE49-F238E27FC236}">
                  <a16:creationId xmlns:a16="http://schemas.microsoft.com/office/drawing/2014/main" id="{3D35825C-C310-DA47-AEC7-7B23AB94323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238362" y="4199108"/>
              <a:ext cx="1134563" cy="844918"/>
            </a:xfrm>
            <a:prstGeom prst="rect">
              <a:avLst/>
            </a:prstGeom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855D01AD-76BC-0044-8D2F-FF5F79E8E8AE}"/>
              </a:ext>
            </a:extLst>
          </p:cNvPr>
          <p:cNvGrpSpPr/>
          <p:nvPr/>
        </p:nvGrpSpPr>
        <p:grpSpPr>
          <a:xfrm>
            <a:off x="467544" y="2769018"/>
            <a:ext cx="8062540" cy="1251339"/>
            <a:chOff x="467544" y="2769018"/>
            <a:chExt cx="8062540" cy="1251339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8E40898-4483-1D4F-8668-1B2128E65530}"/>
                </a:ext>
              </a:extLst>
            </p:cNvPr>
            <p:cNvSpPr/>
            <p:nvPr/>
          </p:nvSpPr>
          <p:spPr>
            <a:xfrm>
              <a:off x="605068" y="2922136"/>
              <a:ext cx="7925016" cy="1098221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24C98346-122D-0E45-9497-C3D1AB0A3291}"/>
                </a:ext>
              </a:extLst>
            </p:cNvPr>
            <p:cNvGrpSpPr/>
            <p:nvPr/>
          </p:nvGrpSpPr>
          <p:grpSpPr>
            <a:xfrm>
              <a:off x="467544" y="2832467"/>
              <a:ext cx="7941938" cy="1098221"/>
              <a:chOff x="3925455" y="1191491"/>
              <a:chExt cx="6400799" cy="1188533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3A3D8FCF-73DA-6845-801F-A9F3AA877859}"/>
                  </a:ext>
                </a:extLst>
              </p:cNvPr>
              <p:cNvSpPr/>
              <p:nvPr/>
            </p:nvSpPr>
            <p:spPr>
              <a:xfrm>
                <a:off x="4895271" y="1191491"/>
                <a:ext cx="5430983" cy="107858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EEED2E91-7B76-7C49-A210-02FF3E78C2FA}"/>
                  </a:ext>
                </a:extLst>
              </p:cNvPr>
              <p:cNvGrpSpPr/>
              <p:nvPr/>
            </p:nvGrpSpPr>
            <p:grpSpPr>
              <a:xfrm>
                <a:off x="3925455" y="1191491"/>
                <a:ext cx="1178646" cy="1188533"/>
                <a:chOff x="3925455" y="1191491"/>
                <a:chExt cx="1178646" cy="1188533"/>
              </a:xfrm>
            </p:grpSpPr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A9BFE1CC-96E0-CC42-813D-6EE290C7C4A6}"/>
                    </a:ext>
                  </a:extLst>
                </p:cNvPr>
                <p:cNvSpPr/>
                <p:nvPr/>
              </p:nvSpPr>
              <p:spPr>
                <a:xfrm>
                  <a:off x="3925455" y="1191491"/>
                  <a:ext cx="969818" cy="1188533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4400" b="1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02</a:t>
                  </a:r>
                </a:p>
              </p:txBody>
            </p:sp>
            <p:sp>
              <p:nvSpPr>
                <p:cNvPr id="23" name="Isosceles Triangle 12">
                  <a:extLst>
                    <a:ext uri="{FF2B5EF4-FFF2-40B4-BE49-F238E27FC236}">
                      <a16:creationId xmlns:a16="http://schemas.microsoft.com/office/drawing/2014/main" id="{8D99CE93-F548-DA43-A364-64A296E0EC35}"/>
                    </a:ext>
                  </a:extLst>
                </p:cNvPr>
                <p:cNvSpPr/>
                <p:nvPr/>
              </p:nvSpPr>
              <p:spPr>
                <a:xfrm rot="5400000">
                  <a:off x="4803124" y="1537059"/>
                  <a:ext cx="323272" cy="278683"/>
                </a:xfrm>
                <a:prstGeom prst="triangl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04F89BDF-604B-5A4B-9891-EA686B9EC075}"/>
                </a:ext>
              </a:extLst>
            </p:cNvPr>
            <p:cNvGrpSpPr/>
            <p:nvPr/>
          </p:nvGrpSpPr>
          <p:grpSpPr>
            <a:xfrm>
              <a:off x="2072803" y="2769018"/>
              <a:ext cx="5144521" cy="956725"/>
              <a:chOff x="4481982" y="1061484"/>
              <a:chExt cx="4146223" cy="1035401"/>
            </a:xfrm>
          </p:grpSpPr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45D1F76-DA28-B54A-B521-5B5E894551E3}"/>
                  </a:ext>
                </a:extLst>
              </p:cNvPr>
              <p:cNvSpPr txBox="1"/>
              <p:nvPr/>
            </p:nvSpPr>
            <p:spPr>
              <a:xfrm>
                <a:off x="4481982" y="1061484"/>
                <a:ext cx="2937088" cy="466321"/>
              </a:xfrm>
              <a:prstGeom prst="rect">
                <a:avLst/>
              </a:prstGeom>
              <a:noFill/>
            </p:spPr>
            <p:txBody>
              <a:bodyPr wrap="square" lIns="0" rtlCol="0" anchor="b">
                <a:spAutoFit/>
              </a:bodyPr>
              <a:lstStyle/>
              <a:p>
                <a:r>
                  <a:rPr lang="en-US" sz="2200" b="1"/>
                  <a:t>Optimization Parameters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CE977B18-7B44-9941-859C-0C1C26A2BF7A}"/>
                  </a:ext>
                </a:extLst>
              </p:cNvPr>
              <p:cNvSpPr txBox="1"/>
              <p:nvPr/>
            </p:nvSpPr>
            <p:spPr>
              <a:xfrm>
                <a:off x="4481982" y="1464021"/>
                <a:ext cx="4146223" cy="632864"/>
              </a:xfrm>
              <a:prstGeom prst="rect">
                <a:avLst/>
              </a:prstGeom>
              <a:noFill/>
            </p:spPr>
            <p:txBody>
              <a:bodyPr wrap="square" lIns="0" rIns="0" rtlCol="0" anchor="t">
                <a:spAutoFit/>
              </a:bodyPr>
              <a:lstStyle/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en-US" sz="1600" b="1"/>
                  <a:t>Tags Population Estimation</a:t>
                </a:r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en-US" sz="1600" b="1"/>
                  <a:t>Frame Length Optimization</a:t>
                </a:r>
              </a:p>
            </p:txBody>
          </p:sp>
        </p:grpSp>
        <p:pic>
          <p:nvPicPr>
            <p:cNvPr id="47" name="Graphic 46" descr="Bullseye">
              <a:extLst>
                <a:ext uri="{FF2B5EF4-FFF2-40B4-BE49-F238E27FC236}">
                  <a16:creationId xmlns:a16="http://schemas.microsoft.com/office/drawing/2014/main" id="{88BFECFB-FC86-7544-9D4F-33249A207B3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274919" y="2882462"/>
              <a:ext cx="1134563" cy="844918"/>
            </a:xfrm>
            <a:prstGeom prst="rect">
              <a:avLst/>
            </a:prstGeom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AD6D5112-8486-5749-B395-128C465C5D57}"/>
              </a:ext>
            </a:extLst>
          </p:cNvPr>
          <p:cNvGrpSpPr/>
          <p:nvPr/>
        </p:nvGrpSpPr>
        <p:grpSpPr>
          <a:xfrm>
            <a:off x="467544" y="1693721"/>
            <a:ext cx="8062540" cy="985723"/>
            <a:chOff x="467544" y="1693721"/>
            <a:chExt cx="8062540" cy="985723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F3E9B36-2E35-7547-BC74-ABE7ABD2C5B4}"/>
                </a:ext>
              </a:extLst>
            </p:cNvPr>
            <p:cNvSpPr/>
            <p:nvPr/>
          </p:nvSpPr>
          <p:spPr>
            <a:xfrm>
              <a:off x="605068" y="1783319"/>
              <a:ext cx="7925016" cy="896125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D374C3D1-C722-8F46-B8E5-294BCB8D48D1}"/>
                </a:ext>
              </a:extLst>
            </p:cNvPr>
            <p:cNvGrpSpPr/>
            <p:nvPr/>
          </p:nvGrpSpPr>
          <p:grpSpPr>
            <a:xfrm>
              <a:off x="467544" y="1693721"/>
              <a:ext cx="7941938" cy="896125"/>
              <a:chOff x="3925455" y="1191491"/>
              <a:chExt cx="6400799" cy="969818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4003F501-0020-1D40-98E5-BE0430DEE2B4}"/>
                  </a:ext>
                </a:extLst>
              </p:cNvPr>
              <p:cNvSpPr/>
              <p:nvPr/>
            </p:nvSpPr>
            <p:spPr>
              <a:xfrm>
                <a:off x="4895271" y="1191491"/>
                <a:ext cx="5430983" cy="96981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E36FC9E3-2B35-404D-B9F3-A4E311454C71}"/>
                  </a:ext>
                </a:extLst>
              </p:cNvPr>
              <p:cNvGrpSpPr/>
              <p:nvPr/>
            </p:nvGrpSpPr>
            <p:grpSpPr>
              <a:xfrm>
                <a:off x="3925455" y="1191491"/>
                <a:ext cx="1178646" cy="969818"/>
                <a:chOff x="3925455" y="1191491"/>
                <a:chExt cx="1178646" cy="969818"/>
              </a:xfrm>
            </p:grpSpPr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1FA2A287-8B14-0F46-8C5B-AD89616DD9DA}"/>
                    </a:ext>
                  </a:extLst>
                </p:cNvPr>
                <p:cNvSpPr/>
                <p:nvPr/>
              </p:nvSpPr>
              <p:spPr>
                <a:xfrm>
                  <a:off x="3925455" y="1191491"/>
                  <a:ext cx="969818" cy="969818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4400" b="1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01</a:t>
                  </a:r>
                </a:p>
              </p:txBody>
            </p:sp>
            <p:sp>
              <p:nvSpPr>
                <p:cNvPr id="18" name="Isosceles Triangle 5">
                  <a:extLst>
                    <a:ext uri="{FF2B5EF4-FFF2-40B4-BE49-F238E27FC236}">
                      <a16:creationId xmlns:a16="http://schemas.microsoft.com/office/drawing/2014/main" id="{C8040270-DFD3-1140-90ED-139FE0B00E30}"/>
                    </a:ext>
                  </a:extLst>
                </p:cNvPr>
                <p:cNvSpPr/>
                <p:nvPr/>
              </p:nvSpPr>
              <p:spPr>
                <a:xfrm rot="5400000">
                  <a:off x="4803124" y="1537059"/>
                  <a:ext cx="323272" cy="278683"/>
                </a:xfrm>
                <a:prstGeom prst="triangl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7DECE8A-16BC-FA46-93F6-512915E5F708}"/>
                </a:ext>
              </a:extLst>
            </p:cNvPr>
            <p:cNvSpPr txBox="1"/>
            <p:nvPr/>
          </p:nvSpPr>
          <p:spPr>
            <a:xfrm>
              <a:off x="2091775" y="1875602"/>
              <a:ext cx="5144521" cy="430887"/>
            </a:xfrm>
            <a:prstGeom prst="rect">
              <a:avLst/>
            </a:prstGeom>
            <a:noFill/>
          </p:spPr>
          <p:txBody>
            <a:bodyPr wrap="square" lIns="0" rtlCol="0" anchor="b">
              <a:spAutoFit/>
            </a:bodyPr>
            <a:lstStyle/>
            <a:p>
              <a:r>
                <a:rPr lang="en-US" sz="2200" b="1"/>
                <a:t>RFID Reading Process</a:t>
              </a: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3F6E3F9-AE0A-2A40-BF11-37A9D93DF6A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20082" y="1750669"/>
              <a:ext cx="805614" cy="805614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20271F86-1F70-B547-96FC-22007D238ED9}"/>
              </a:ext>
            </a:extLst>
          </p:cNvPr>
          <p:cNvGrpSpPr/>
          <p:nvPr/>
        </p:nvGrpSpPr>
        <p:grpSpPr>
          <a:xfrm>
            <a:off x="467544" y="5157192"/>
            <a:ext cx="8062540" cy="938704"/>
            <a:chOff x="467544" y="5157192"/>
            <a:chExt cx="8062540" cy="938704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A15240B-2513-E94C-8AD4-473E230DB847}"/>
                </a:ext>
              </a:extLst>
            </p:cNvPr>
            <p:cNvSpPr/>
            <p:nvPr/>
          </p:nvSpPr>
          <p:spPr>
            <a:xfrm>
              <a:off x="605068" y="5319014"/>
              <a:ext cx="7925016" cy="776882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CD300D68-8ABC-334D-A316-13951BC79B60}"/>
                </a:ext>
              </a:extLst>
            </p:cNvPr>
            <p:cNvGrpSpPr/>
            <p:nvPr/>
          </p:nvGrpSpPr>
          <p:grpSpPr>
            <a:xfrm>
              <a:off x="467544" y="5229201"/>
              <a:ext cx="7941938" cy="776882"/>
              <a:chOff x="3925455" y="1320540"/>
              <a:chExt cx="6400799" cy="840769"/>
            </a:xfrm>
          </p:grpSpPr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D02B3D55-DF08-B44E-9105-57BFE2DA672A}"/>
                  </a:ext>
                </a:extLst>
              </p:cNvPr>
              <p:cNvSpPr/>
              <p:nvPr/>
            </p:nvSpPr>
            <p:spPr>
              <a:xfrm>
                <a:off x="4895271" y="1320540"/>
                <a:ext cx="5430983" cy="84076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B84EABD9-AEC1-5042-99C7-3A000C32A932}"/>
                  </a:ext>
                </a:extLst>
              </p:cNvPr>
              <p:cNvGrpSpPr/>
              <p:nvPr/>
            </p:nvGrpSpPr>
            <p:grpSpPr>
              <a:xfrm>
                <a:off x="3925455" y="1320540"/>
                <a:ext cx="1178646" cy="840769"/>
                <a:chOff x="3925455" y="1320540"/>
                <a:chExt cx="1178646" cy="840769"/>
              </a:xfrm>
            </p:grpSpPr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D938B840-106D-1646-8E3B-753CDB6C3946}"/>
                    </a:ext>
                  </a:extLst>
                </p:cNvPr>
                <p:cNvSpPr/>
                <p:nvPr/>
              </p:nvSpPr>
              <p:spPr>
                <a:xfrm>
                  <a:off x="3925455" y="1320540"/>
                  <a:ext cx="969818" cy="840769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4400" b="1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04</a:t>
                  </a:r>
                </a:p>
              </p:txBody>
            </p:sp>
            <p:sp>
              <p:nvSpPr>
                <p:cNvPr id="33" name="Isosceles Triangle 22">
                  <a:extLst>
                    <a:ext uri="{FF2B5EF4-FFF2-40B4-BE49-F238E27FC236}">
                      <a16:creationId xmlns:a16="http://schemas.microsoft.com/office/drawing/2014/main" id="{44BBF21F-862F-F347-86CF-79888D11F37B}"/>
                    </a:ext>
                  </a:extLst>
                </p:cNvPr>
                <p:cNvSpPr/>
                <p:nvPr/>
              </p:nvSpPr>
              <p:spPr>
                <a:xfrm rot="5400000">
                  <a:off x="4803124" y="1537059"/>
                  <a:ext cx="323272" cy="278683"/>
                </a:xfrm>
                <a:prstGeom prst="triangl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E12105D-B344-274A-AE8A-36436BAE7081}"/>
                </a:ext>
              </a:extLst>
            </p:cNvPr>
            <p:cNvSpPr txBox="1"/>
            <p:nvPr/>
          </p:nvSpPr>
          <p:spPr>
            <a:xfrm>
              <a:off x="2046035" y="5334414"/>
              <a:ext cx="4227389" cy="430887"/>
            </a:xfrm>
            <a:prstGeom prst="rect">
              <a:avLst/>
            </a:prstGeom>
            <a:noFill/>
          </p:spPr>
          <p:txBody>
            <a:bodyPr wrap="square" lIns="0" rtlCol="0" anchor="b">
              <a:spAutoFit/>
            </a:bodyPr>
            <a:lstStyle/>
            <a:p>
              <a:r>
                <a:rPr lang="en-US" sz="2200" b="1"/>
                <a:t>Conclusion and Future Work </a:t>
              </a:r>
            </a:p>
          </p:txBody>
        </p: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550941DB-D48D-624F-89DC-655C9DA2E72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20082" y="5157192"/>
              <a:ext cx="831923" cy="8247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45319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de-DE"/>
            </a:br>
            <a:r>
              <a:rPr lang="de-DE" sz="2800">
                <a:latin typeface="Calibri" panose="020F0502020204030204" pitchFamily="34" charset="0"/>
                <a:cs typeface="Calibri" panose="020F0502020204030204" pitchFamily="34" charset="0"/>
              </a:rPr>
              <a:t>Agenda</a:t>
            </a:r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4ACDCDA-98E8-5349-AE37-0E5BA4858195}" type="datetime3">
              <a:rPr lang="de-DE" smtClean="0"/>
              <a:t>23/01/2019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Hazem Elsaid Ibrahim | PhD Dissertation</a:t>
            </a:r>
          </a:p>
        </p:txBody>
      </p:sp>
      <p:pic>
        <p:nvPicPr>
          <p:cNvPr id="7" name="Picture Placeholder 10">
            <a:extLst>
              <a:ext uri="{FF2B5EF4-FFF2-40B4-BE49-F238E27FC236}">
                <a16:creationId xmlns:a16="http://schemas.microsoft.com/office/drawing/2014/main" id="{5EA96A08-6EA1-D744-9466-259ED07122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 bwMode="auto">
          <a:xfrm>
            <a:off x="7524750" y="362298"/>
            <a:ext cx="1149350" cy="906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Placeholder 4">
            <a:extLst>
              <a:ext uri="{FF2B5EF4-FFF2-40B4-BE49-F238E27FC236}">
                <a16:creationId xmlns:a16="http://schemas.microsoft.com/office/drawing/2014/main" id="{5E69F2BA-A9E4-7048-AB3B-8A6D00A23374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>
          <a:xfrm>
            <a:off x="5940152" y="6237312"/>
            <a:ext cx="1330007" cy="564151"/>
          </a:xfr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855D01AD-76BC-0044-8D2F-FF5F79E8E8AE}"/>
              </a:ext>
            </a:extLst>
          </p:cNvPr>
          <p:cNvGrpSpPr/>
          <p:nvPr/>
        </p:nvGrpSpPr>
        <p:grpSpPr>
          <a:xfrm>
            <a:off x="467544" y="2769018"/>
            <a:ext cx="8062540" cy="1251339"/>
            <a:chOff x="467544" y="2769018"/>
            <a:chExt cx="8062540" cy="1251339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8E40898-4483-1D4F-8668-1B2128E65530}"/>
                </a:ext>
              </a:extLst>
            </p:cNvPr>
            <p:cNvSpPr/>
            <p:nvPr/>
          </p:nvSpPr>
          <p:spPr>
            <a:xfrm>
              <a:off x="605068" y="2922136"/>
              <a:ext cx="7925016" cy="1098221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24C98346-122D-0E45-9497-C3D1AB0A3291}"/>
                </a:ext>
              </a:extLst>
            </p:cNvPr>
            <p:cNvGrpSpPr/>
            <p:nvPr/>
          </p:nvGrpSpPr>
          <p:grpSpPr>
            <a:xfrm>
              <a:off x="467544" y="2832467"/>
              <a:ext cx="7941938" cy="1098221"/>
              <a:chOff x="3925455" y="1191491"/>
              <a:chExt cx="6400799" cy="1188533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3A3D8FCF-73DA-6845-801F-A9F3AA877859}"/>
                  </a:ext>
                </a:extLst>
              </p:cNvPr>
              <p:cNvSpPr/>
              <p:nvPr/>
            </p:nvSpPr>
            <p:spPr>
              <a:xfrm>
                <a:off x="4895271" y="1191491"/>
                <a:ext cx="5430983" cy="107858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EEED2E91-7B76-7C49-A210-02FF3E78C2FA}"/>
                  </a:ext>
                </a:extLst>
              </p:cNvPr>
              <p:cNvGrpSpPr/>
              <p:nvPr/>
            </p:nvGrpSpPr>
            <p:grpSpPr>
              <a:xfrm>
                <a:off x="3925455" y="1191491"/>
                <a:ext cx="1178646" cy="1188533"/>
                <a:chOff x="3925455" y="1191491"/>
                <a:chExt cx="1178646" cy="1188533"/>
              </a:xfrm>
            </p:grpSpPr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A9BFE1CC-96E0-CC42-813D-6EE290C7C4A6}"/>
                    </a:ext>
                  </a:extLst>
                </p:cNvPr>
                <p:cNvSpPr/>
                <p:nvPr/>
              </p:nvSpPr>
              <p:spPr>
                <a:xfrm>
                  <a:off x="3925455" y="1191491"/>
                  <a:ext cx="969818" cy="1188533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4400" b="1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02</a:t>
                  </a:r>
                </a:p>
              </p:txBody>
            </p:sp>
            <p:sp>
              <p:nvSpPr>
                <p:cNvPr id="23" name="Isosceles Triangle 12">
                  <a:extLst>
                    <a:ext uri="{FF2B5EF4-FFF2-40B4-BE49-F238E27FC236}">
                      <a16:creationId xmlns:a16="http://schemas.microsoft.com/office/drawing/2014/main" id="{8D99CE93-F548-DA43-A364-64A296E0EC35}"/>
                    </a:ext>
                  </a:extLst>
                </p:cNvPr>
                <p:cNvSpPr/>
                <p:nvPr/>
              </p:nvSpPr>
              <p:spPr>
                <a:xfrm rot="5400000">
                  <a:off x="4803124" y="1537059"/>
                  <a:ext cx="323272" cy="278683"/>
                </a:xfrm>
                <a:prstGeom prst="triangl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04F89BDF-604B-5A4B-9891-EA686B9EC075}"/>
                </a:ext>
              </a:extLst>
            </p:cNvPr>
            <p:cNvGrpSpPr/>
            <p:nvPr/>
          </p:nvGrpSpPr>
          <p:grpSpPr>
            <a:xfrm>
              <a:off x="2072803" y="2769018"/>
              <a:ext cx="5144521" cy="956725"/>
              <a:chOff x="4481982" y="1061484"/>
              <a:chExt cx="4146223" cy="1035401"/>
            </a:xfrm>
          </p:grpSpPr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45D1F76-DA28-B54A-B521-5B5E894551E3}"/>
                  </a:ext>
                </a:extLst>
              </p:cNvPr>
              <p:cNvSpPr txBox="1"/>
              <p:nvPr/>
            </p:nvSpPr>
            <p:spPr>
              <a:xfrm>
                <a:off x="4481982" y="1061484"/>
                <a:ext cx="3581166" cy="466321"/>
              </a:xfrm>
              <a:prstGeom prst="rect">
                <a:avLst/>
              </a:prstGeom>
              <a:noFill/>
            </p:spPr>
            <p:txBody>
              <a:bodyPr wrap="square" lIns="0" rtlCol="0" anchor="b">
                <a:spAutoFit/>
              </a:bodyPr>
              <a:lstStyle/>
              <a:p>
                <a:r>
                  <a:rPr lang="en-US" sz="2200" b="1">
                    <a:latin typeface="Calibri" panose="020F0502020204030204" pitchFamily="34" charset="0"/>
                    <a:cs typeface="Calibri" panose="020F0502020204030204" pitchFamily="34" charset="0"/>
                  </a:rPr>
                  <a:t>MAC-Layer Optimization Parameters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CE977B18-7B44-9941-859C-0C1C26A2BF7A}"/>
                  </a:ext>
                </a:extLst>
              </p:cNvPr>
              <p:cNvSpPr txBox="1"/>
              <p:nvPr/>
            </p:nvSpPr>
            <p:spPr>
              <a:xfrm>
                <a:off x="4481982" y="1464021"/>
                <a:ext cx="4146223" cy="632864"/>
              </a:xfrm>
              <a:prstGeom prst="rect">
                <a:avLst/>
              </a:prstGeom>
              <a:noFill/>
            </p:spPr>
            <p:txBody>
              <a:bodyPr wrap="square" lIns="0" rIns="0" rtlCol="0" anchor="t">
                <a:spAutoFit/>
              </a:bodyPr>
              <a:lstStyle/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en-US" sz="1600" b="1"/>
                  <a:t>Tags Population Estimation</a:t>
                </a:r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en-US" sz="1600" b="1"/>
                  <a:t>Frame </a:t>
                </a:r>
                <a:r>
                  <a:rPr lang="en-US" sz="1600" b="1">
                    <a:latin typeface="Calibri" panose="020F0502020204030204" pitchFamily="34" charset="0"/>
                    <a:cs typeface="Calibri" panose="020F0502020204030204" pitchFamily="34" charset="0"/>
                  </a:rPr>
                  <a:t>Length</a:t>
                </a:r>
                <a:r>
                  <a:rPr lang="en-US" sz="1600" b="1"/>
                  <a:t> Optimization</a:t>
                </a:r>
              </a:p>
            </p:txBody>
          </p:sp>
        </p:grpSp>
        <p:pic>
          <p:nvPicPr>
            <p:cNvPr id="47" name="Graphic 46" descr="Bullseye">
              <a:extLst>
                <a:ext uri="{FF2B5EF4-FFF2-40B4-BE49-F238E27FC236}">
                  <a16:creationId xmlns:a16="http://schemas.microsoft.com/office/drawing/2014/main" id="{88BFECFB-FC86-7544-9D4F-33249A207B3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274919" y="2882462"/>
              <a:ext cx="1134563" cy="844918"/>
            </a:xfrm>
            <a:prstGeom prst="rect">
              <a:avLst/>
            </a:prstGeom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AD6D5112-8486-5749-B395-128C465C5D57}"/>
              </a:ext>
            </a:extLst>
          </p:cNvPr>
          <p:cNvGrpSpPr/>
          <p:nvPr/>
        </p:nvGrpSpPr>
        <p:grpSpPr>
          <a:xfrm>
            <a:off x="467544" y="1693721"/>
            <a:ext cx="8062540" cy="985723"/>
            <a:chOff x="467544" y="1693721"/>
            <a:chExt cx="8062540" cy="985723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F3E9B36-2E35-7547-BC74-ABE7ABD2C5B4}"/>
                </a:ext>
              </a:extLst>
            </p:cNvPr>
            <p:cNvSpPr/>
            <p:nvPr/>
          </p:nvSpPr>
          <p:spPr>
            <a:xfrm>
              <a:off x="605068" y="1783319"/>
              <a:ext cx="7925016" cy="896125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D374C3D1-C722-8F46-B8E5-294BCB8D48D1}"/>
                </a:ext>
              </a:extLst>
            </p:cNvPr>
            <p:cNvGrpSpPr/>
            <p:nvPr/>
          </p:nvGrpSpPr>
          <p:grpSpPr>
            <a:xfrm>
              <a:off x="467544" y="1693721"/>
              <a:ext cx="7941938" cy="896125"/>
              <a:chOff x="3925455" y="1191491"/>
              <a:chExt cx="6400799" cy="969818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4003F501-0020-1D40-98E5-BE0430DEE2B4}"/>
                  </a:ext>
                </a:extLst>
              </p:cNvPr>
              <p:cNvSpPr/>
              <p:nvPr/>
            </p:nvSpPr>
            <p:spPr>
              <a:xfrm>
                <a:off x="4895271" y="1191491"/>
                <a:ext cx="5430983" cy="96981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E36FC9E3-2B35-404D-B9F3-A4E311454C71}"/>
                  </a:ext>
                </a:extLst>
              </p:cNvPr>
              <p:cNvGrpSpPr/>
              <p:nvPr/>
            </p:nvGrpSpPr>
            <p:grpSpPr>
              <a:xfrm>
                <a:off x="3925455" y="1191491"/>
                <a:ext cx="1178646" cy="969818"/>
                <a:chOff x="3925455" y="1191491"/>
                <a:chExt cx="1178646" cy="969818"/>
              </a:xfrm>
            </p:grpSpPr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1FA2A287-8B14-0F46-8C5B-AD89616DD9DA}"/>
                    </a:ext>
                  </a:extLst>
                </p:cNvPr>
                <p:cNvSpPr/>
                <p:nvPr/>
              </p:nvSpPr>
              <p:spPr>
                <a:xfrm>
                  <a:off x="3925455" y="1191491"/>
                  <a:ext cx="969818" cy="969818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4400" b="1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01</a:t>
                  </a:r>
                </a:p>
              </p:txBody>
            </p:sp>
            <p:sp>
              <p:nvSpPr>
                <p:cNvPr id="18" name="Isosceles Triangle 5">
                  <a:extLst>
                    <a:ext uri="{FF2B5EF4-FFF2-40B4-BE49-F238E27FC236}">
                      <a16:creationId xmlns:a16="http://schemas.microsoft.com/office/drawing/2014/main" id="{C8040270-DFD3-1140-90ED-139FE0B00E30}"/>
                    </a:ext>
                  </a:extLst>
                </p:cNvPr>
                <p:cNvSpPr/>
                <p:nvPr/>
              </p:nvSpPr>
              <p:spPr>
                <a:xfrm rot="5400000">
                  <a:off x="4803124" y="1537059"/>
                  <a:ext cx="323272" cy="278683"/>
                </a:xfrm>
                <a:prstGeom prst="triangl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7DECE8A-16BC-FA46-93F6-512915E5F708}"/>
                </a:ext>
              </a:extLst>
            </p:cNvPr>
            <p:cNvSpPr txBox="1"/>
            <p:nvPr/>
          </p:nvSpPr>
          <p:spPr>
            <a:xfrm>
              <a:off x="2091775" y="1875602"/>
              <a:ext cx="5144521" cy="430887"/>
            </a:xfrm>
            <a:prstGeom prst="rect">
              <a:avLst/>
            </a:prstGeom>
            <a:noFill/>
          </p:spPr>
          <p:txBody>
            <a:bodyPr wrap="square" lIns="0" rtlCol="0" anchor="b">
              <a:spAutoFit/>
            </a:bodyPr>
            <a:lstStyle/>
            <a:p>
              <a:r>
                <a:rPr lang="en-US" sz="2200" b="1">
                  <a:latin typeface="Calibri" panose="020F0502020204030204" pitchFamily="34" charset="0"/>
                  <a:cs typeface="Calibri" panose="020F0502020204030204" pitchFamily="34" charset="0"/>
                </a:rPr>
                <a:t>RFID Reading Process</a:t>
              </a: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3F6E3F9-AE0A-2A40-BF11-37A9D93DF6A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20082" y="1750669"/>
              <a:ext cx="805614" cy="805614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20271F86-1F70-B547-96FC-22007D238ED9}"/>
              </a:ext>
            </a:extLst>
          </p:cNvPr>
          <p:cNvGrpSpPr/>
          <p:nvPr/>
        </p:nvGrpSpPr>
        <p:grpSpPr>
          <a:xfrm>
            <a:off x="467544" y="5157192"/>
            <a:ext cx="8062540" cy="938704"/>
            <a:chOff x="467544" y="5157192"/>
            <a:chExt cx="8062540" cy="938704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A15240B-2513-E94C-8AD4-473E230DB847}"/>
                </a:ext>
              </a:extLst>
            </p:cNvPr>
            <p:cNvSpPr/>
            <p:nvPr/>
          </p:nvSpPr>
          <p:spPr>
            <a:xfrm>
              <a:off x="605068" y="5319014"/>
              <a:ext cx="7925016" cy="776882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CD300D68-8ABC-334D-A316-13951BC79B60}"/>
                </a:ext>
              </a:extLst>
            </p:cNvPr>
            <p:cNvGrpSpPr/>
            <p:nvPr/>
          </p:nvGrpSpPr>
          <p:grpSpPr>
            <a:xfrm>
              <a:off x="467544" y="5229201"/>
              <a:ext cx="7941938" cy="776882"/>
              <a:chOff x="3925455" y="1320540"/>
              <a:chExt cx="6400799" cy="840769"/>
            </a:xfrm>
          </p:grpSpPr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D02B3D55-DF08-B44E-9105-57BFE2DA672A}"/>
                  </a:ext>
                </a:extLst>
              </p:cNvPr>
              <p:cNvSpPr/>
              <p:nvPr/>
            </p:nvSpPr>
            <p:spPr>
              <a:xfrm>
                <a:off x="4895271" y="1320540"/>
                <a:ext cx="5430983" cy="84076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B84EABD9-AEC1-5042-99C7-3A000C32A932}"/>
                  </a:ext>
                </a:extLst>
              </p:cNvPr>
              <p:cNvGrpSpPr/>
              <p:nvPr/>
            </p:nvGrpSpPr>
            <p:grpSpPr>
              <a:xfrm>
                <a:off x="3925455" y="1320540"/>
                <a:ext cx="1178646" cy="840769"/>
                <a:chOff x="3925455" y="1320540"/>
                <a:chExt cx="1178646" cy="840769"/>
              </a:xfrm>
            </p:grpSpPr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D938B840-106D-1646-8E3B-753CDB6C3946}"/>
                    </a:ext>
                  </a:extLst>
                </p:cNvPr>
                <p:cNvSpPr/>
                <p:nvPr/>
              </p:nvSpPr>
              <p:spPr>
                <a:xfrm>
                  <a:off x="3925455" y="1320540"/>
                  <a:ext cx="969818" cy="840769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4400" b="1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04</a:t>
                  </a:r>
                </a:p>
              </p:txBody>
            </p:sp>
            <p:sp>
              <p:nvSpPr>
                <p:cNvPr id="33" name="Isosceles Triangle 22">
                  <a:extLst>
                    <a:ext uri="{FF2B5EF4-FFF2-40B4-BE49-F238E27FC236}">
                      <a16:creationId xmlns:a16="http://schemas.microsoft.com/office/drawing/2014/main" id="{44BBF21F-862F-F347-86CF-79888D11F37B}"/>
                    </a:ext>
                  </a:extLst>
                </p:cNvPr>
                <p:cNvSpPr/>
                <p:nvPr/>
              </p:nvSpPr>
              <p:spPr>
                <a:xfrm rot="5400000">
                  <a:off x="4803124" y="1537059"/>
                  <a:ext cx="323272" cy="278683"/>
                </a:xfrm>
                <a:prstGeom prst="triangl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E12105D-B344-274A-AE8A-36436BAE7081}"/>
                </a:ext>
              </a:extLst>
            </p:cNvPr>
            <p:cNvSpPr txBox="1"/>
            <p:nvPr/>
          </p:nvSpPr>
          <p:spPr>
            <a:xfrm>
              <a:off x="2046035" y="5334414"/>
              <a:ext cx="4227389" cy="430887"/>
            </a:xfrm>
            <a:prstGeom prst="rect">
              <a:avLst/>
            </a:prstGeom>
            <a:noFill/>
          </p:spPr>
          <p:txBody>
            <a:bodyPr wrap="square" lIns="0" rtlCol="0" anchor="b">
              <a:spAutoFit/>
            </a:bodyPr>
            <a:lstStyle/>
            <a:p>
              <a:r>
                <a:rPr lang="en-US" sz="2200" b="1">
                  <a:latin typeface="Calibri" panose="020F0502020204030204" pitchFamily="34" charset="0"/>
                  <a:cs typeface="Calibri" panose="020F0502020204030204" pitchFamily="34" charset="0"/>
                </a:rPr>
                <a:t>Conclusion and Future Work </a:t>
              </a:r>
            </a:p>
          </p:txBody>
        </p: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550941DB-D48D-624F-89DC-655C9DA2E72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20082" y="5157192"/>
              <a:ext cx="831923" cy="824710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CB15C1D9-94D6-094B-A0CB-2C4CE208D247}"/>
              </a:ext>
            </a:extLst>
          </p:cNvPr>
          <p:cNvGrpSpPr/>
          <p:nvPr/>
        </p:nvGrpSpPr>
        <p:grpSpPr>
          <a:xfrm>
            <a:off x="467544" y="4110170"/>
            <a:ext cx="8062540" cy="1024777"/>
            <a:chOff x="467544" y="4110170"/>
            <a:chExt cx="8062540" cy="1024777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D0270B8D-3896-5340-BC5C-203BF21C3295}"/>
                </a:ext>
              </a:extLst>
            </p:cNvPr>
            <p:cNvGrpSpPr/>
            <p:nvPr/>
          </p:nvGrpSpPr>
          <p:grpSpPr>
            <a:xfrm>
              <a:off x="467544" y="4110170"/>
              <a:ext cx="8062540" cy="1024777"/>
              <a:chOff x="467544" y="4110170"/>
              <a:chExt cx="8062540" cy="1024777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3356BF0E-EF92-984A-A363-362C11F20DF1}"/>
                  </a:ext>
                </a:extLst>
              </p:cNvPr>
              <p:cNvSpPr/>
              <p:nvPr/>
            </p:nvSpPr>
            <p:spPr>
              <a:xfrm>
                <a:off x="605068" y="4238822"/>
                <a:ext cx="7925016" cy="896125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F663F617-4210-0144-A518-AAF370789022}"/>
                  </a:ext>
                </a:extLst>
              </p:cNvPr>
              <p:cNvGrpSpPr/>
              <p:nvPr/>
            </p:nvGrpSpPr>
            <p:grpSpPr>
              <a:xfrm>
                <a:off x="467544" y="4149080"/>
                <a:ext cx="7941938" cy="896129"/>
                <a:chOff x="3925455" y="1383985"/>
                <a:chExt cx="6400799" cy="969822"/>
              </a:xfrm>
            </p:grpSpPr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EBA1CB40-2750-5646-9A74-62723A34DD6C}"/>
                    </a:ext>
                  </a:extLst>
                </p:cNvPr>
                <p:cNvSpPr/>
                <p:nvPr/>
              </p:nvSpPr>
              <p:spPr>
                <a:xfrm>
                  <a:off x="4895271" y="1383989"/>
                  <a:ext cx="5430983" cy="9698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26" name="Group 25">
                  <a:extLst>
                    <a:ext uri="{FF2B5EF4-FFF2-40B4-BE49-F238E27FC236}">
                      <a16:creationId xmlns:a16="http://schemas.microsoft.com/office/drawing/2014/main" id="{83186355-8561-0D48-8357-2744480C51A1}"/>
                    </a:ext>
                  </a:extLst>
                </p:cNvPr>
                <p:cNvGrpSpPr/>
                <p:nvPr/>
              </p:nvGrpSpPr>
              <p:grpSpPr>
                <a:xfrm>
                  <a:off x="3925455" y="1383985"/>
                  <a:ext cx="1178646" cy="969818"/>
                  <a:chOff x="3925455" y="1383985"/>
                  <a:chExt cx="1178646" cy="969818"/>
                </a:xfrm>
              </p:grpSpPr>
              <p:sp>
                <p:nvSpPr>
                  <p:cNvPr id="27" name="Rectangle 26">
                    <a:extLst>
                      <a:ext uri="{FF2B5EF4-FFF2-40B4-BE49-F238E27FC236}">
                        <a16:creationId xmlns:a16="http://schemas.microsoft.com/office/drawing/2014/main" id="{0E749B96-4072-314E-9CF8-420437E46A6F}"/>
                      </a:ext>
                    </a:extLst>
                  </p:cNvPr>
                  <p:cNvSpPr/>
                  <p:nvPr/>
                </p:nvSpPr>
                <p:spPr>
                  <a:xfrm>
                    <a:off x="3925455" y="1383985"/>
                    <a:ext cx="969818" cy="969818"/>
                  </a:xfrm>
                  <a:prstGeom prst="rect">
                    <a:avLst/>
                  </a:pr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4400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rPr>
                      <a:t>03</a:t>
                    </a:r>
                  </a:p>
                </p:txBody>
              </p:sp>
              <p:sp>
                <p:nvSpPr>
                  <p:cNvPr id="28" name="Isosceles Triangle 17">
                    <a:extLst>
                      <a:ext uri="{FF2B5EF4-FFF2-40B4-BE49-F238E27FC236}">
                        <a16:creationId xmlns:a16="http://schemas.microsoft.com/office/drawing/2014/main" id="{EF2B09E6-C221-3148-8F03-A892B2252E6C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803124" y="1537059"/>
                    <a:ext cx="323272" cy="278683"/>
                  </a:xfrm>
                  <a:prstGeom prst="triangle">
                    <a:avLst/>
                  </a:pr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EAC0F02-A866-9842-82CF-983F51280636}"/>
                  </a:ext>
                </a:extLst>
              </p:cNvPr>
              <p:cNvSpPr txBox="1"/>
              <p:nvPr/>
            </p:nvSpPr>
            <p:spPr>
              <a:xfrm>
                <a:off x="2072801" y="4110170"/>
                <a:ext cx="4875461" cy="830999"/>
              </a:xfrm>
              <a:prstGeom prst="rect">
                <a:avLst/>
              </a:prstGeom>
              <a:noFill/>
            </p:spPr>
            <p:txBody>
              <a:bodyPr wrap="square" lIns="0" rtlCol="0" anchor="b">
                <a:spAutoFit/>
              </a:bodyPr>
              <a:lstStyle/>
              <a:p>
                <a:r>
                  <a:rPr lang="en-US" sz="2200" b="1">
                    <a:latin typeface="Calibri" panose="020F0502020204030204" pitchFamily="34" charset="0"/>
                    <a:cs typeface="Calibri" panose="020F0502020204030204" pitchFamily="34" charset="0"/>
                  </a:rPr>
                  <a:t>Improvements</a:t>
                </a:r>
                <a:r>
                  <a:rPr lang="en-US" sz="2400" b="1">
                    <a:latin typeface="Calibri" panose="020F0502020204030204" pitchFamily="34" charset="0"/>
                    <a:cs typeface="Calibri" panose="020F0502020204030204" pitchFamily="34" charset="0"/>
                  </a:rPr>
                  <a:t> of the </a:t>
                </a:r>
                <a:r>
                  <a:rPr lang="en-US" sz="2400" b="1" err="1">
                    <a:latin typeface="Calibri" panose="020F0502020204030204" pitchFamily="34" charset="0"/>
                    <a:cs typeface="Calibri" panose="020F0502020204030204" pitchFamily="34" charset="0"/>
                  </a:rPr>
                  <a:t>EPCglobal</a:t>
                </a:r>
                <a:r>
                  <a:rPr lang="en-US" sz="2400" b="1">
                    <a:latin typeface="Calibri" panose="020F0502020204030204" pitchFamily="34" charset="0"/>
                    <a:cs typeface="Calibri" panose="020F0502020204030204" pitchFamily="34" charset="0"/>
                  </a:rPr>
                  <a:t> C1 G2 Standard</a:t>
                </a:r>
              </a:p>
            </p:txBody>
          </p:sp>
        </p:grp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E6FBB74-E1A7-DD4A-8E17-C129E0AB58B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85786" y="4317846"/>
              <a:ext cx="1304358" cy="66223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60664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indefinite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7" dur="indefinite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indefinite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0" dur="indefinite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3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369332"/>
          </a:xfrm>
        </p:spPr>
        <p:txBody>
          <a:bodyPr/>
          <a:lstStyle/>
          <a:p>
            <a:pPr lvl="1"/>
            <a:r>
              <a:rPr lang="en-US"/>
              <a:t>Collided Slot in </a:t>
            </a:r>
            <a:r>
              <a:rPr lang="en-US" err="1"/>
              <a:t>EPCglobal</a:t>
            </a:r>
            <a:r>
              <a:rPr lang="en-US"/>
              <a:t> C1G2</a:t>
            </a:r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5A0D3CB2-E0E6-284D-B358-2D0FC1F909E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>
          <a:xfrm>
            <a:off x="7524750" y="100013"/>
            <a:ext cx="1149350" cy="906462"/>
          </a:xfrm>
        </p:spPr>
      </p:pic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6D6825A-82F5-3A4F-9E8F-D3A513A73C6B}" type="datetime3">
              <a:rPr lang="de-DE" smtClean="0"/>
              <a:t>23/01/2019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Hazem Elsaid Ibrahim | PhD Dissertation</a:t>
            </a:r>
          </a:p>
        </p:txBody>
      </p:sp>
      <p:pic>
        <p:nvPicPr>
          <p:cNvPr id="7" name="Picture Placeholder 4">
            <a:extLst>
              <a:ext uri="{FF2B5EF4-FFF2-40B4-BE49-F238E27FC236}">
                <a16:creationId xmlns:a16="http://schemas.microsoft.com/office/drawing/2014/main" id="{862FBCA6-8654-EB4E-B8B9-5343706E4A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 bwMode="auto">
          <a:xfrm>
            <a:off x="5940152" y="6237312"/>
            <a:ext cx="1330007" cy="56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platzhalter 6">
            <a:extLst>
              <a:ext uri="{FF2B5EF4-FFF2-40B4-BE49-F238E27FC236}">
                <a16:creationId xmlns:a16="http://schemas.microsoft.com/office/drawing/2014/main" id="{745D959E-0F2A-0F41-88D8-3DCC4A908F54}"/>
              </a:ext>
            </a:extLst>
          </p:cNvPr>
          <p:cNvSpPr txBox="1">
            <a:spLocks/>
          </p:cNvSpPr>
          <p:nvPr/>
        </p:nvSpPr>
        <p:spPr>
          <a:xfrm>
            <a:off x="288000" y="1098048"/>
            <a:ext cx="8568000" cy="5139264"/>
          </a:xfrm>
          <a:prstGeom prst="rect">
            <a:avLst/>
          </a:prstGeom>
        </p:spPr>
        <p:txBody>
          <a:bodyPr/>
          <a:lstStyle>
            <a:lvl1pPr marL="358775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tx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9138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2pPr>
            <a:lvl3pPr marL="1079500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439863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4pPr>
            <a:lvl5pPr marL="1798638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5pPr>
            <a:lvl6pPr marL="18875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6pPr>
            <a:lvl7pPr marL="23447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7pPr>
            <a:lvl8pPr marL="28019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8pPr>
            <a:lvl9pPr marL="32591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600">
                <a:latin typeface="Calibri" panose="020F0502020204030204" pitchFamily="34" charset="0"/>
                <a:cs typeface="Calibri" panose="020F0502020204030204" pitchFamily="34" charset="0"/>
              </a:rPr>
              <a:t>Without collision recovery</a:t>
            </a:r>
          </a:p>
          <a:p>
            <a:endParaRPr lang="en-US" sz="16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6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500" kern="0"/>
          </a:p>
          <a:p>
            <a:endParaRPr lang="en-US" sz="1500" kern="0"/>
          </a:p>
          <a:p>
            <a:endParaRPr lang="en-US" sz="1500" kern="0"/>
          </a:p>
          <a:p>
            <a:r>
              <a:rPr lang="en-US" sz="1600">
                <a:latin typeface="Calibri" panose="020F0502020204030204" pitchFamily="34" charset="0"/>
                <a:cs typeface="Calibri" panose="020F0502020204030204" pitchFamily="34" charset="0"/>
              </a:rPr>
              <a:t>With collision recovery</a:t>
            </a:r>
          </a:p>
          <a:p>
            <a:endParaRPr lang="en-US" sz="1600" kern="0"/>
          </a:p>
          <a:p>
            <a:endParaRPr lang="en-US" sz="1600" kern="0"/>
          </a:p>
          <a:p>
            <a:pPr lvl="3"/>
            <a:endParaRPr lang="en-US" sz="1400" kern="0"/>
          </a:p>
          <a:p>
            <a:pPr marL="0" indent="0">
              <a:buFont typeface="Wingdings" pitchFamily="2" charset="2"/>
              <a:buNone/>
            </a:pPr>
            <a:endParaRPr lang="en-US" sz="1400" kern="0"/>
          </a:p>
          <a:p>
            <a:pPr marL="0" indent="0">
              <a:buFont typeface="Wingdings" pitchFamily="2" charset="2"/>
              <a:buNone/>
            </a:pPr>
            <a:endParaRPr lang="en-US" sz="1400" kern="0"/>
          </a:p>
          <a:p>
            <a:endParaRPr lang="en-US" sz="1600" kern="0"/>
          </a:p>
          <a:p>
            <a:endParaRPr lang="en-US" sz="1600" kern="0"/>
          </a:p>
          <a:p>
            <a:endParaRPr lang="en-US" sz="1600" kern="0"/>
          </a:p>
          <a:p>
            <a:pPr marL="0" indent="0">
              <a:buNone/>
            </a:pPr>
            <a:endParaRPr lang="en-US" sz="1600" kern="0"/>
          </a:p>
          <a:p>
            <a:endParaRPr lang="en-US" sz="1600" kern="0"/>
          </a:p>
          <a:p>
            <a:endParaRPr lang="en-US" sz="1600" kern="0"/>
          </a:p>
          <a:p>
            <a:pPr marL="0" indent="0">
              <a:buFont typeface="Wingdings" pitchFamily="2" charset="2"/>
              <a:buNone/>
            </a:pPr>
            <a:endParaRPr lang="en-US" sz="1600" kern="0"/>
          </a:p>
          <a:p>
            <a:endParaRPr lang="en-US" sz="1600" kern="0"/>
          </a:p>
          <a:p>
            <a:pPr marL="0" indent="0">
              <a:buFont typeface="Wingdings" pitchFamily="2" charset="2"/>
              <a:buNone/>
            </a:pPr>
            <a:endParaRPr lang="en-US" sz="1600" kern="0"/>
          </a:p>
          <a:p>
            <a:pPr marL="0" indent="0">
              <a:buFont typeface="Wingdings" pitchFamily="2" charset="2"/>
              <a:buNone/>
            </a:pPr>
            <a:endParaRPr lang="en-US" sz="1600" kern="0"/>
          </a:p>
        </p:txBody>
      </p:sp>
      <p:sp>
        <p:nvSpPr>
          <p:cNvPr id="15" name="Textfeld 16">
            <a:extLst>
              <a:ext uri="{FF2B5EF4-FFF2-40B4-BE49-F238E27FC236}">
                <a16:creationId xmlns:a16="http://schemas.microsoft.com/office/drawing/2014/main" id="{6790AAB6-A2AE-3642-9286-D25B2143BB81}"/>
              </a:ext>
            </a:extLst>
          </p:cNvPr>
          <p:cNvSpPr txBox="1"/>
          <p:nvPr/>
        </p:nvSpPr>
        <p:spPr>
          <a:xfrm>
            <a:off x="8326299" y="3090446"/>
            <a:ext cx="566181" cy="33855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600" b="0">
                <a:latin typeface="Calibri" panose="020F0502020204030204" pitchFamily="34" charset="0"/>
                <a:cs typeface="Calibri" panose="020F0502020204030204" pitchFamily="34" charset="0"/>
              </a:rPr>
              <a:t>time</a:t>
            </a:r>
          </a:p>
        </p:txBody>
      </p: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451E4C38-A181-8A40-843C-9F387804318F}"/>
              </a:ext>
            </a:extLst>
          </p:cNvPr>
          <p:cNvGrpSpPr/>
          <p:nvPr/>
        </p:nvGrpSpPr>
        <p:grpSpPr>
          <a:xfrm>
            <a:off x="1270513" y="2044352"/>
            <a:ext cx="762005" cy="722539"/>
            <a:chOff x="1270513" y="2044352"/>
            <a:chExt cx="785142" cy="987393"/>
          </a:xfrm>
        </p:grpSpPr>
        <p:cxnSp>
          <p:nvCxnSpPr>
            <p:cNvPr id="42" name="Gerade Verbindung 49">
              <a:extLst>
                <a:ext uri="{FF2B5EF4-FFF2-40B4-BE49-F238E27FC236}">
                  <a16:creationId xmlns:a16="http://schemas.microsoft.com/office/drawing/2014/main" id="{9F760751-FDB8-7447-B95B-8F018360FD79}"/>
                </a:ext>
              </a:extLst>
            </p:cNvPr>
            <p:cNvCxnSpPr>
              <a:cxnSpLocks/>
            </p:cNvCxnSpPr>
            <p:nvPr/>
          </p:nvCxnSpPr>
          <p:spPr>
            <a:xfrm>
              <a:off x="1962268" y="2071043"/>
              <a:ext cx="93387" cy="417730"/>
            </a:xfrm>
            <a:prstGeom prst="line">
              <a:avLst/>
            </a:prstGeom>
            <a:ln w="2857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Gerade Verbindung 50">
              <a:extLst>
                <a:ext uri="{FF2B5EF4-FFF2-40B4-BE49-F238E27FC236}">
                  <a16:creationId xmlns:a16="http://schemas.microsoft.com/office/drawing/2014/main" id="{B1A3D333-7D15-D940-942F-79494266379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70513" y="2044352"/>
              <a:ext cx="209372" cy="444421"/>
            </a:xfrm>
            <a:prstGeom prst="line">
              <a:avLst/>
            </a:prstGeom>
            <a:ln w="2857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Rechteck 55">
              <a:extLst>
                <a:ext uri="{FF2B5EF4-FFF2-40B4-BE49-F238E27FC236}">
                  <a16:creationId xmlns:a16="http://schemas.microsoft.com/office/drawing/2014/main" id="{A0759503-A660-384F-A7DE-C286A465F371}"/>
                </a:ext>
              </a:extLst>
            </p:cNvPr>
            <p:cNvSpPr/>
            <p:nvPr/>
          </p:nvSpPr>
          <p:spPr>
            <a:xfrm>
              <a:off x="1272796" y="2469290"/>
              <a:ext cx="782859" cy="56245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>
                  <a:solidFill>
                    <a:schemeClr val="tx1"/>
                  </a:solidFill>
                </a:rPr>
                <a:t>Query </a:t>
              </a:r>
            </a:p>
            <a:p>
              <a:pPr algn="ctr"/>
              <a:r>
                <a:rPr lang="en-US" sz="1100">
                  <a:solidFill>
                    <a:schemeClr val="tx1"/>
                  </a:solidFill>
                </a:rPr>
                <a:t>+ RN16s</a:t>
              </a:r>
            </a:p>
          </p:txBody>
        </p:sp>
      </p:grpSp>
      <p:cxnSp>
        <p:nvCxnSpPr>
          <p:cNvPr id="10" name="Gerade Verbindung mit Pfeil 12">
            <a:extLst>
              <a:ext uri="{FF2B5EF4-FFF2-40B4-BE49-F238E27FC236}">
                <a16:creationId xmlns:a16="http://schemas.microsoft.com/office/drawing/2014/main" id="{90E1783A-0591-F94C-84A4-4D52A8A453DF}"/>
              </a:ext>
            </a:extLst>
          </p:cNvPr>
          <p:cNvCxnSpPr>
            <a:cxnSpLocks/>
          </p:cNvCxnSpPr>
          <p:nvPr/>
        </p:nvCxnSpPr>
        <p:spPr>
          <a:xfrm flipH="1">
            <a:off x="8499963" y="1531142"/>
            <a:ext cx="12168" cy="162645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0">
            <a:extLst>
              <a:ext uri="{FF2B5EF4-FFF2-40B4-BE49-F238E27FC236}">
                <a16:creationId xmlns:a16="http://schemas.microsoft.com/office/drawing/2014/main" id="{AE2C0273-A6FA-8943-905C-8000F0DFF470}"/>
              </a:ext>
            </a:extLst>
          </p:cNvPr>
          <p:cNvSpPr txBox="1"/>
          <p:nvPr/>
        </p:nvSpPr>
        <p:spPr>
          <a:xfrm>
            <a:off x="5597048" y="1274897"/>
            <a:ext cx="702500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400" b="0">
                <a:latin typeface="Calibri" panose="020F0502020204030204" pitchFamily="34" charset="0"/>
                <a:cs typeface="Calibri" panose="020F0502020204030204" pitchFamily="34" charset="0"/>
              </a:rPr>
              <a:t>Reader</a:t>
            </a:r>
          </a:p>
        </p:txBody>
      </p:sp>
      <p:sp>
        <p:nvSpPr>
          <p:cNvPr id="13" name="Textfeld 14">
            <a:extLst>
              <a:ext uri="{FF2B5EF4-FFF2-40B4-BE49-F238E27FC236}">
                <a16:creationId xmlns:a16="http://schemas.microsoft.com/office/drawing/2014/main" id="{5ED06246-0BA7-D941-BEA8-06331464E015}"/>
              </a:ext>
            </a:extLst>
          </p:cNvPr>
          <p:cNvSpPr txBox="1"/>
          <p:nvPr/>
        </p:nvSpPr>
        <p:spPr>
          <a:xfrm>
            <a:off x="8240889" y="1257700"/>
            <a:ext cx="500843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400" b="0">
                <a:latin typeface="Calibri" panose="020F0502020204030204" pitchFamily="34" charset="0"/>
                <a:cs typeface="Calibri" panose="020F0502020204030204" pitchFamily="34" charset="0"/>
              </a:rPr>
              <a:t>Tags</a:t>
            </a:r>
          </a:p>
        </p:txBody>
      </p:sp>
      <p:cxnSp>
        <p:nvCxnSpPr>
          <p:cNvPr id="18" name="Gerade Verbindung mit Pfeil 20">
            <a:extLst>
              <a:ext uri="{FF2B5EF4-FFF2-40B4-BE49-F238E27FC236}">
                <a16:creationId xmlns:a16="http://schemas.microsoft.com/office/drawing/2014/main" id="{EBCC03DD-32AE-5942-B156-2AB8F0D3F07C}"/>
              </a:ext>
            </a:extLst>
          </p:cNvPr>
          <p:cNvCxnSpPr/>
          <p:nvPr/>
        </p:nvCxnSpPr>
        <p:spPr>
          <a:xfrm>
            <a:off x="5936762" y="1585398"/>
            <a:ext cx="2563201" cy="30934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21">
            <a:extLst>
              <a:ext uri="{FF2B5EF4-FFF2-40B4-BE49-F238E27FC236}">
                <a16:creationId xmlns:a16="http://schemas.microsoft.com/office/drawing/2014/main" id="{B1EDAFE7-1D9B-1941-83A2-A0D91B45572A}"/>
              </a:ext>
            </a:extLst>
          </p:cNvPr>
          <p:cNvCxnSpPr/>
          <p:nvPr/>
        </p:nvCxnSpPr>
        <p:spPr>
          <a:xfrm flipH="1">
            <a:off x="5942846" y="2073320"/>
            <a:ext cx="2569285" cy="35715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feld 28">
            <a:extLst>
              <a:ext uri="{FF2B5EF4-FFF2-40B4-BE49-F238E27FC236}">
                <a16:creationId xmlns:a16="http://schemas.microsoft.com/office/drawing/2014/main" id="{92EA8E2C-E527-AB48-876B-87030045634C}"/>
              </a:ext>
            </a:extLst>
          </p:cNvPr>
          <p:cNvSpPr txBox="1"/>
          <p:nvPr/>
        </p:nvSpPr>
        <p:spPr>
          <a:xfrm rot="396810">
            <a:off x="6560241" y="1427215"/>
            <a:ext cx="1403974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400" b="0">
                <a:latin typeface="Calibri" panose="020F0502020204030204" pitchFamily="34" charset="0"/>
                <a:cs typeface="Calibri" panose="020F0502020204030204" pitchFamily="34" charset="0"/>
              </a:rPr>
              <a:t>Query command</a:t>
            </a:r>
          </a:p>
        </p:txBody>
      </p:sp>
      <p:sp>
        <p:nvSpPr>
          <p:cNvPr id="23" name="Textfeld 29">
            <a:extLst>
              <a:ext uri="{FF2B5EF4-FFF2-40B4-BE49-F238E27FC236}">
                <a16:creationId xmlns:a16="http://schemas.microsoft.com/office/drawing/2014/main" id="{6A08E140-B0D0-E844-BA83-7B564544A8A2}"/>
              </a:ext>
            </a:extLst>
          </p:cNvPr>
          <p:cNvSpPr txBox="1"/>
          <p:nvPr/>
        </p:nvSpPr>
        <p:spPr>
          <a:xfrm rot="21129546">
            <a:off x="6258129" y="1952345"/>
            <a:ext cx="1986441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400" b="0">
                <a:latin typeface="Calibri" panose="020F0502020204030204" pitchFamily="34" charset="0"/>
                <a:cs typeface="Calibri" panose="020F0502020204030204" pitchFamily="34" charset="0"/>
              </a:rPr>
              <a:t>RN16</a:t>
            </a:r>
            <a:r>
              <a:rPr lang="en-US" sz="1400" b="0" baseline="-2500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1400" b="0">
                <a:latin typeface="Calibri" panose="020F0502020204030204" pitchFamily="34" charset="0"/>
                <a:cs typeface="Calibri" panose="020F0502020204030204" pitchFamily="34" charset="0"/>
              </a:rPr>
              <a:t>+RN16</a:t>
            </a:r>
            <a:r>
              <a:rPr lang="en-US" sz="1400" b="0" baseline="-2500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1400" b="0">
                <a:latin typeface="Calibri" panose="020F0502020204030204" pitchFamily="34" charset="0"/>
                <a:cs typeface="Calibri" panose="020F0502020204030204" pitchFamily="34" charset="0"/>
              </a:rPr>
              <a:t>+….+RN16</a:t>
            </a:r>
            <a:r>
              <a:rPr lang="en-US" sz="1400" b="0" baseline="-25000">
                <a:latin typeface="Calibri" panose="020F0502020204030204" pitchFamily="34" charset="0"/>
                <a:cs typeface="Calibri" panose="020F0502020204030204" pitchFamily="34" charset="0"/>
              </a:rPr>
              <a:t>k</a:t>
            </a:r>
          </a:p>
        </p:txBody>
      </p:sp>
      <p:cxnSp>
        <p:nvCxnSpPr>
          <p:cNvPr id="24" name="Gerade Verbindung mit Pfeil 30">
            <a:extLst>
              <a:ext uri="{FF2B5EF4-FFF2-40B4-BE49-F238E27FC236}">
                <a16:creationId xmlns:a16="http://schemas.microsoft.com/office/drawing/2014/main" id="{2358701B-F884-2041-AA1E-84AFCDABC2EF}"/>
              </a:ext>
            </a:extLst>
          </p:cNvPr>
          <p:cNvCxnSpPr/>
          <p:nvPr/>
        </p:nvCxnSpPr>
        <p:spPr>
          <a:xfrm>
            <a:off x="5936762" y="2609054"/>
            <a:ext cx="2563201" cy="30934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Gerade Verbindung mit Pfeil 61">
            <a:extLst>
              <a:ext uri="{FF2B5EF4-FFF2-40B4-BE49-F238E27FC236}">
                <a16:creationId xmlns:a16="http://schemas.microsoft.com/office/drawing/2014/main" id="{9758CA7C-3C8B-4346-B90D-38BF37B2143E}"/>
              </a:ext>
            </a:extLst>
          </p:cNvPr>
          <p:cNvCxnSpPr>
            <a:cxnSpLocks/>
          </p:cNvCxnSpPr>
          <p:nvPr/>
        </p:nvCxnSpPr>
        <p:spPr>
          <a:xfrm flipH="1">
            <a:off x="5848099" y="1553250"/>
            <a:ext cx="19431" cy="1008963"/>
          </a:xfrm>
          <a:prstGeom prst="straightConnector1">
            <a:avLst/>
          </a:prstGeom>
          <a:ln w="190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0BE6A2EE-4C21-414D-B64E-DA4AAB943FF2}"/>
                  </a:ext>
                </a:extLst>
              </p:cNvPr>
              <p:cNvSpPr txBox="1"/>
              <p:nvPr/>
            </p:nvSpPr>
            <p:spPr>
              <a:xfrm>
                <a:off x="5508104" y="1767550"/>
                <a:ext cx="2897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kern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kern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e-DE" b="0" i="1" kern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>
                  <a:latin typeface="+mj-lt"/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0BE6A2EE-4C21-414D-B64E-DA4AAB943F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8104" y="1767550"/>
                <a:ext cx="289717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Textfeld 28">
            <a:extLst>
              <a:ext uri="{FF2B5EF4-FFF2-40B4-BE49-F238E27FC236}">
                <a16:creationId xmlns:a16="http://schemas.microsoft.com/office/drawing/2014/main" id="{3F4F1B6A-0846-0F46-8A4E-12938BF2F70E}"/>
              </a:ext>
            </a:extLst>
          </p:cNvPr>
          <p:cNvSpPr txBox="1"/>
          <p:nvPr/>
        </p:nvSpPr>
        <p:spPr>
          <a:xfrm rot="396810">
            <a:off x="6749298" y="2465334"/>
            <a:ext cx="963918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400" b="0">
                <a:latin typeface="Calibri" panose="020F0502020204030204" pitchFamily="34" charset="0"/>
                <a:cs typeface="Calibri" panose="020F0502020204030204" pitchFamily="34" charset="0"/>
              </a:rPr>
              <a:t>Query-Rep</a:t>
            </a: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C1F248D6-B7E2-4744-9290-8BE852287BC2}"/>
              </a:ext>
            </a:extLst>
          </p:cNvPr>
          <p:cNvGrpSpPr/>
          <p:nvPr/>
        </p:nvGrpSpPr>
        <p:grpSpPr>
          <a:xfrm>
            <a:off x="480542" y="1549030"/>
            <a:ext cx="3921279" cy="502839"/>
            <a:chOff x="366658" y="3087429"/>
            <a:chExt cx="3921279" cy="502839"/>
          </a:xfrm>
        </p:grpSpPr>
        <p:grpSp>
          <p:nvGrpSpPr>
            <p:cNvPr id="73" name="Gruppieren 81">
              <a:extLst>
                <a:ext uri="{FF2B5EF4-FFF2-40B4-BE49-F238E27FC236}">
                  <a16:creationId xmlns:a16="http://schemas.microsoft.com/office/drawing/2014/main" id="{23DC8D1D-F6C7-1643-9FF2-D4D42154F411}"/>
                </a:ext>
              </a:extLst>
            </p:cNvPr>
            <p:cNvGrpSpPr/>
            <p:nvPr/>
          </p:nvGrpSpPr>
          <p:grpSpPr>
            <a:xfrm>
              <a:off x="370266" y="3087429"/>
              <a:ext cx="3917671" cy="500066"/>
              <a:chOff x="370266" y="3735501"/>
              <a:chExt cx="3917671" cy="500066"/>
            </a:xfrm>
          </p:grpSpPr>
          <p:sp>
            <p:nvSpPr>
              <p:cNvPr id="77" name="Rectangle 64">
                <a:extLst>
                  <a:ext uri="{FF2B5EF4-FFF2-40B4-BE49-F238E27FC236}">
                    <a16:creationId xmlns:a16="http://schemas.microsoft.com/office/drawing/2014/main" id="{510FA98A-D976-CF4B-BAE2-2B211B95EDB3}"/>
                  </a:ext>
                </a:extLst>
              </p:cNvPr>
              <p:cNvSpPr/>
              <p:nvPr/>
            </p:nvSpPr>
            <p:spPr>
              <a:xfrm>
                <a:off x="370266" y="3735501"/>
                <a:ext cx="3917671" cy="50006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78" name="Rectangle 65">
                <a:extLst>
                  <a:ext uri="{FF2B5EF4-FFF2-40B4-BE49-F238E27FC236}">
                    <a16:creationId xmlns:a16="http://schemas.microsoft.com/office/drawing/2014/main" id="{3508C937-73F8-F04C-B4AA-F23E300EACAA}"/>
                  </a:ext>
                </a:extLst>
              </p:cNvPr>
              <p:cNvSpPr/>
              <p:nvPr/>
            </p:nvSpPr>
            <p:spPr>
              <a:xfrm>
                <a:off x="370266" y="3735501"/>
                <a:ext cx="500066" cy="50006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>
                  <a:solidFill>
                    <a:schemeClr val="tx1"/>
                  </a:solidFill>
                </a:endParaRPr>
              </a:p>
            </p:txBody>
          </p:sp>
          <p:sp>
            <p:nvSpPr>
              <p:cNvPr id="80" name="Rectangle 31">
                <a:extLst>
                  <a:ext uri="{FF2B5EF4-FFF2-40B4-BE49-F238E27FC236}">
                    <a16:creationId xmlns:a16="http://schemas.microsoft.com/office/drawing/2014/main" id="{5D4D6040-D704-0A49-A90F-3D413200011E}"/>
                  </a:ext>
                </a:extLst>
              </p:cNvPr>
              <p:cNvSpPr/>
              <p:nvPr/>
            </p:nvSpPr>
            <p:spPr>
              <a:xfrm>
                <a:off x="1370398" y="3735501"/>
                <a:ext cx="500066" cy="50006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>
                  <a:solidFill>
                    <a:schemeClr val="tx1"/>
                  </a:solidFill>
                </a:endParaRPr>
              </a:p>
            </p:txBody>
          </p:sp>
          <p:sp>
            <p:nvSpPr>
              <p:cNvPr id="81" name="Rectangle 65">
                <a:extLst>
                  <a:ext uri="{FF2B5EF4-FFF2-40B4-BE49-F238E27FC236}">
                    <a16:creationId xmlns:a16="http://schemas.microsoft.com/office/drawing/2014/main" id="{8A7E2A6F-A827-C143-98E2-B8BEBA1220C9}"/>
                  </a:ext>
                </a:extLst>
              </p:cNvPr>
              <p:cNvSpPr/>
              <p:nvPr/>
            </p:nvSpPr>
            <p:spPr>
              <a:xfrm>
                <a:off x="2365687" y="3735501"/>
                <a:ext cx="500066" cy="50006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>
                  <a:solidFill>
                    <a:schemeClr val="tx1"/>
                  </a:solidFill>
                </a:endParaRPr>
              </a:p>
            </p:txBody>
          </p:sp>
          <p:sp>
            <p:nvSpPr>
              <p:cNvPr id="83" name="Rectangle 31">
                <a:extLst>
                  <a:ext uri="{FF2B5EF4-FFF2-40B4-BE49-F238E27FC236}">
                    <a16:creationId xmlns:a16="http://schemas.microsoft.com/office/drawing/2014/main" id="{D011892D-B417-B844-8689-CEBB07216368}"/>
                  </a:ext>
                </a:extLst>
              </p:cNvPr>
              <p:cNvSpPr/>
              <p:nvPr/>
            </p:nvSpPr>
            <p:spPr>
              <a:xfrm>
                <a:off x="874322" y="3735501"/>
                <a:ext cx="500066" cy="50006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74" name="Rectangle 31">
              <a:extLst>
                <a:ext uri="{FF2B5EF4-FFF2-40B4-BE49-F238E27FC236}">
                  <a16:creationId xmlns:a16="http://schemas.microsoft.com/office/drawing/2014/main" id="{85EE801B-F123-B444-BF75-3BA349FA37C2}"/>
                </a:ext>
              </a:extLst>
            </p:cNvPr>
            <p:cNvSpPr/>
            <p:nvPr/>
          </p:nvSpPr>
          <p:spPr>
            <a:xfrm>
              <a:off x="366658" y="3090202"/>
              <a:ext cx="500066" cy="500066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>
                  <a:solidFill>
                    <a:schemeClr val="tx1"/>
                  </a:solidFill>
                  <a:latin typeface="Calibri" panose="020F0502020204030204" pitchFamily="34" charset="0"/>
                </a:rPr>
                <a:t>S</a:t>
              </a:r>
              <a:endParaRPr lang="en-CA">
                <a:solidFill>
                  <a:schemeClr val="tx1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75" name="Rectangle 107">
              <a:extLst>
                <a:ext uri="{FF2B5EF4-FFF2-40B4-BE49-F238E27FC236}">
                  <a16:creationId xmlns:a16="http://schemas.microsoft.com/office/drawing/2014/main" id="{6CD04C19-0E49-0F4C-8D83-CEBCFFA9B788}"/>
                </a:ext>
              </a:extLst>
            </p:cNvPr>
            <p:cNvSpPr/>
            <p:nvPr/>
          </p:nvSpPr>
          <p:spPr>
            <a:xfrm>
              <a:off x="869078" y="3090202"/>
              <a:ext cx="500066" cy="50006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>
                  <a:solidFill>
                    <a:schemeClr val="tx1"/>
                  </a:solidFill>
                  <a:latin typeface="Calibri" panose="020F0502020204030204" pitchFamily="34" charset="0"/>
                </a:rPr>
                <a:t>E</a:t>
              </a:r>
            </a:p>
          </p:txBody>
        </p:sp>
        <p:sp>
          <p:nvSpPr>
            <p:cNvPr id="76" name="Rectangle 31">
              <a:extLst>
                <a:ext uri="{FF2B5EF4-FFF2-40B4-BE49-F238E27FC236}">
                  <a16:creationId xmlns:a16="http://schemas.microsoft.com/office/drawing/2014/main" id="{247354BC-CA77-B747-863D-5ED139AE1CCD}"/>
                </a:ext>
              </a:extLst>
            </p:cNvPr>
            <p:cNvSpPr/>
            <p:nvPr/>
          </p:nvSpPr>
          <p:spPr>
            <a:xfrm>
              <a:off x="1373134" y="3090202"/>
              <a:ext cx="500066" cy="500066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>
                  <a:solidFill>
                    <a:schemeClr val="tx1"/>
                  </a:solidFill>
                  <a:latin typeface="Calibri" panose="020F0502020204030204" pitchFamily="34" charset="0"/>
                </a:rPr>
                <a:t>C</a:t>
              </a:r>
              <a:endParaRPr lang="en-CA">
                <a:solidFill>
                  <a:schemeClr val="tx1"/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85" name="Rectangle 107">
            <a:extLst>
              <a:ext uri="{FF2B5EF4-FFF2-40B4-BE49-F238E27FC236}">
                <a16:creationId xmlns:a16="http://schemas.microsoft.com/office/drawing/2014/main" id="{EFB4D980-0680-E645-A903-0C8D4EA13DEB}"/>
              </a:ext>
            </a:extLst>
          </p:cNvPr>
          <p:cNvSpPr/>
          <p:nvPr/>
        </p:nvSpPr>
        <p:spPr>
          <a:xfrm>
            <a:off x="1969006" y="1549030"/>
            <a:ext cx="500066" cy="50006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>
                <a:solidFill>
                  <a:schemeClr val="tx1"/>
                </a:solidFill>
                <a:latin typeface="Calibri" panose="020F0502020204030204" pitchFamily="34" charset="0"/>
              </a:rPr>
              <a:t>E</a:t>
            </a:r>
          </a:p>
        </p:txBody>
      </p:sp>
      <p:sp>
        <p:nvSpPr>
          <p:cNvPr id="86" name="Rectangle 31">
            <a:extLst>
              <a:ext uri="{FF2B5EF4-FFF2-40B4-BE49-F238E27FC236}">
                <a16:creationId xmlns:a16="http://schemas.microsoft.com/office/drawing/2014/main" id="{1688B089-E9E7-C441-A0CA-8F4B63972FBF}"/>
              </a:ext>
            </a:extLst>
          </p:cNvPr>
          <p:cNvSpPr/>
          <p:nvPr/>
        </p:nvSpPr>
        <p:spPr>
          <a:xfrm>
            <a:off x="2451790" y="1549030"/>
            <a:ext cx="500066" cy="50006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>
                <a:solidFill>
                  <a:schemeClr val="tx1"/>
                </a:solidFill>
                <a:latin typeface="Calibri" panose="020F0502020204030204" pitchFamily="34" charset="0"/>
              </a:rPr>
              <a:t>S</a:t>
            </a:r>
            <a:endParaRPr lang="en-CA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87" name="Rectangle 31">
            <a:extLst>
              <a:ext uri="{FF2B5EF4-FFF2-40B4-BE49-F238E27FC236}">
                <a16:creationId xmlns:a16="http://schemas.microsoft.com/office/drawing/2014/main" id="{8304D883-8BBD-1D4B-A8F0-DF931698BEE3}"/>
              </a:ext>
            </a:extLst>
          </p:cNvPr>
          <p:cNvSpPr/>
          <p:nvPr/>
        </p:nvSpPr>
        <p:spPr>
          <a:xfrm>
            <a:off x="2954636" y="1549030"/>
            <a:ext cx="500066" cy="50006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>
                <a:solidFill>
                  <a:schemeClr val="tx1"/>
                </a:solidFill>
                <a:latin typeface="Calibri" panose="020F0502020204030204" pitchFamily="34" charset="0"/>
              </a:rPr>
              <a:t>C</a:t>
            </a:r>
            <a:endParaRPr lang="en-CA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88" name="Rectangle 107">
            <a:extLst>
              <a:ext uri="{FF2B5EF4-FFF2-40B4-BE49-F238E27FC236}">
                <a16:creationId xmlns:a16="http://schemas.microsoft.com/office/drawing/2014/main" id="{8F2C77E6-4E9F-BB46-BA28-7E1654B3558D}"/>
              </a:ext>
            </a:extLst>
          </p:cNvPr>
          <p:cNvSpPr/>
          <p:nvPr/>
        </p:nvSpPr>
        <p:spPr>
          <a:xfrm>
            <a:off x="3412323" y="1546257"/>
            <a:ext cx="500066" cy="50006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>
                <a:solidFill>
                  <a:schemeClr val="tx1"/>
                </a:solidFill>
                <a:latin typeface="Calibri" panose="020F0502020204030204" pitchFamily="34" charset="0"/>
              </a:rPr>
              <a:t>E</a:t>
            </a:r>
          </a:p>
        </p:txBody>
      </p:sp>
      <p:sp>
        <p:nvSpPr>
          <p:cNvPr id="89" name="Rectangle 31">
            <a:extLst>
              <a:ext uri="{FF2B5EF4-FFF2-40B4-BE49-F238E27FC236}">
                <a16:creationId xmlns:a16="http://schemas.microsoft.com/office/drawing/2014/main" id="{B2127E44-45E2-F14E-B438-5135C1DBE708}"/>
              </a:ext>
            </a:extLst>
          </p:cNvPr>
          <p:cNvSpPr/>
          <p:nvPr/>
        </p:nvSpPr>
        <p:spPr>
          <a:xfrm>
            <a:off x="3901755" y="1546024"/>
            <a:ext cx="500066" cy="50006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>
                <a:solidFill>
                  <a:schemeClr val="tx1"/>
                </a:solidFill>
                <a:latin typeface="Calibri" panose="020F0502020204030204" pitchFamily="34" charset="0"/>
              </a:rPr>
              <a:t>S</a:t>
            </a:r>
            <a:endParaRPr lang="en-CA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96" name="Textfeld 16">
            <a:extLst>
              <a:ext uri="{FF2B5EF4-FFF2-40B4-BE49-F238E27FC236}">
                <a16:creationId xmlns:a16="http://schemas.microsoft.com/office/drawing/2014/main" id="{1D0A0C00-38F7-EE49-9EAE-D0007EB0A0D9}"/>
              </a:ext>
            </a:extLst>
          </p:cNvPr>
          <p:cNvSpPr txBox="1"/>
          <p:nvPr/>
        </p:nvSpPr>
        <p:spPr>
          <a:xfrm>
            <a:off x="8326299" y="5826750"/>
            <a:ext cx="566181" cy="33855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600" b="0">
                <a:latin typeface="Calibri" panose="020F0502020204030204" pitchFamily="34" charset="0"/>
                <a:cs typeface="Calibri" panose="020F0502020204030204" pitchFamily="34" charset="0"/>
              </a:rPr>
              <a:t>time</a:t>
            </a:r>
          </a:p>
        </p:txBody>
      </p:sp>
      <p:cxnSp>
        <p:nvCxnSpPr>
          <p:cNvPr id="100" name="Gerade Verbindung mit Pfeil 12">
            <a:extLst>
              <a:ext uri="{FF2B5EF4-FFF2-40B4-BE49-F238E27FC236}">
                <a16:creationId xmlns:a16="http://schemas.microsoft.com/office/drawing/2014/main" id="{18B80404-8632-E549-B49E-FB0DEAFFCEDD}"/>
              </a:ext>
            </a:extLst>
          </p:cNvPr>
          <p:cNvCxnSpPr>
            <a:cxnSpLocks/>
          </p:cNvCxnSpPr>
          <p:nvPr/>
        </p:nvCxnSpPr>
        <p:spPr>
          <a:xfrm flipH="1">
            <a:off x="8491310" y="3717032"/>
            <a:ext cx="20821" cy="214963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Gerade Verbindung mit Pfeil 20">
            <a:extLst>
              <a:ext uri="{FF2B5EF4-FFF2-40B4-BE49-F238E27FC236}">
                <a16:creationId xmlns:a16="http://schemas.microsoft.com/office/drawing/2014/main" id="{7D5224E0-0E7F-F44E-97EC-E9013BD01A79}"/>
              </a:ext>
            </a:extLst>
          </p:cNvPr>
          <p:cNvCxnSpPr/>
          <p:nvPr/>
        </p:nvCxnSpPr>
        <p:spPr>
          <a:xfrm>
            <a:off x="5936762" y="3771288"/>
            <a:ext cx="2563201" cy="30934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Gerade Verbindung mit Pfeil 21">
            <a:extLst>
              <a:ext uri="{FF2B5EF4-FFF2-40B4-BE49-F238E27FC236}">
                <a16:creationId xmlns:a16="http://schemas.microsoft.com/office/drawing/2014/main" id="{5DD0AA8F-7BB8-504B-BF1A-57894DF75893}"/>
              </a:ext>
            </a:extLst>
          </p:cNvPr>
          <p:cNvCxnSpPr/>
          <p:nvPr/>
        </p:nvCxnSpPr>
        <p:spPr>
          <a:xfrm flipH="1">
            <a:off x="5942846" y="4259210"/>
            <a:ext cx="2569285" cy="35715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feld 28">
            <a:extLst>
              <a:ext uri="{FF2B5EF4-FFF2-40B4-BE49-F238E27FC236}">
                <a16:creationId xmlns:a16="http://schemas.microsoft.com/office/drawing/2014/main" id="{45AE64C3-C2F1-F44C-8046-C20D7CD5BC32}"/>
              </a:ext>
            </a:extLst>
          </p:cNvPr>
          <p:cNvSpPr txBox="1"/>
          <p:nvPr/>
        </p:nvSpPr>
        <p:spPr>
          <a:xfrm rot="396810">
            <a:off x="6560241" y="3652841"/>
            <a:ext cx="1403974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400" b="0">
                <a:latin typeface="Calibri" panose="020F0502020204030204" pitchFamily="34" charset="0"/>
                <a:cs typeface="Calibri" panose="020F0502020204030204" pitchFamily="34" charset="0"/>
              </a:rPr>
              <a:t>Query command</a:t>
            </a:r>
          </a:p>
        </p:txBody>
      </p:sp>
      <p:sp>
        <p:nvSpPr>
          <p:cNvPr id="104" name="Textfeld 29">
            <a:extLst>
              <a:ext uri="{FF2B5EF4-FFF2-40B4-BE49-F238E27FC236}">
                <a16:creationId xmlns:a16="http://schemas.microsoft.com/office/drawing/2014/main" id="{4C859BEF-D3B5-C347-97B0-FA80711B27FC}"/>
              </a:ext>
            </a:extLst>
          </p:cNvPr>
          <p:cNvSpPr txBox="1"/>
          <p:nvPr/>
        </p:nvSpPr>
        <p:spPr>
          <a:xfrm rot="21129546">
            <a:off x="6258129" y="4138235"/>
            <a:ext cx="1986441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400" b="0">
                <a:latin typeface="Calibri" panose="020F0502020204030204" pitchFamily="34" charset="0"/>
                <a:cs typeface="Calibri" panose="020F0502020204030204" pitchFamily="34" charset="0"/>
              </a:rPr>
              <a:t>RN16</a:t>
            </a:r>
            <a:r>
              <a:rPr lang="en-US" sz="1400" b="0" baseline="-2500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1400" b="0">
                <a:latin typeface="Calibri" panose="020F0502020204030204" pitchFamily="34" charset="0"/>
                <a:cs typeface="Calibri" panose="020F0502020204030204" pitchFamily="34" charset="0"/>
              </a:rPr>
              <a:t>+RN16</a:t>
            </a:r>
            <a:r>
              <a:rPr lang="en-US" sz="1400" b="0" baseline="-2500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1400" b="0">
                <a:latin typeface="Calibri" panose="020F0502020204030204" pitchFamily="34" charset="0"/>
                <a:cs typeface="Calibri" panose="020F0502020204030204" pitchFamily="34" charset="0"/>
              </a:rPr>
              <a:t>+….+RN16</a:t>
            </a:r>
            <a:r>
              <a:rPr lang="en-US" sz="1400" b="0" baseline="-25000">
                <a:latin typeface="Calibri" panose="020F0502020204030204" pitchFamily="34" charset="0"/>
                <a:cs typeface="Calibri" panose="020F0502020204030204" pitchFamily="34" charset="0"/>
              </a:rPr>
              <a:t>k</a:t>
            </a:r>
          </a:p>
        </p:txBody>
      </p:sp>
      <p:cxnSp>
        <p:nvCxnSpPr>
          <p:cNvPr id="105" name="Gerade Verbindung mit Pfeil 30">
            <a:extLst>
              <a:ext uri="{FF2B5EF4-FFF2-40B4-BE49-F238E27FC236}">
                <a16:creationId xmlns:a16="http://schemas.microsoft.com/office/drawing/2014/main" id="{BC80EECA-1EFC-ED42-9598-7ED5F3C384FD}"/>
              </a:ext>
            </a:extLst>
          </p:cNvPr>
          <p:cNvCxnSpPr>
            <a:cxnSpLocks/>
          </p:cNvCxnSpPr>
          <p:nvPr/>
        </p:nvCxnSpPr>
        <p:spPr>
          <a:xfrm>
            <a:off x="5936762" y="4724131"/>
            <a:ext cx="2554548" cy="15052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Gerade Verbindung mit Pfeil 61">
            <a:extLst>
              <a:ext uri="{FF2B5EF4-FFF2-40B4-BE49-F238E27FC236}">
                <a16:creationId xmlns:a16="http://schemas.microsoft.com/office/drawing/2014/main" id="{87FEE773-52E7-5642-A938-D2791074C3C2}"/>
              </a:ext>
            </a:extLst>
          </p:cNvPr>
          <p:cNvCxnSpPr>
            <a:cxnSpLocks/>
          </p:cNvCxnSpPr>
          <p:nvPr/>
        </p:nvCxnSpPr>
        <p:spPr>
          <a:xfrm flipH="1">
            <a:off x="5848712" y="3766993"/>
            <a:ext cx="19432" cy="1652537"/>
          </a:xfrm>
          <a:prstGeom prst="straightConnector1">
            <a:avLst/>
          </a:prstGeom>
          <a:ln w="190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C8A6A69D-17BE-0149-96D9-8F904D7B5788}"/>
                  </a:ext>
                </a:extLst>
              </p:cNvPr>
              <p:cNvSpPr txBox="1"/>
              <p:nvPr/>
            </p:nvSpPr>
            <p:spPr>
              <a:xfrm>
                <a:off x="5508104" y="4149080"/>
                <a:ext cx="40812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600" i="1" kern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600" b="0" i="1" kern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e-DE" sz="1600" b="0" i="1" kern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sz="1600">
                  <a:latin typeface="+mj-lt"/>
                </a:endParaRPr>
              </a:p>
            </p:txBody>
          </p:sp>
        </mc:Choice>
        <mc:Fallback xmlns="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C8A6A69D-17BE-0149-96D9-8F904D7B57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8104" y="4149080"/>
                <a:ext cx="408124" cy="338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9" name="Textfeld 28">
            <a:extLst>
              <a:ext uri="{FF2B5EF4-FFF2-40B4-BE49-F238E27FC236}">
                <a16:creationId xmlns:a16="http://schemas.microsoft.com/office/drawing/2014/main" id="{82E462F5-3A43-1A40-9A53-E79B9B6BC3E0}"/>
              </a:ext>
            </a:extLst>
          </p:cNvPr>
          <p:cNvSpPr txBox="1"/>
          <p:nvPr/>
        </p:nvSpPr>
        <p:spPr>
          <a:xfrm rot="267795">
            <a:off x="6774746" y="4509482"/>
            <a:ext cx="1042529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400" b="0">
                <a:latin typeface="Calibri" panose="020F0502020204030204" pitchFamily="34" charset="0"/>
                <a:cs typeface="Calibri" panose="020F0502020204030204" pitchFamily="34" charset="0"/>
              </a:rPr>
              <a:t>ACK(RN16</a:t>
            </a:r>
            <a:r>
              <a:rPr lang="en-US" sz="1400" b="0" baseline="-2500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1400" b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E65D00A-5358-DF4D-A6BB-43A6C9D1DFD8}"/>
              </a:ext>
            </a:extLst>
          </p:cNvPr>
          <p:cNvGrpSpPr/>
          <p:nvPr/>
        </p:nvGrpSpPr>
        <p:grpSpPr>
          <a:xfrm>
            <a:off x="480542" y="3645024"/>
            <a:ext cx="3921279" cy="505845"/>
            <a:chOff x="480542" y="3645024"/>
            <a:chExt cx="3921279" cy="505845"/>
          </a:xfrm>
        </p:grpSpPr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F30EE55B-9F2C-8342-B55A-2AFAC5F9B8DC}"/>
                </a:ext>
              </a:extLst>
            </p:cNvPr>
            <p:cNvGrpSpPr/>
            <p:nvPr/>
          </p:nvGrpSpPr>
          <p:grpSpPr>
            <a:xfrm>
              <a:off x="480542" y="3648030"/>
              <a:ext cx="3921279" cy="502839"/>
              <a:chOff x="366658" y="3087429"/>
              <a:chExt cx="3921279" cy="502839"/>
            </a:xfrm>
          </p:grpSpPr>
          <p:grpSp>
            <p:nvGrpSpPr>
              <p:cNvPr id="111" name="Gruppieren 81">
                <a:extLst>
                  <a:ext uri="{FF2B5EF4-FFF2-40B4-BE49-F238E27FC236}">
                    <a16:creationId xmlns:a16="http://schemas.microsoft.com/office/drawing/2014/main" id="{A9D67795-4034-8C4C-9DD5-5187DB8C170F}"/>
                  </a:ext>
                </a:extLst>
              </p:cNvPr>
              <p:cNvGrpSpPr/>
              <p:nvPr/>
            </p:nvGrpSpPr>
            <p:grpSpPr>
              <a:xfrm>
                <a:off x="370266" y="3087429"/>
                <a:ext cx="3917671" cy="500066"/>
                <a:chOff x="370266" y="3735501"/>
                <a:chExt cx="3917671" cy="500066"/>
              </a:xfrm>
            </p:grpSpPr>
            <p:sp>
              <p:nvSpPr>
                <p:cNvPr id="115" name="Rectangle 64">
                  <a:extLst>
                    <a:ext uri="{FF2B5EF4-FFF2-40B4-BE49-F238E27FC236}">
                      <a16:creationId xmlns:a16="http://schemas.microsoft.com/office/drawing/2014/main" id="{6FCE7B28-3F9E-B14C-A3E3-861F19403764}"/>
                    </a:ext>
                  </a:extLst>
                </p:cNvPr>
                <p:cNvSpPr/>
                <p:nvPr/>
              </p:nvSpPr>
              <p:spPr>
                <a:xfrm>
                  <a:off x="370266" y="3735501"/>
                  <a:ext cx="3917671" cy="500066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116" name="Rectangle 65">
                  <a:extLst>
                    <a:ext uri="{FF2B5EF4-FFF2-40B4-BE49-F238E27FC236}">
                      <a16:creationId xmlns:a16="http://schemas.microsoft.com/office/drawing/2014/main" id="{2B1E7AAB-1403-F046-98CC-6978E2294D8D}"/>
                    </a:ext>
                  </a:extLst>
                </p:cNvPr>
                <p:cNvSpPr/>
                <p:nvPr/>
              </p:nvSpPr>
              <p:spPr>
                <a:xfrm>
                  <a:off x="370266" y="3735501"/>
                  <a:ext cx="500066" cy="500066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7" name="Rectangle 31">
                  <a:extLst>
                    <a:ext uri="{FF2B5EF4-FFF2-40B4-BE49-F238E27FC236}">
                      <a16:creationId xmlns:a16="http://schemas.microsoft.com/office/drawing/2014/main" id="{200AB70A-5A84-FF46-A6D6-D8A18FF63995}"/>
                    </a:ext>
                  </a:extLst>
                </p:cNvPr>
                <p:cNvSpPr/>
                <p:nvPr/>
              </p:nvSpPr>
              <p:spPr>
                <a:xfrm>
                  <a:off x="1370398" y="3735501"/>
                  <a:ext cx="500066" cy="500066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8" name="Rectangle 65">
                  <a:extLst>
                    <a:ext uri="{FF2B5EF4-FFF2-40B4-BE49-F238E27FC236}">
                      <a16:creationId xmlns:a16="http://schemas.microsoft.com/office/drawing/2014/main" id="{5DC79FCE-E651-A346-B713-0EF756180EFF}"/>
                    </a:ext>
                  </a:extLst>
                </p:cNvPr>
                <p:cNvSpPr/>
                <p:nvPr/>
              </p:nvSpPr>
              <p:spPr>
                <a:xfrm>
                  <a:off x="2365687" y="3735501"/>
                  <a:ext cx="500066" cy="500066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9" name="Rectangle 31">
                  <a:extLst>
                    <a:ext uri="{FF2B5EF4-FFF2-40B4-BE49-F238E27FC236}">
                      <a16:creationId xmlns:a16="http://schemas.microsoft.com/office/drawing/2014/main" id="{1AA63CFE-986B-544F-8617-714B239516B0}"/>
                    </a:ext>
                  </a:extLst>
                </p:cNvPr>
                <p:cNvSpPr/>
                <p:nvPr/>
              </p:nvSpPr>
              <p:spPr>
                <a:xfrm>
                  <a:off x="874322" y="3735501"/>
                  <a:ext cx="500066" cy="500066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12" name="Rectangle 31">
                <a:extLst>
                  <a:ext uri="{FF2B5EF4-FFF2-40B4-BE49-F238E27FC236}">
                    <a16:creationId xmlns:a16="http://schemas.microsoft.com/office/drawing/2014/main" id="{0E051D62-5883-D74E-A515-530A94125617}"/>
                  </a:ext>
                </a:extLst>
              </p:cNvPr>
              <p:cNvSpPr/>
              <p:nvPr/>
            </p:nvSpPr>
            <p:spPr>
              <a:xfrm>
                <a:off x="366658" y="3090202"/>
                <a:ext cx="500066" cy="500066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>
                    <a:solidFill>
                      <a:schemeClr val="tx1"/>
                    </a:solidFill>
                    <a:latin typeface="Calibri" panose="020F0502020204030204" pitchFamily="34" charset="0"/>
                  </a:rPr>
                  <a:t>S</a:t>
                </a:r>
                <a:endParaRPr lang="en-CA">
                  <a:solidFill>
                    <a:schemeClr val="tx1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13" name="Rectangle 107">
                <a:extLst>
                  <a:ext uri="{FF2B5EF4-FFF2-40B4-BE49-F238E27FC236}">
                    <a16:creationId xmlns:a16="http://schemas.microsoft.com/office/drawing/2014/main" id="{5D7833F3-BAD0-2F4C-98FB-86B68372E522}"/>
                  </a:ext>
                </a:extLst>
              </p:cNvPr>
              <p:cNvSpPr/>
              <p:nvPr/>
            </p:nvSpPr>
            <p:spPr>
              <a:xfrm>
                <a:off x="869078" y="3090202"/>
                <a:ext cx="500066" cy="500066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>
                    <a:solidFill>
                      <a:schemeClr val="tx1"/>
                    </a:solidFill>
                    <a:latin typeface="Calibri" panose="020F0502020204030204" pitchFamily="34" charset="0"/>
                  </a:rPr>
                  <a:t>E</a:t>
                </a:r>
              </a:p>
            </p:txBody>
          </p:sp>
          <p:sp>
            <p:nvSpPr>
              <p:cNvPr id="114" name="Rectangle 31">
                <a:extLst>
                  <a:ext uri="{FF2B5EF4-FFF2-40B4-BE49-F238E27FC236}">
                    <a16:creationId xmlns:a16="http://schemas.microsoft.com/office/drawing/2014/main" id="{31C6CA07-1982-304B-9410-44B33D308C21}"/>
                  </a:ext>
                </a:extLst>
              </p:cNvPr>
              <p:cNvSpPr/>
              <p:nvPr/>
            </p:nvSpPr>
            <p:spPr>
              <a:xfrm>
                <a:off x="1373134" y="3090202"/>
                <a:ext cx="500066" cy="500066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>
                    <a:solidFill>
                      <a:schemeClr val="tx1"/>
                    </a:solidFill>
                    <a:latin typeface="Calibri" panose="020F0502020204030204" pitchFamily="34" charset="0"/>
                  </a:rPr>
                  <a:t>C</a:t>
                </a:r>
                <a:endParaRPr lang="en-CA">
                  <a:solidFill>
                    <a:schemeClr val="tx1"/>
                  </a:solidFill>
                  <a:latin typeface="Calibri" panose="020F0502020204030204" pitchFamily="34" charset="0"/>
                </a:endParaRPr>
              </a:p>
            </p:txBody>
          </p:sp>
        </p:grpSp>
        <p:sp>
          <p:nvSpPr>
            <p:cNvPr id="120" name="Rectangle 107">
              <a:extLst>
                <a:ext uri="{FF2B5EF4-FFF2-40B4-BE49-F238E27FC236}">
                  <a16:creationId xmlns:a16="http://schemas.microsoft.com/office/drawing/2014/main" id="{78B6D4ED-6685-284C-8330-D0F1E08CC5F0}"/>
                </a:ext>
              </a:extLst>
            </p:cNvPr>
            <p:cNvSpPr/>
            <p:nvPr/>
          </p:nvSpPr>
          <p:spPr>
            <a:xfrm>
              <a:off x="1969006" y="3648030"/>
              <a:ext cx="500066" cy="50006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>
                  <a:solidFill>
                    <a:schemeClr val="tx1"/>
                  </a:solidFill>
                  <a:latin typeface="Calibri" panose="020F0502020204030204" pitchFamily="34" charset="0"/>
                </a:rPr>
                <a:t>E</a:t>
              </a:r>
            </a:p>
          </p:txBody>
        </p:sp>
        <p:sp>
          <p:nvSpPr>
            <p:cNvPr id="121" name="Rectangle 31">
              <a:extLst>
                <a:ext uri="{FF2B5EF4-FFF2-40B4-BE49-F238E27FC236}">
                  <a16:creationId xmlns:a16="http://schemas.microsoft.com/office/drawing/2014/main" id="{F3B49C0D-A5AB-F349-B5E7-6B7E9ECC69E6}"/>
                </a:ext>
              </a:extLst>
            </p:cNvPr>
            <p:cNvSpPr/>
            <p:nvPr/>
          </p:nvSpPr>
          <p:spPr>
            <a:xfrm>
              <a:off x="2451790" y="3648030"/>
              <a:ext cx="500066" cy="500066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>
                  <a:solidFill>
                    <a:schemeClr val="tx1"/>
                  </a:solidFill>
                  <a:latin typeface="Calibri" panose="020F0502020204030204" pitchFamily="34" charset="0"/>
                </a:rPr>
                <a:t>S</a:t>
              </a:r>
              <a:endParaRPr lang="en-CA">
                <a:solidFill>
                  <a:schemeClr val="tx1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22" name="Rectangle 31">
              <a:extLst>
                <a:ext uri="{FF2B5EF4-FFF2-40B4-BE49-F238E27FC236}">
                  <a16:creationId xmlns:a16="http://schemas.microsoft.com/office/drawing/2014/main" id="{CA483ED9-6433-EF4F-BECE-BAF1F129D4CD}"/>
                </a:ext>
              </a:extLst>
            </p:cNvPr>
            <p:cNvSpPr/>
            <p:nvPr/>
          </p:nvSpPr>
          <p:spPr>
            <a:xfrm>
              <a:off x="2954636" y="3648030"/>
              <a:ext cx="500066" cy="500066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>
                  <a:solidFill>
                    <a:schemeClr val="tx1"/>
                  </a:solidFill>
                  <a:latin typeface="Calibri" panose="020F0502020204030204" pitchFamily="34" charset="0"/>
                </a:rPr>
                <a:t>C</a:t>
              </a:r>
              <a:endParaRPr lang="en-CA">
                <a:solidFill>
                  <a:schemeClr val="tx1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23" name="Rectangle 107">
              <a:extLst>
                <a:ext uri="{FF2B5EF4-FFF2-40B4-BE49-F238E27FC236}">
                  <a16:creationId xmlns:a16="http://schemas.microsoft.com/office/drawing/2014/main" id="{25C80490-7C6E-6943-A662-BC2CD0A47188}"/>
                </a:ext>
              </a:extLst>
            </p:cNvPr>
            <p:cNvSpPr/>
            <p:nvPr/>
          </p:nvSpPr>
          <p:spPr>
            <a:xfrm>
              <a:off x="3412323" y="3645257"/>
              <a:ext cx="500066" cy="50006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>
                  <a:solidFill>
                    <a:schemeClr val="tx1"/>
                  </a:solidFill>
                  <a:latin typeface="Calibri" panose="020F0502020204030204" pitchFamily="34" charset="0"/>
                </a:rPr>
                <a:t>E</a:t>
              </a:r>
            </a:p>
          </p:txBody>
        </p:sp>
        <p:sp>
          <p:nvSpPr>
            <p:cNvPr id="124" name="Rectangle 31">
              <a:extLst>
                <a:ext uri="{FF2B5EF4-FFF2-40B4-BE49-F238E27FC236}">
                  <a16:creationId xmlns:a16="http://schemas.microsoft.com/office/drawing/2014/main" id="{5D7E02C3-8FC7-7A44-8BEB-21B58EB667A1}"/>
                </a:ext>
              </a:extLst>
            </p:cNvPr>
            <p:cNvSpPr/>
            <p:nvPr/>
          </p:nvSpPr>
          <p:spPr>
            <a:xfrm>
              <a:off x="3901755" y="3645024"/>
              <a:ext cx="500066" cy="500066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>
                  <a:solidFill>
                    <a:schemeClr val="tx1"/>
                  </a:solidFill>
                  <a:latin typeface="Calibri" panose="020F0502020204030204" pitchFamily="34" charset="0"/>
                </a:rPr>
                <a:t>S</a:t>
              </a:r>
              <a:endParaRPr lang="en-CA">
                <a:solidFill>
                  <a:schemeClr val="tx1"/>
                </a:solidFill>
                <a:latin typeface="Calibri" panose="020F0502020204030204" pitchFamily="34" charset="0"/>
              </a:endParaRPr>
            </a:p>
          </p:txBody>
        </p:sp>
      </p:grpSp>
      <p:cxnSp>
        <p:nvCxnSpPr>
          <p:cNvPr id="128" name="Gerade Verbindung mit Pfeil 12">
            <a:extLst>
              <a:ext uri="{FF2B5EF4-FFF2-40B4-BE49-F238E27FC236}">
                <a16:creationId xmlns:a16="http://schemas.microsoft.com/office/drawing/2014/main" id="{EE11C9A8-AB9B-A548-A917-23F890CA8F89}"/>
              </a:ext>
            </a:extLst>
          </p:cNvPr>
          <p:cNvCxnSpPr>
            <a:cxnSpLocks/>
          </p:cNvCxnSpPr>
          <p:nvPr/>
        </p:nvCxnSpPr>
        <p:spPr>
          <a:xfrm flipH="1">
            <a:off x="5927984" y="1527841"/>
            <a:ext cx="12168" cy="162645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Gerade Verbindung mit Pfeil 12">
            <a:extLst>
              <a:ext uri="{FF2B5EF4-FFF2-40B4-BE49-F238E27FC236}">
                <a16:creationId xmlns:a16="http://schemas.microsoft.com/office/drawing/2014/main" id="{876ECBCB-F397-FC4C-9223-BA4156A806DF}"/>
              </a:ext>
            </a:extLst>
          </p:cNvPr>
          <p:cNvCxnSpPr>
            <a:cxnSpLocks/>
          </p:cNvCxnSpPr>
          <p:nvPr/>
        </p:nvCxnSpPr>
        <p:spPr>
          <a:xfrm flipH="1">
            <a:off x="5919331" y="3717032"/>
            <a:ext cx="20821" cy="214963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Gerade Verbindung mit Pfeil 21">
            <a:extLst>
              <a:ext uri="{FF2B5EF4-FFF2-40B4-BE49-F238E27FC236}">
                <a16:creationId xmlns:a16="http://schemas.microsoft.com/office/drawing/2014/main" id="{0210CB57-2DEF-CF4A-A96E-F90A41F9546B}"/>
              </a:ext>
            </a:extLst>
          </p:cNvPr>
          <p:cNvCxnSpPr>
            <a:cxnSpLocks/>
          </p:cNvCxnSpPr>
          <p:nvPr/>
        </p:nvCxnSpPr>
        <p:spPr>
          <a:xfrm flipH="1">
            <a:off x="5894367" y="4971321"/>
            <a:ext cx="2596944" cy="30625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Gerade Verbindung mit Pfeil 30">
            <a:extLst>
              <a:ext uri="{FF2B5EF4-FFF2-40B4-BE49-F238E27FC236}">
                <a16:creationId xmlns:a16="http://schemas.microsoft.com/office/drawing/2014/main" id="{4315110D-A0C2-8843-8F77-C20DE7D4D99B}"/>
              </a:ext>
            </a:extLst>
          </p:cNvPr>
          <p:cNvCxnSpPr/>
          <p:nvPr/>
        </p:nvCxnSpPr>
        <p:spPr>
          <a:xfrm>
            <a:off x="5915216" y="5419530"/>
            <a:ext cx="2563201" cy="30934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Textfeld 28">
            <a:extLst>
              <a:ext uri="{FF2B5EF4-FFF2-40B4-BE49-F238E27FC236}">
                <a16:creationId xmlns:a16="http://schemas.microsoft.com/office/drawing/2014/main" id="{242CD373-D4AE-BF42-A0D6-E73028A9E9D7}"/>
              </a:ext>
            </a:extLst>
          </p:cNvPr>
          <p:cNvSpPr txBox="1"/>
          <p:nvPr/>
        </p:nvSpPr>
        <p:spPr>
          <a:xfrm rot="396810">
            <a:off x="6727752" y="5275810"/>
            <a:ext cx="963918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400" b="0">
                <a:latin typeface="Calibri" panose="020F0502020204030204" pitchFamily="34" charset="0"/>
                <a:cs typeface="Calibri" panose="020F0502020204030204" pitchFamily="34" charset="0"/>
              </a:rPr>
              <a:t>Query-Rep</a:t>
            </a:r>
          </a:p>
        </p:txBody>
      </p:sp>
      <p:cxnSp>
        <p:nvCxnSpPr>
          <p:cNvPr id="97" name="Gerade Verbindung 49">
            <a:extLst>
              <a:ext uri="{FF2B5EF4-FFF2-40B4-BE49-F238E27FC236}">
                <a16:creationId xmlns:a16="http://schemas.microsoft.com/office/drawing/2014/main" id="{1E1AB851-77BB-874E-BBAA-C7FF63139633}"/>
              </a:ext>
            </a:extLst>
          </p:cNvPr>
          <p:cNvCxnSpPr>
            <a:cxnSpLocks/>
          </p:cNvCxnSpPr>
          <p:nvPr/>
        </p:nvCxnSpPr>
        <p:spPr>
          <a:xfrm>
            <a:off x="1991026" y="4159567"/>
            <a:ext cx="1115028" cy="354046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Gerade Verbindung 50">
            <a:extLst>
              <a:ext uri="{FF2B5EF4-FFF2-40B4-BE49-F238E27FC236}">
                <a16:creationId xmlns:a16="http://schemas.microsoft.com/office/drawing/2014/main" id="{77A74ACB-71B0-324E-8F20-B110633F0D94}"/>
              </a:ext>
            </a:extLst>
          </p:cNvPr>
          <p:cNvCxnSpPr>
            <a:cxnSpLocks/>
          </p:cNvCxnSpPr>
          <p:nvPr/>
        </p:nvCxnSpPr>
        <p:spPr>
          <a:xfrm flipH="1">
            <a:off x="1270513" y="4143353"/>
            <a:ext cx="206471" cy="370260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Rechteck 55">
            <a:extLst>
              <a:ext uri="{FF2B5EF4-FFF2-40B4-BE49-F238E27FC236}">
                <a16:creationId xmlns:a16="http://schemas.microsoft.com/office/drawing/2014/main" id="{D2169372-56F0-504E-95B4-1AA1774F66C6}"/>
              </a:ext>
            </a:extLst>
          </p:cNvPr>
          <p:cNvSpPr/>
          <p:nvPr/>
        </p:nvSpPr>
        <p:spPr>
          <a:xfrm>
            <a:off x="1272764" y="4497381"/>
            <a:ext cx="772014" cy="46859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>
                <a:solidFill>
                  <a:schemeClr val="tx1"/>
                </a:solidFill>
              </a:rPr>
              <a:t>Query </a:t>
            </a:r>
          </a:p>
          <a:p>
            <a:pPr algn="ctr"/>
            <a:r>
              <a:rPr lang="en-US" sz="1100">
                <a:solidFill>
                  <a:schemeClr val="tx1"/>
                </a:solidFill>
              </a:rPr>
              <a:t>+ RN16s</a:t>
            </a:r>
          </a:p>
        </p:txBody>
      </p:sp>
      <p:sp>
        <p:nvSpPr>
          <p:cNvPr id="137" name="Rechteck 55">
            <a:extLst>
              <a:ext uri="{FF2B5EF4-FFF2-40B4-BE49-F238E27FC236}">
                <a16:creationId xmlns:a16="http://schemas.microsoft.com/office/drawing/2014/main" id="{7A893DAD-438A-AC46-828D-A6214D20A9AA}"/>
              </a:ext>
            </a:extLst>
          </p:cNvPr>
          <p:cNvSpPr/>
          <p:nvPr/>
        </p:nvSpPr>
        <p:spPr>
          <a:xfrm>
            <a:off x="2045894" y="4497381"/>
            <a:ext cx="1060160" cy="46859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>
                <a:solidFill>
                  <a:schemeClr val="tx1"/>
                </a:solidFill>
              </a:rPr>
              <a:t>ACK(RN16</a:t>
            </a:r>
            <a:r>
              <a:rPr lang="de-DE" sz="1100" baseline="-25000">
                <a:solidFill>
                  <a:schemeClr val="tx1"/>
                </a:solidFill>
              </a:rPr>
              <a:t>1</a:t>
            </a:r>
            <a:r>
              <a:rPr lang="de-DE" sz="1100">
                <a:solidFill>
                  <a:schemeClr val="tx1"/>
                </a:solidFill>
              </a:rPr>
              <a:t>)</a:t>
            </a:r>
          </a:p>
          <a:p>
            <a:pPr algn="ctr"/>
            <a:r>
              <a:rPr lang="de-DE" sz="1100">
                <a:solidFill>
                  <a:schemeClr val="tx1"/>
                </a:solidFill>
              </a:rPr>
              <a:t>+ EPC</a:t>
            </a:r>
            <a:r>
              <a:rPr lang="de-DE" sz="1100" baseline="-25000">
                <a:solidFill>
                  <a:schemeClr val="tx1"/>
                </a:solidFill>
              </a:rPr>
              <a:t>1</a:t>
            </a:r>
            <a:endParaRPr lang="en-US" sz="1100" baseline="-25000">
              <a:solidFill>
                <a:schemeClr val="tx1"/>
              </a:solidFill>
            </a:endParaRPr>
          </a:p>
        </p:txBody>
      </p:sp>
      <p:sp>
        <p:nvSpPr>
          <p:cNvPr id="144" name="Textfeld 29">
            <a:extLst>
              <a:ext uri="{FF2B5EF4-FFF2-40B4-BE49-F238E27FC236}">
                <a16:creationId xmlns:a16="http://schemas.microsoft.com/office/drawing/2014/main" id="{00C97372-1116-3740-B1F2-96D0F7C313ED}"/>
              </a:ext>
            </a:extLst>
          </p:cNvPr>
          <p:cNvSpPr txBox="1"/>
          <p:nvPr/>
        </p:nvSpPr>
        <p:spPr>
          <a:xfrm rot="21129546">
            <a:off x="6750790" y="4847458"/>
            <a:ext cx="522900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400" b="0">
                <a:latin typeface="Calibri" panose="020F0502020204030204" pitchFamily="34" charset="0"/>
                <a:cs typeface="Calibri" panose="020F0502020204030204" pitchFamily="34" charset="0"/>
              </a:rPr>
              <a:t>EPC</a:t>
            </a:r>
            <a:r>
              <a:rPr lang="en-US" sz="1400" b="0" baseline="-2500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146" name="Textfeld 10">
            <a:extLst>
              <a:ext uri="{FF2B5EF4-FFF2-40B4-BE49-F238E27FC236}">
                <a16:creationId xmlns:a16="http://schemas.microsoft.com/office/drawing/2014/main" id="{B604B831-1E1B-2B48-AD36-3813B772435B}"/>
              </a:ext>
            </a:extLst>
          </p:cNvPr>
          <p:cNvSpPr txBox="1"/>
          <p:nvPr/>
        </p:nvSpPr>
        <p:spPr>
          <a:xfrm>
            <a:off x="5603780" y="3481263"/>
            <a:ext cx="702500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400" b="0">
                <a:latin typeface="Calibri" panose="020F0502020204030204" pitchFamily="34" charset="0"/>
                <a:cs typeface="Calibri" panose="020F0502020204030204" pitchFamily="34" charset="0"/>
              </a:rPr>
              <a:t>Reader</a:t>
            </a:r>
          </a:p>
        </p:txBody>
      </p:sp>
      <p:sp>
        <p:nvSpPr>
          <p:cNvPr id="147" name="Textfeld 14">
            <a:extLst>
              <a:ext uri="{FF2B5EF4-FFF2-40B4-BE49-F238E27FC236}">
                <a16:creationId xmlns:a16="http://schemas.microsoft.com/office/drawing/2014/main" id="{00AC9033-1544-E442-92DB-0A80DED9B5FA}"/>
              </a:ext>
            </a:extLst>
          </p:cNvPr>
          <p:cNvSpPr txBox="1"/>
          <p:nvPr/>
        </p:nvSpPr>
        <p:spPr>
          <a:xfrm>
            <a:off x="8247621" y="3464066"/>
            <a:ext cx="500843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400" b="0">
                <a:latin typeface="Calibri" panose="020F0502020204030204" pitchFamily="34" charset="0"/>
                <a:cs typeface="Calibri" panose="020F0502020204030204" pitchFamily="34" charset="0"/>
              </a:rPr>
              <a:t>Tags</a:t>
            </a:r>
          </a:p>
        </p:txBody>
      </p:sp>
      <p:pic>
        <p:nvPicPr>
          <p:cNvPr id="148" name="Grafik 8">
            <a:extLst>
              <a:ext uri="{FF2B5EF4-FFF2-40B4-BE49-F238E27FC236}">
                <a16:creationId xmlns:a16="http://schemas.microsoft.com/office/drawing/2014/main" id="{E36F573A-F89C-DB41-9010-A9D7E6EDE93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564" y="5389427"/>
            <a:ext cx="300320" cy="469556"/>
          </a:xfrm>
          <a:prstGeom prst="rect">
            <a:avLst/>
          </a:prstGeom>
        </p:spPr>
      </p:pic>
      <p:sp>
        <p:nvSpPr>
          <p:cNvPr id="149" name="Textfeld 9">
            <a:extLst>
              <a:ext uri="{FF2B5EF4-FFF2-40B4-BE49-F238E27FC236}">
                <a16:creationId xmlns:a16="http://schemas.microsoft.com/office/drawing/2014/main" id="{C1728F84-3691-CB44-B4F4-432D0C985ADD}"/>
              </a:ext>
            </a:extLst>
          </p:cNvPr>
          <p:cNvSpPr txBox="1"/>
          <p:nvPr/>
        </p:nvSpPr>
        <p:spPr>
          <a:xfrm>
            <a:off x="690312" y="5504178"/>
            <a:ext cx="4352689" cy="33855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1600" b="0">
                <a:solidFill>
                  <a:srgbClr val="C00000"/>
                </a:solidFill>
                <a:latin typeface="Calibri" panose="020F0502020204030204" pitchFamily="34" charset="0"/>
              </a:rPr>
              <a:t>Can we Acknowledge more than one tag per slot? </a:t>
            </a:r>
          </a:p>
        </p:txBody>
      </p: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D745698D-7A8D-D645-9DC7-0F7F863942A8}"/>
              </a:ext>
            </a:extLst>
          </p:cNvPr>
          <p:cNvCxnSpPr/>
          <p:nvPr/>
        </p:nvCxnSpPr>
        <p:spPr bwMode="auto">
          <a:xfrm flipH="1">
            <a:off x="6316176" y="1942170"/>
            <a:ext cx="1793145" cy="357156"/>
          </a:xfrm>
          <a:prstGeom prst="line">
            <a:avLst/>
          </a:prstGeom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4E39A129-512B-084A-BA87-9F9558C3E393}"/>
              </a:ext>
            </a:extLst>
          </p:cNvPr>
          <p:cNvCxnSpPr>
            <a:cxnSpLocks/>
          </p:cNvCxnSpPr>
          <p:nvPr/>
        </p:nvCxnSpPr>
        <p:spPr bwMode="auto">
          <a:xfrm flipH="1">
            <a:off x="6281058" y="2067390"/>
            <a:ext cx="1891929" cy="121818"/>
          </a:xfrm>
          <a:prstGeom prst="line">
            <a:avLst/>
          </a:prstGeom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B3D3F8A2-5F10-7847-AD04-0AB571AE4B9B}"/>
              </a:ext>
            </a:extLst>
          </p:cNvPr>
          <p:cNvCxnSpPr/>
          <p:nvPr/>
        </p:nvCxnSpPr>
        <p:spPr bwMode="auto">
          <a:xfrm rot="321201" flipH="1">
            <a:off x="6997915" y="4099145"/>
            <a:ext cx="1072766" cy="357156"/>
          </a:xfrm>
          <a:prstGeom prst="line">
            <a:avLst/>
          </a:prstGeom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8981BA28-06BE-394E-BF2F-7A563A6155A9}"/>
              </a:ext>
            </a:extLst>
          </p:cNvPr>
          <p:cNvCxnSpPr>
            <a:cxnSpLocks/>
          </p:cNvCxnSpPr>
          <p:nvPr/>
        </p:nvCxnSpPr>
        <p:spPr bwMode="auto">
          <a:xfrm rot="321201" flipH="1">
            <a:off x="6976164" y="4225129"/>
            <a:ext cx="1131864" cy="121818"/>
          </a:xfrm>
          <a:prstGeom prst="line">
            <a:avLst/>
          </a:prstGeom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Rounded Rectangle 159">
            <a:extLst>
              <a:ext uri="{FF2B5EF4-FFF2-40B4-BE49-F238E27FC236}">
                <a16:creationId xmlns:a16="http://schemas.microsoft.com/office/drawing/2014/main" id="{FB369EF4-0BDC-BF4B-AEC4-FC22A3FCCDDF}"/>
              </a:ext>
            </a:extLst>
          </p:cNvPr>
          <p:cNvSpPr/>
          <p:nvPr/>
        </p:nvSpPr>
        <p:spPr bwMode="auto">
          <a:xfrm rot="21142422">
            <a:off x="6306280" y="4251611"/>
            <a:ext cx="508489" cy="278221"/>
          </a:xfrm>
          <a:prstGeom prst="round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62" name="Rounded Rectangle 161">
            <a:extLst>
              <a:ext uri="{FF2B5EF4-FFF2-40B4-BE49-F238E27FC236}">
                <a16:creationId xmlns:a16="http://schemas.microsoft.com/office/drawing/2014/main" id="{9B24D70D-EC99-5241-A8B4-E484B7836283}"/>
              </a:ext>
            </a:extLst>
          </p:cNvPr>
          <p:cNvSpPr/>
          <p:nvPr/>
        </p:nvSpPr>
        <p:spPr bwMode="auto">
          <a:xfrm>
            <a:off x="4438161" y="2501724"/>
            <a:ext cx="1266204" cy="287109"/>
          </a:xfrm>
          <a:prstGeom prst="roundRect">
            <a:avLst/>
          </a:prstGeom>
          <a:noFill/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>
                <a:latin typeface="Calibri" panose="020F0502020204030204" pitchFamily="34" charset="0"/>
                <a:cs typeface="Calibri" panose="020F0502020204030204" pitchFamily="34" charset="0"/>
              </a:rPr>
              <a:t>Discard all tags</a:t>
            </a:r>
          </a:p>
        </p:txBody>
      </p:sp>
      <p:sp>
        <p:nvSpPr>
          <p:cNvPr id="163" name="Pfeil nach rechts 4">
            <a:extLst>
              <a:ext uri="{FF2B5EF4-FFF2-40B4-BE49-F238E27FC236}">
                <a16:creationId xmlns:a16="http://schemas.microsoft.com/office/drawing/2014/main" id="{55E5D502-BB55-DB41-A563-792D2656A91F}"/>
              </a:ext>
            </a:extLst>
          </p:cNvPr>
          <p:cNvSpPr/>
          <p:nvPr/>
        </p:nvSpPr>
        <p:spPr>
          <a:xfrm>
            <a:off x="5724128" y="2512180"/>
            <a:ext cx="197262" cy="232453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Rounded Rectangle 163">
            <a:extLst>
              <a:ext uri="{FF2B5EF4-FFF2-40B4-BE49-F238E27FC236}">
                <a16:creationId xmlns:a16="http://schemas.microsoft.com/office/drawing/2014/main" id="{84CF8FAC-AEA3-FE4C-A145-9174523F920C}"/>
              </a:ext>
            </a:extLst>
          </p:cNvPr>
          <p:cNvSpPr/>
          <p:nvPr/>
        </p:nvSpPr>
        <p:spPr bwMode="auto">
          <a:xfrm>
            <a:off x="4425563" y="4619838"/>
            <a:ext cx="1266204" cy="287109"/>
          </a:xfrm>
          <a:prstGeom prst="roundRect">
            <a:avLst/>
          </a:prstGeom>
          <a:noFill/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>
                <a:latin typeface="Calibri" panose="020F0502020204030204" pitchFamily="34" charset="0"/>
                <a:cs typeface="Calibri" panose="020F0502020204030204" pitchFamily="34" charset="0"/>
              </a:rPr>
              <a:t>ACK single tag</a:t>
            </a:r>
          </a:p>
        </p:txBody>
      </p:sp>
      <p:sp>
        <p:nvSpPr>
          <p:cNvPr id="165" name="Pfeil nach rechts 4">
            <a:extLst>
              <a:ext uri="{FF2B5EF4-FFF2-40B4-BE49-F238E27FC236}">
                <a16:creationId xmlns:a16="http://schemas.microsoft.com/office/drawing/2014/main" id="{C6A9DF16-6314-3147-B3D5-83B89FCAB317}"/>
              </a:ext>
            </a:extLst>
          </p:cNvPr>
          <p:cNvSpPr/>
          <p:nvPr/>
        </p:nvSpPr>
        <p:spPr>
          <a:xfrm>
            <a:off x="5711530" y="4630294"/>
            <a:ext cx="197262" cy="232453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870BC3-8C7C-5446-8786-11ADFCCEDC14}"/>
              </a:ext>
            </a:extLst>
          </p:cNvPr>
          <p:cNvSpPr txBox="1"/>
          <p:nvPr/>
        </p:nvSpPr>
        <p:spPr>
          <a:xfrm>
            <a:off x="9568543" y="42672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>
              <a:latin typeface="+mj-lt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544F369-9971-3D43-BC1A-112B26696660}"/>
              </a:ext>
            </a:extLst>
          </p:cNvPr>
          <p:cNvGrpSpPr/>
          <p:nvPr/>
        </p:nvGrpSpPr>
        <p:grpSpPr>
          <a:xfrm>
            <a:off x="467544" y="3645024"/>
            <a:ext cx="3921279" cy="510343"/>
            <a:chOff x="467544" y="3645024"/>
            <a:chExt cx="3921279" cy="510343"/>
          </a:xfrm>
        </p:grpSpPr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6455F987-6876-CB48-A758-C340555F538C}"/>
                </a:ext>
              </a:extLst>
            </p:cNvPr>
            <p:cNvGrpSpPr/>
            <p:nvPr/>
          </p:nvGrpSpPr>
          <p:grpSpPr>
            <a:xfrm>
              <a:off x="467544" y="3645024"/>
              <a:ext cx="3921279" cy="505845"/>
              <a:chOff x="480542" y="3645024"/>
              <a:chExt cx="3921279" cy="505845"/>
            </a:xfrm>
          </p:grpSpPr>
          <p:grpSp>
            <p:nvGrpSpPr>
              <p:cNvPr id="93" name="Group 92">
                <a:extLst>
                  <a:ext uri="{FF2B5EF4-FFF2-40B4-BE49-F238E27FC236}">
                    <a16:creationId xmlns:a16="http://schemas.microsoft.com/office/drawing/2014/main" id="{AE58F0D6-83BB-A24B-B52C-663B7BAE85B4}"/>
                  </a:ext>
                </a:extLst>
              </p:cNvPr>
              <p:cNvGrpSpPr/>
              <p:nvPr/>
            </p:nvGrpSpPr>
            <p:grpSpPr>
              <a:xfrm>
                <a:off x="480542" y="3648030"/>
                <a:ext cx="3921279" cy="502839"/>
                <a:chOff x="366658" y="3087429"/>
                <a:chExt cx="3921279" cy="502839"/>
              </a:xfrm>
            </p:grpSpPr>
            <p:grpSp>
              <p:nvGrpSpPr>
                <p:cNvPr id="127" name="Gruppieren 81">
                  <a:extLst>
                    <a:ext uri="{FF2B5EF4-FFF2-40B4-BE49-F238E27FC236}">
                      <a16:creationId xmlns:a16="http://schemas.microsoft.com/office/drawing/2014/main" id="{76E83F7B-1401-4E43-9852-CBBB683FFDBE}"/>
                    </a:ext>
                  </a:extLst>
                </p:cNvPr>
                <p:cNvGrpSpPr/>
                <p:nvPr/>
              </p:nvGrpSpPr>
              <p:grpSpPr>
                <a:xfrm>
                  <a:off x="370266" y="3087429"/>
                  <a:ext cx="3917671" cy="500066"/>
                  <a:chOff x="370266" y="3735501"/>
                  <a:chExt cx="3917671" cy="500066"/>
                </a:xfrm>
              </p:grpSpPr>
              <p:sp>
                <p:nvSpPr>
                  <p:cNvPr id="136" name="Rectangle 64">
                    <a:extLst>
                      <a:ext uri="{FF2B5EF4-FFF2-40B4-BE49-F238E27FC236}">
                        <a16:creationId xmlns:a16="http://schemas.microsoft.com/office/drawing/2014/main" id="{8181384C-5B7B-D546-9420-EE54AFE649AB}"/>
                      </a:ext>
                    </a:extLst>
                  </p:cNvPr>
                  <p:cNvSpPr/>
                  <p:nvPr/>
                </p:nvSpPr>
                <p:spPr>
                  <a:xfrm>
                    <a:off x="370266" y="3735501"/>
                    <a:ext cx="3917671" cy="500066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138" name="Rectangle 65">
                    <a:extLst>
                      <a:ext uri="{FF2B5EF4-FFF2-40B4-BE49-F238E27FC236}">
                        <a16:creationId xmlns:a16="http://schemas.microsoft.com/office/drawing/2014/main" id="{F97AB0A1-3470-3648-A956-96C9D047D1AB}"/>
                      </a:ext>
                    </a:extLst>
                  </p:cNvPr>
                  <p:cNvSpPr/>
                  <p:nvPr/>
                </p:nvSpPr>
                <p:spPr>
                  <a:xfrm>
                    <a:off x="370266" y="3735501"/>
                    <a:ext cx="500066" cy="500066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39" name="Rectangle 31">
                    <a:extLst>
                      <a:ext uri="{FF2B5EF4-FFF2-40B4-BE49-F238E27FC236}">
                        <a16:creationId xmlns:a16="http://schemas.microsoft.com/office/drawing/2014/main" id="{10BF4E8C-D7B5-7A41-AF21-9CE70AA72E6E}"/>
                      </a:ext>
                    </a:extLst>
                  </p:cNvPr>
                  <p:cNvSpPr/>
                  <p:nvPr/>
                </p:nvSpPr>
                <p:spPr>
                  <a:xfrm>
                    <a:off x="1370398" y="3735501"/>
                    <a:ext cx="500066" cy="500066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40" name="Rectangle 65">
                    <a:extLst>
                      <a:ext uri="{FF2B5EF4-FFF2-40B4-BE49-F238E27FC236}">
                        <a16:creationId xmlns:a16="http://schemas.microsoft.com/office/drawing/2014/main" id="{70FEAB9A-684F-3946-A0C4-1AAA24A4E451}"/>
                      </a:ext>
                    </a:extLst>
                  </p:cNvPr>
                  <p:cNvSpPr/>
                  <p:nvPr/>
                </p:nvSpPr>
                <p:spPr>
                  <a:xfrm>
                    <a:off x="2365687" y="3735501"/>
                    <a:ext cx="500066" cy="500066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41" name="Rectangle 31">
                    <a:extLst>
                      <a:ext uri="{FF2B5EF4-FFF2-40B4-BE49-F238E27FC236}">
                        <a16:creationId xmlns:a16="http://schemas.microsoft.com/office/drawing/2014/main" id="{02F8BE40-C937-F04B-82C3-406ECD65A3AF}"/>
                      </a:ext>
                    </a:extLst>
                  </p:cNvPr>
                  <p:cNvSpPr/>
                  <p:nvPr/>
                </p:nvSpPr>
                <p:spPr>
                  <a:xfrm>
                    <a:off x="874322" y="3735501"/>
                    <a:ext cx="500066" cy="500066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131" name="Rectangle 31">
                  <a:extLst>
                    <a:ext uri="{FF2B5EF4-FFF2-40B4-BE49-F238E27FC236}">
                      <a16:creationId xmlns:a16="http://schemas.microsoft.com/office/drawing/2014/main" id="{D6D61985-A838-214F-A53A-7F8ED049EA61}"/>
                    </a:ext>
                  </a:extLst>
                </p:cNvPr>
                <p:cNvSpPr/>
                <p:nvPr/>
              </p:nvSpPr>
              <p:spPr>
                <a:xfrm>
                  <a:off x="366658" y="3090202"/>
                  <a:ext cx="500066" cy="500066"/>
                </a:xfrm>
                <a:prstGeom prst="rect">
                  <a:avLst/>
                </a:prstGeom>
                <a:solidFill>
                  <a:srgbClr val="92D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de-DE">
                      <a:solidFill>
                        <a:schemeClr val="tx1"/>
                      </a:solidFill>
                      <a:latin typeface="Calibri" panose="020F0502020204030204" pitchFamily="34" charset="0"/>
                    </a:rPr>
                    <a:t>S</a:t>
                  </a:r>
                  <a:endParaRPr lang="en-CA">
                    <a:solidFill>
                      <a:schemeClr val="tx1"/>
                    </a:solidFill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132" name="Rectangle 107">
                  <a:extLst>
                    <a:ext uri="{FF2B5EF4-FFF2-40B4-BE49-F238E27FC236}">
                      <a16:creationId xmlns:a16="http://schemas.microsoft.com/office/drawing/2014/main" id="{9D337B49-D0E0-C745-9215-EFC9FF7233DC}"/>
                    </a:ext>
                  </a:extLst>
                </p:cNvPr>
                <p:cNvSpPr/>
                <p:nvPr/>
              </p:nvSpPr>
              <p:spPr>
                <a:xfrm>
                  <a:off x="869078" y="3090202"/>
                  <a:ext cx="500066" cy="500066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CA">
                      <a:solidFill>
                        <a:schemeClr val="tx1"/>
                      </a:solidFill>
                      <a:latin typeface="Calibri" panose="020F0502020204030204" pitchFamily="34" charset="0"/>
                    </a:rPr>
                    <a:t>E</a:t>
                  </a:r>
                </a:p>
              </p:txBody>
            </p:sp>
            <p:sp>
              <p:nvSpPr>
                <p:cNvPr id="135" name="Rectangle 31">
                  <a:extLst>
                    <a:ext uri="{FF2B5EF4-FFF2-40B4-BE49-F238E27FC236}">
                      <a16:creationId xmlns:a16="http://schemas.microsoft.com/office/drawing/2014/main" id="{73B9B0CF-2C90-1B4A-889A-5AED0595D9AD}"/>
                    </a:ext>
                  </a:extLst>
                </p:cNvPr>
                <p:cNvSpPr/>
                <p:nvPr/>
              </p:nvSpPr>
              <p:spPr>
                <a:xfrm>
                  <a:off x="1373134" y="3090202"/>
                  <a:ext cx="500066" cy="500066"/>
                </a:xfrm>
                <a:prstGeom prst="rect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de-DE">
                      <a:solidFill>
                        <a:schemeClr val="tx1"/>
                      </a:solidFill>
                      <a:latin typeface="Calibri" panose="020F0502020204030204" pitchFamily="34" charset="0"/>
                    </a:rPr>
                    <a:t>C</a:t>
                  </a:r>
                  <a:endParaRPr lang="en-CA">
                    <a:solidFill>
                      <a:schemeClr val="tx1"/>
                    </a:solidFill>
                    <a:latin typeface="Calibri" panose="020F0502020204030204" pitchFamily="34" charset="0"/>
                  </a:endParaRPr>
                </a:p>
              </p:txBody>
            </p:sp>
          </p:grpSp>
          <p:sp>
            <p:nvSpPr>
              <p:cNvPr id="94" name="Rectangle 107">
                <a:extLst>
                  <a:ext uri="{FF2B5EF4-FFF2-40B4-BE49-F238E27FC236}">
                    <a16:creationId xmlns:a16="http://schemas.microsoft.com/office/drawing/2014/main" id="{F266F6E5-19F7-6D49-97DA-DAC02FEE2B80}"/>
                  </a:ext>
                </a:extLst>
              </p:cNvPr>
              <p:cNvSpPr/>
              <p:nvPr/>
            </p:nvSpPr>
            <p:spPr>
              <a:xfrm>
                <a:off x="1969006" y="3648030"/>
                <a:ext cx="500066" cy="500066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>
                    <a:solidFill>
                      <a:schemeClr val="tx1"/>
                    </a:solidFill>
                    <a:latin typeface="Calibri" panose="020F0502020204030204" pitchFamily="34" charset="0"/>
                  </a:rPr>
                  <a:t>E</a:t>
                </a:r>
              </a:p>
            </p:txBody>
          </p:sp>
          <p:sp>
            <p:nvSpPr>
              <p:cNvPr id="95" name="Rectangle 31">
                <a:extLst>
                  <a:ext uri="{FF2B5EF4-FFF2-40B4-BE49-F238E27FC236}">
                    <a16:creationId xmlns:a16="http://schemas.microsoft.com/office/drawing/2014/main" id="{08744889-7523-6344-8367-BA25CE7395BB}"/>
                  </a:ext>
                </a:extLst>
              </p:cNvPr>
              <p:cNvSpPr/>
              <p:nvPr/>
            </p:nvSpPr>
            <p:spPr>
              <a:xfrm>
                <a:off x="2451790" y="3648030"/>
                <a:ext cx="500066" cy="500066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>
                    <a:solidFill>
                      <a:schemeClr val="tx1"/>
                    </a:solidFill>
                    <a:latin typeface="Calibri" panose="020F0502020204030204" pitchFamily="34" charset="0"/>
                  </a:rPr>
                  <a:t>S</a:t>
                </a:r>
                <a:endParaRPr lang="en-CA">
                  <a:solidFill>
                    <a:schemeClr val="tx1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06" name="Rectangle 31">
                <a:extLst>
                  <a:ext uri="{FF2B5EF4-FFF2-40B4-BE49-F238E27FC236}">
                    <a16:creationId xmlns:a16="http://schemas.microsoft.com/office/drawing/2014/main" id="{3E5BE633-0C1F-5E43-BC1E-A24189754526}"/>
                  </a:ext>
                </a:extLst>
              </p:cNvPr>
              <p:cNvSpPr/>
              <p:nvPr/>
            </p:nvSpPr>
            <p:spPr>
              <a:xfrm>
                <a:off x="2954636" y="3648030"/>
                <a:ext cx="500066" cy="500066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>
                    <a:solidFill>
                      <a:schemeClr val="tx1"/>
                    </a:solidFill>
                    <a:latin typeface="Calibri" panose="020F0502020204030204" pitchFamily="34" charset="0"/>
                  </a:rPr>
                  <a:t>C</a:t>
                </a:r>
                <a:endParaRPr lang="en-CA">
                  <a:solidFill>
                    <a:schemeClr val="tx1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25" name="Rectangle 107">
                <a:extLst>
                  <a:ext uri="{FF2B5EF4-FFF2-40B4-BE49-F238E27FC236}">
                    <a16:creationId xmlns:a16="http://schemas.microsoft.com/office/drawing/2014/main" id="{47C56177-813B-9643-85FA-980C8AF23F41}"/>
                  </a:ext>
                </a:extLst>
              </p:cNvPr>
              <p:cNvSpPr/>
              <p:nvPr/>
            </p:nvSpPr>
            <p:spPr>
              <a:xfrm>
                <a:off x="3412323" y="3645257"/>
                <a:ext cx="500066" cy="500066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>
                    <a:solidFill>
                      <a:schemeClr val="tx1"/>
                    </a:solidFill>
                    <a:latin typeface="Calibri" panose="020F0502020204030204" pitchFamily="34" charset="0"/>
                  </a:rPr>
                  <a:t>E</a:t>
                </a:r>
              </a:p>
            </p:txBody>
          </p:sp>
          <p:sp>
            <p:nvSpPr>
              <p:cNvPr id="126" name="Rectangle 31">
                <a:extLst>
                  <a:ext uri="{FF2B5EF4-FFF2-40B4-BE49-F238E27FC236}">
                    <a16:creationId xmlns:a16="http://schemas.microsoft.com/office/drawing/2014/main" id="{690806B7-1601-2C45-9862-064FA6488A12}"/>
                  </a:ext>
                </a:extLst>
              </p:cNvPr>
              <p:cNvSpPr/>
              <p:nvPr/>
            </p:nvSpPr>
            <p:spPr>
              <a:xfrm>
                <a:off x="3901755" y="3645024"/>
                <a:ext cx="500066" cy="500066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>
                    <a:solidFill>
                      <a:schemeClr val="tx1"/>
                    </a:solidFill>
                    <a:latin typeface="Calibri" panose="020F0502020204030204" pitchFamily="34" charset="0"/>
                  </a:rPr>
                  <a:t>S</a:t>
                </a:r>
                <a:endParaRPr lang="en-CA">
                  <a:solidFill>
                    <a:schemeClr val="tx1"/>
                  </a:solidFill>
                  <a:latin typeface="Calibri" panose="020F0502020204030204" pitchFamily="34" charset="0"/>
                </a:endParaRPr>
              </a:p>
            </p:txBody>
          </p:sp>
        </p:grpSp>
        <p:sp>
          <p:nvSpPr>
            <p:cNvPr id="150" name="Rectangle 31">
              <a:extLst>
                <a:ext uri="{FF2B5EF4-FFF2-40B4-BE49-F238E27FC236}">
                  <a16:creationId xmlns:a16="http://schemas.microsoft.com/office/drawing/2014/main" id="{E1F99B92-D708-724B-A36F-6B559CC37D85}"/>
                </a:ext>
              </a:extLst>
            </p:cNvPr>
            <p:cNvSpPr/>
            <p:nvPr/>
          </p:nvSpPr>
          <p:spPr>
            <a:xfrm>
              <a:off x="1470053" y="3655301"/>
              <a:ext cx="500066" cy="500066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>
                  <a:solidFill>
                    <a:schemeClr val="tx1"/>
                  </a:solidFill>
                  <a:latin typeface="Calibri" panose="020F0502020204030204" pitchFamily="34" charset="0"/>
                </a:rPr>
                <a:t>S</a:t>
              </a:r>
              <a:endParaRPr lang="en-CA">
                <a:solidFill>
                  <a:schemeClr val="tx1"/>
                </a:solidFill>
                <a:latin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61450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2" grpId="0"/>
      <p:bldP spid="13" grpId="0"/>
      <p:bldP spid="22" grpId="0"/>
      <p:bldP spid="23" grpId="0"/>
      <p:bldP spid="62" grpId="0"/>
      <p:bldP spid="63" grpId="0"/>
      <p:bldP spid="96" grpId="0"/>
      <p:bldP spid="103" grpId="0"/>
      <p:bldP spid="104" grpId="0"/>
      <p:bldP spid="108" grpId="0"/>
      <p:bldP spid="109" grpId="0"/>
      <p:bldP spid="134" grpId="0"/>
      <p:bldP spid="99" grpId="0" animBg="1"/>
      <p:bldP spid="137" grpId="0" animBg="1"/>
      <p:bldP spid="144" grpId="0"/>
      <p:bldP spid="146" grpId="0"/>
      <p:bldP spid="147" grpId="0"/>
      <p:bldP spid="149" grpId="0"/>
      <p:bldP spid="160" grpId="0" animBg="1"/>
      <p:bldP spid="162" grpId="0" animBg="1"/>
      <p:bldP spid="163" grpId="0" animBg="1"/>
      <p:bldP spid="164" grpId="0" animBg="1"/>
      <p:bldP spid="165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369332"/>
          </a:xfrm>
        </p:spPr>
        <p:txBody>
          <a:bodyPr/>
          <a:lstStyle/>
          <a:p>
            <a:pPr lvl="1"/>
            <a:r>
              <a:rPr lang="en-US" dirty="0"/>
              <a:t>Proposed Improvements of the </a:t>
            </a:r>
            <a:r>
              <a:rPr lang="en-US" dirty="0" err="1"/>
              <a:t>EPCglobal</a:t>
            </a:r>
            <a:r>
              <a:rPr lang="en-US" dirty="0"/>
              <a:t> C1 G2 </a:t>
            </a:r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6D6825A-82F5-3A4F-9E8F-D3A513A73C6B}" type="datetime3">
              <a:rPr lang="de-DE" smtClean="0"/>
              <a:t>23/01/2019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Hazem Elsaid Ibrahim | PhD Dissertation</a:t>
            </a:r>
          </a:p>
        </p:txBody>
      </p:sp>
      <p:pic>
        <p:nvPicPr>
          <p:cNvPr id="7" name="Picture Placeholder 4">
            <a:extLst>
              <a:ext uri="{FF2B5EF4-FFF2-40B4-BE49-F238E27FC236}">
                <a16:creationId xmlns:a16="http://schemas.microsoft.com/office/drawing/2014/main" id="{862FBCA6-8654-EB4E-B8B9-5343706E4A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 bwMode="auto">
          <a:xfrm>
            <a:off x="5940152" y="6237312"/>
            <a:ext cx="1330007" cy="56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2" name="Tabelle 37">
            <a:extLst>
              <a:ext uri="{FF2B5EF4-FFF2-40B4-BE49-F238E27FC236}">
                <a16:creationId xmlns:a16="http://schemas.microsoft.com/office/drawing/2014/main" id="{C5BBCAE2-9758-244A-95CC-4F240BB82F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2238601"/>
              </p:ext>
            </p:extLst>
          </p:nvPr>
        </p:nvGraphicFramePr>
        <p:xfrm>
          <a:off x="233293" y="1268760"/>
          <a:ext cx="2322483" cy="763671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9806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418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4557"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Switch Command</a:t>
                      </a:r>
                      <a:endParaRPr lang="en-US" sz="1000" b="1">
                        <a:effectLst/>
                        <a:latin typeface="Calibri" panose="020F0502020204030204" pitchFamily="34" charset="0"/>
                        <a:ea typeface="Batang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4557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Number of bits</a:t>
                      </a:r>
                      <a:endParaRPr lang="en-US" sz="1000" b="1">
                        <a:effectLst/>
                        <a:latin typeface="Calibri" panose="020F0502020204030204" pitchFamily="34" charset="0"/>
                        <a:ea typeface="Batang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16</a:t>
                      </a:r>
                      <a:endParaRPr lang="en-US" sz="1000" b="1">
                        <a:effectLst/>
                        <a:latin typeface="Calibri" panose="020F0502020204030204" pitchFamily="34" charset="0"/>
                        <a:ea typeface="Batang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4557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000" b="1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</a:t>
                      </a:r>
                      <a:endParaRPr lang="en-US" sz="1000" b="1" dirty="0">
                        <a:effectLst/>
                        <a:latin typeface="Calibri" panose="020F0502020204030204" pitchFamily="34" charset="0"/>
                        <a:ea typeface="Batang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000" b="1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1110001001100000</a:t>
                      </a:r>
                      <a:endParaRPr lang="en-US" sz="1000" b="1" dirty="0">
                        <a:effectLst/>
                        <a:latin typeface="Calibri" panose="020F0502020204030204" pitchFamily="34" charset="0"/>
                        <a:ea typeface="Batang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13" name="Gerade Verbindung mit Pfeil 39">
            <a:extLst>
              <a:ext uri="{FF2B5EF4-FFF2-40B4-BE49-F238E27FC236}">
                <a16:creationId xmlns:a16="http://schemas.microsoft.com/office/drawing/2014/main" id="{11ABE4FF-1285-0943-9B32-4A6D82FB7C4D}"/>
              </a:ext>
            </a:extLst>
          </p:cNvPr>
          <p:cNvCxnSpPr>
            <a:cxnSpLocks/>
          </p:cNvCxnSpPr>
          <p:nvPr/>
        </p:nvCxnSpPr>
        <p:spPr>
          <a:xfrm>
            <a:off x="6107336" y="1332589"/>
            <a:ext cx="25014" cy="424840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feld 40">
            <a:extLst>
              <a:ext uri="{FF2B5EF4-FFF2-40B4-BE49-F238E27FC236}">
                <a16:creationId xmlns:a16="http://schemas.microsoft.com/office/drawing/2014/main" id="{D6F999F0-708F-2343-A027-F9B3DF98EB18}"/>
              </a:ext>
            </a:extLst>
          </p:cNvPr>
          <p:cNvSpPr txBox="1"/>
          <p:nvPr/>
        </p:nvSpPr>
        <p:spPr>
          <a:xfrm>
            <a:off x="2602557" y="1032991"/>
            <a:ext cx="702500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400" b="0" dirty="0">
                <a:latin typeface="Calibri" panose="020F0502020204030204" pitchFamily="34" charset="0"/>
                <a:cs typeface="Calibri" panose="020F0502020204030204" pitchFamily="34" charset="0"/>
              </a:rPr>
              <a:t>Reader</a:t>
            </a:r>
          </a:p>
        </p:txBody>
      </p:sp>
      <p:sp>
        <p:nvSpPr>
          <p:cNvPr id="15" name="Textfeld 41">
            <a:extLst>
              <a:ext uri="{FF2B5EF4-FFF2-40B4-BE49-F238E27FC236}">
                <a16:creationId xmlns:a16="http://schemas.microsoft.com/office/drawing/2014/main" id="{32B5ECBE-53AA-3349-B743-572451808833}"/>
              </a:ext>
            </a:extLst>
          </p:cNvPr>
          <p:cNvSpPr txBox="1"/>
          <p:nvPr/>
        </p:nvSpPr>
        <p:spPr>
          <a:xfrm>
            <a:off x="5781224" y="1032991"/>
            <a:ext cx="500843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400" b="0" dirty="0">
                <a:latin typeface="Calibri" panose="020F0502020204030204" pitchFamily="34" charset="0"/>
                <a:cs typeface="Calibri" panose="020F0502020204030204" pitchFamily="34" charset="0"/>
              </a:rPr>
              <a:t>Tags</a:t>
            </a:r>
            <a:endParaRPr lang="en-US" sz="12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Textfeld 43">
            <a:extLst>
              <a:ext uri="{FF2B5EF4-FFF2-40B4-BE49-F238E27FC236}">
                <a16:creationId xmlns:a16="http://schemas.microsoft.com/office/drawing/2014/main" id="{04187D73-D545-554A-B0F0-E008D67604FC}"/>
              </a:ext>
            </a:extLst>
          </p:cNvPr>
          <p:cNvSpPr txBox="1"/>
          <p:nvPr/>
        </p:nvSpPr>
        <p:spPr>
          <a:xfrm>
            <a:off x="6045442" y="5509244"/>
            <a:ext cx="519694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400" b="0" dirty="0">
                <a:latin typeface="Calibri" panose="020F0502020204030204" pitchFamily="34" charset="0"/>
                <a:cs typeface="Calibri" panose="020F0502020204030204" pitchFamily="34" charset="0"/>
              </a:rPr>
              <a:t>time</a:t>
            </a:r>
          </a:p>
        </p:txBody>
      </p:sp>
      <p:cxnSp>
        <p:nvCxnSpPr>
          <p:cNvPr id="19" name="Gerade Verbindung mit Pfeil 45">
            <a:extLst>
              <a:ext uri="{FF2B5EF4-FFF2-40B4-BE49-F238E27FC236}">
                <a16:creationId xmlns:a16="http://schemas.microsoft.com/office/drawing/2014/main" id="{48D5CC62-B001-C24F-9917-5A61FB7CE567}"/>
              </a:ext>
            </a:extLst>
          </p:cNvPr>
          <p:cNvCxnSpPr>
            <a:cxnSpLocks/>
          </p:cNvCxnSpPr>
          <p:nvPr/>
        </p:nvCxnSpPr>
        <p:spPr>
          <a:xfrm>
            <a:off x="3010992" y="1412776"/>
            <a:ext cx="3058773" cy="28025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feld 49">
            <a:extLst>
              <a:ext uri="{FF2B5EF4-FFF2-40B4-BE49-F238E27FC236}">
                <a16:creationId xmlns:a16="http://schemas.microsoft.com/office/drawing/2014/main" id="{165FA0DD-4915-AE4F-B1C2-FC15EFDB0A43}"/>
              </a:ext>
            </a:extLst>
          </p:cNvPr>
          <p:cNvSpPr txBox="1"/>
          <p:nvPr/>
        </p:nvSpPr>
        <p:spPr>
          <a:xfrm rot="382277">
            <a:off x="3931637" y="1313811"/>
            <a:ext cx="1433085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400" b="0">
                <a:latin typeface="Calibri" panose="020F0502020204030204" pitchFamily="34" charset="0"/>
                <a:cs typeface="Calibri" panose="020F0502020204030204" pitchFamily="34" charset="0"/>
              </a:rPr>
              <a:t>Switch command</a:t>
            </a:r>
          </a:p>
        </p:txBody>
      </p:sp>
      <p:cxnSp>
        <p:nvCxnSpPr>
          <p:cNvPr id="24" name="Gerade Verbindung mit Pfeil 60">
            <a:extLst>
              <a:ext uri="{FF2B5EF4-FFF2-40B4-BE49-F238E27FC236}">
                <a16:creationId xmlns:a16="http://schemas.microsoft.com/office/drawing/2014/main" id="{AB3161B8-4833-E743-A457-2DE2CFFB9527}"/>
              </a:ext>
            </a:extLst>
          </p:cNvPr>
          <p:cNvCxnSpPr>
            <a:cxnSpLocks/>
          </p:cNvCxnSpPr>
          <p:nvPr/>
        </p:nvCxnSpPr>
        <p:spPr>
          <a:xfrm>
            <a:off x="3010992" y="1293920"/>
            <a:ext cx="0" cy="428707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Pfeil nach rechts 4">
            <a:extLst>
              <a:ext uri="{FF2B5EF4-FFF2-40B4-BE49-F238E27FC236}">
                <a16:creationId xmlns:a16="http://schemas.microsoft.com/office/drawing/2014/main" id="{AC6CF2E8-BB7A-DC47-98CF-30FBC67871B0}"/>
              </a:ext>
            </a:extLst>
          </p:cNvPr>
          <p:cNvSpPr/>
          <p:nvPr/>
        </p:nvSpPr>
        <p:spPr>
          <a:xfrm>
            <a:off x="2696314" y="1332589"/>
            <a:ext cx="197262" cy="232453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Placeholder 10">
            <a:extLst>
              <a:ext uri="{FF2B5EF4-FFF2-40B4-BE49-F238E27FC236}">
                <a16:creationId xmlns:a16="http://schemas.microsoft.com/office/drawing/2014/main" id="{1A7A40C9-DD1F-5244-AE0F-D8438F511A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 bwMode="auto">
          <a:xfrm>
            <a:off x="7524750" y="100013"/>
            <a:ext cx="1149350" cy="906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9C53EE10-C346-D540-B5F5-F6B984FD6473}"/>
              </a:ext>
            </a:extLst>
          </p:cNvPr>
          <p:cNvSpPr/>
          <p:nvPr/>
        </p:nvSpPr>
        <p:spPr bwMode="auto">
          <a:xfrm>
            <a:off x="6354075" y="1484784"/>
            <a:ext cx="2572267" cy="438357"/>
          </a:xfrm>
          <a:prstGeom prst="roundRect">
            <a:avLst/>
          </a:prstGeom>
          <a:solidFill>
            <a:schemeClr val="accent5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1100" dirty="0">
                <a:latin typeface="Calibri" panose="020F0502020204030204" pitchFamily="34" charset="0"/>
                <a:cs typeface="Calibri" panose="020F0502020204030204" pitchFamily="34" charset="0"/>
              </a:rPr>
              <a:t>- </a:t>
            </a:r>
            <a:r>
              <a:rPr lang="en-US" sz="1000" dirty="0">
                <a:latin typeface="Calibri" panose="020F0502020204030204" pitchFamily="34" charset="0"/>
                <a:cs typeface="Calibri" panose="020F0502020204030204" pitchFamily="34" charset="0"/>
              </a:rPr>
              <a:t>Modified tags switched to the modified mode</a:t>
            </a:r>
          </a:p>
          <a:p>
            <a:r>
              <a:rPr lang="en-US" sz="1100" dirty="0">
                <a:latin typeface="Calibri" panose="020F0502020204030204" pitchFamily="34" charset="0"/>
                <a:cs typeface="Calibri" panose="020F0502020204030204" pitchFamily="34" charset="0"/>
              </a:rPr>
              <a:t>- Conventional tags neglect the command</a:t>
            </a:r>
          </a:p>
        </p:txBody>
      </p:sp>
      <p:sp>
        <p:nvSpPr>
          <p:cNvPr id="34" name="Pfeil nach rechts 4">
            <a:extLst>
              <a:ext uri="{FF2B5EF4-FFF2-40B4-BE49-F238E27FC236}">
                <a16:creationId xmlns:a16="http://schemas.microsoft.com/office/drawing/2014/main" id="{F9CE9E54-A234-D442-9B85-66E67F11BFD1}"/>
              </a:ext>
            </a:extLst>
          </p:cNvPr>
          <p:cNvSpPr/>
          <p:nvPr/>
        </p:nvSpPr>
        <p:spPr>
          <a:xfrm>
            <a:off x="6132350" y="1569223"/>
            <a:ext cx="195861" cy="222540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Gerade Verbindung mit Pfeil 47">
            <a:extLst>
              <a:ext uri="{FF2B5EF4-FFF2-40B4-BE49-F238E27FC236}">
                <a16:creationId xmlns:a16="http://schemas.microsoft.com/office/drawing/2014/main" id="{6B707A92-5919-9B41-9120-776CA73F76ED}"/>
              </a:ext>
            </a:extLst>
          </p:cNvPr>
          <p:cNvCxnSpPr/>
          <p:nvPr/>
        </p:nvCxnSpPr>
        <p:spPr>
          <a:xfrm rot="277911" flipH="1">
            <a:off x="3013701" y="2440885"/>
            <a:ext cx="3089029" cy="43204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feld 51">
            <a:extLst>
              <a:ext uri="{FF2B5EF4-FFF2-40B4-BE49-F238E27FC236}">
                <a16:creationId xmlns:a16="http://schemas.microsoft.com/office/drawing/2014/main" id="{8E3EBDCB-B3A5-0E4A-A888-47C5DAB579D0}"/>
              </a:ext>
            </a:extLst>
          </p:cNvPr>
          <p:cNvSpPr txBox="1"/>
          <p:nvPr/>
        </p:nvSpPr>
        <p:spPr>
          <a:xfrm rot="21407457">
            <a:off x="3607818" y="2329703"/>
            <a:ext cx="1986441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400" b="0" dirty="0">
                <a:latin typeface="Calibri" panose="020F0502020204030204" pitchFamily="34" charset="0"/>
                <a:cs typeface="Calibri" panose="020F0502020204030204" pitchFamily="34" charset="0"/>
              </a:rPr>
              <a:t>RN16</a:t>
            </a:r>
            <a:r>
              <a:rPr lang="en-US" sz="1400" b="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1400" b="0" dirty="0">
                <a:latin typeface="Calibri" panose="020F0502020204030204" pitchFamily="34" charset="0"/>
                <a:cs typeface="Calibri" panose="020F0502020204030204" pitchFamily="34" charset="0"/>
              </a:rPr>
              <a:t>+RN16</a:t>
            </a:r>
            <a:r>
              <a:rPr lang="en-US" sz="1400" b="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1400" b="0" dirty="0">
                <a:latin typeface="Calibri" panose="020F0502020204030204" pitchFamily="34" charset="0"/>
                <a:cs typeface="Calibri" panose="020F0502020204030204" pitchFamily="34" charset="0"/>
              </a:rPr>
              <a:t>+….+RN16</a:t>
            </a:r>
            <a:r>
              <a:rPr lang="en-US" sz="1400" b="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1" name="Tabelle 23">
                <a:extLst>
                  <a:ext uri="{FF2B5EF4-FFF2-40B4-BE49-F238E27FC236}">
                    <a16:creationId xmlns:a16="http://schemas.microsoft.com/office/drawing/2014/main" id="{31BBFCAC-D75A-D14A-97A0-7CFBF70DFDC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24750850"/>
                  </p:ext>
                </p:extLst>
              </p:nvPr>
            </p:nvGraphicFramePr>
            <p:xfrm>
              <a:off x="7293889" y="2711024"/>
              <a:ext cx="1632453" cy="1463040"/>
            </p:xfrm>
            <a:graphic>
              <a:graphicData uri="http://schemas.openxmlformats.org/drawingml/2006/table">
                <a:tbl>
                  <a:tblPr firstRow="1" firstCol="1" bandRow="1">
                    <a:tableStyleId>{5940675A-B579-460E-94D1-54222C63F5DA}</a:tableStyleId>
                  </a:tblPr>
                  <a:tblGrid>
                    <a:gridCol w="44669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185761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smtClean="0">
                                    <a:effectLst/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𝑃</m:t>
                                </m:r>
                                <m:r>
                                  <a:rPr lang="en-US" sz="1000" i="1" baseline="-25000">
                                    <a:effectLst/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1000">
                            <a:effectLst/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0 0 0 0 0 0 0 0</a:t>
                          </a:r>
                          <a:endParaRPr lang="en-US" sz="1200">
                            <a:effectLst/>
                            <a:latin typeface="Calibri" panose="020F0502020204030204" pitchFamily="34" charset="0"/>
                            <a:ea typeface="Batang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i="1" smtClean="0">
                                    <a:effectLst/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𝑃</m:t>
                                </m:r>
                                <m:r>
                                  <a:rPr lang="en-US" sz="1200" i="1" baseline="-25000">
                                    <a:effectLst/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18</m:t>
                                </m:r>
                              </m:oMath>
                            </m:oMathPara>
                          </a14:m>
                          <a:endParaRPr lang="en-US" sz="1200">
                            <a:effectLst/>
                            <a:latin typeface="Calibri" panose="020F0502020204030204" pitchFamily="34" charset="0"/>
                            <a:ea typeface="Batang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0 0 0 1</a:t>
                          </a:r>
                          <a:r>
                            <a:rPr lang="en-US" sz="1200" baseline="0"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 </a:t>
                          </a:r>
                          <a:r>
                            <a:rPr lang="en-US" sz="1200"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0 0 0 1 </a:t>
                          </a:r>
                          <a:endParaRPr lang="en-US" sz="1200">
                            <a:effectLst/>
                            <a:latin typeface="Calibri" panose="020F0502020204030204" pitchFamily="34" charset="0"/>
                            <a:ea typeface="Batang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i="1" smtClean="0">
                                    <a:effectLst/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𝑃</m:t>
                                </m:r>
                                <m:r>
                                  <a:rPr lang="en-US" sz="1200" i="1" baseline="-25000">
                                    <a:effectLst/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69</m:t>
                                </m:r>
                              </m:oMath>
                            </m:oMathPara>
                          </a14:m>
                          <a:endParaRPr lang="en-US" sz="1200">
                            <a:effectLst/>
                            <a:latin typeface="Calibri" panose="020F0502020204030204" pitchFamily="34" charset="0"/>
                            <a:ea typeface="Batang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0 1 0 0 0 1 0 0</a:t>
                          </a:r>
                          <a:endParaRPr lang="en-US" sz="1200">
                            <a:effectLst/>
                            <a:latin typeface="Calibri" panose="020F0502020204030204" pitchFamily="34" charset="0"/>
                            <a:ea typeface="Batang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i="1" smtClean="0">
                                    <a:effectLst/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𝑃</m:t>
                                </m:r>
                                <m:r>
                                  <a:rPr lang="en-US" sz="1200" i="1" baseline="-25000">
                                    <a:effectLst/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86</m:t>
                                </m:r>
                              </m:oMath>
                            </m:oMathPara>
                          </a14:m>
                          <a:endParaRPr lang="en-US" sz="1200">
                            <a:effectLst/>
                            <a:latin typeface="Calibri" panose="020F0502020204030204" pitchFamily="34" charset="0"/>
                            <a:ea typeface="Batang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0 1 0 1 0 1 0 1</a:t>
                          </a:r>
                          <a:endParaRPr lang="en-US" sz="1200">
                            <a:effectLst/>
                            <a:latin typeface="Calibri" panose="020F0502020204030204" pitchFamily="34" charset="0"/>
                            <a:ea typeface="Batang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i="1" smtClean="0">
                                    <a:effectLst/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𝑃</m:t>
                                </m:r>
                                <m:r>
                                  <a:rPr lang="en-US" sz="1200" i="1" baseline="-25000">
                                    <a:effectLst/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171</m:t>
                                </m:r>
                              </m:oMath>
                            </m:oMathPara>
                          </a14:m>
                          <a:endParaRPr lang="en-US" sz="1200">
                            <a:effectLst/>
                            <a:latin typeface="Calibri" panose="020F0502020204030204" pitchFamily="34" charset="0"/>
                            <a:ea typeface="Batang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1 0 1 0 1 0 1 0</a:t>
                          </a:r>
                          <a:endParaRPr lang="en-US" sz="1200">
                            <a:effectLst/>
                            <a:latin typeface="Calibri" panose="020F0502020204030204" pitchFamily="34" charset="0"/>
                            <a:ea typeface="Batang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i="1" smtClean="0">
                                    <a:effectLst/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𝑃</m:t>
                                </m:r>
                                <m:r>
                                  <a:rPr lang="en-US" sz="1200" i="1" baseline="-25000">
                                    <a:effectLst/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188</m:t>
                                </m:r>
                              </m:oMath>
                            </m:oMathPara>
                          </a14:m>
                          <a:endParaRPr lang="en-US" sz="1200">
                            <a:effectLst/>
                            <a:latin typeface="Calibri" panose="020F0502020204030204" pitchFamily="34" charset="0"/>
                            <a:ea typeface="Batang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1 0 1 1 1 0 1 1</a:t>
                          </a:r>
                          <a:endParaRPr lang="en-US" sz="1200">
                            <a:effectLst/>
                            <a:latin typeface="Calibri" panose="020F0502020204030204" pitchFamily="34" charset="0"/>
                            <a:ea typeface="Batang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i="1" smtClean="0">
                                    <a:effectLst/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𝑃</m:t>
                                </m:r>
                                <m:r>
                                  <a:rPr lang="en-US" sz="1200" i="1" baseline="-25000">
                                    <a:effectLst/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239</m:t>
                                </m:r>
                              </m:oMath>
                            </m:oMathPara>
                          </a14:m>
                          <a:endParaRPr lang="en-US" sz="1200">
                            <a:effectLst/>
                            <a:latin typeface="Calibri" panose="020F0502020204030204" pitchFamily="34" charset="0"/>
                            <a:ea typeface="Batang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1 1 1 0 1 1 1 0</a:t>
                          </a:r>
                          <a:endParaRPr lang="en-US" sz="1200">
                            <a:effectLst/>
                            <a:latin typeface="Calibri" panose="020F0502020204030204" pitchFamily="34" charset="0"/>
                            <a:ea typeface="Batang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i="1" smtClean="0">
                                    <a:effectLst/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𝑃</m:t>
                                </m:r>
                                <m:r>
                                  <a:rPr lang="en-US" sz="1200" i="1" baseline="-25000">
                                    <a:effectLst/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256</m:t>
                                </m:r>
                              </m:oMath>
                            </m:oMathPara>
                          </a14:m>
                          <a:endParaRPr lang="en-US" sz="1200">
                            <a:effectLst/>
                            <a:latin typeface="Calibri" panose="020F0502020204030204" pitchFamily="34" charset="0"/>
                            <a:ea typeface="Batang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1 1 1 1 1 1 1 1</a:t>
                          </a:r>
                          <a:endParaRPr lang="en-US" sz="1200" dirty="0">
                            <a:effectLst/>
                            <a:latin typeface="Calibri" panose="020F0502020204030204" pitchFamily="34" charset="0"/>
                            <a:ea typeface="Batang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1" name="Tabelle 23">
                <a:extLst>
                  <a:ext uri="{FF2B5EF4-FFF2-40B4-BE49-F238E27FC236}">
                    <a16:creationId xmlns:a16="http://schemas.microsoft.com/office/drawing/2014/main" id="{31BBFCAC-D75A-D14A-97A0-7CFBF70DFDC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24750850"/>
                  </p:ext>
                </p:extLst>
              </p:nvPr>
            </p:nvGraphicFramePr>
            <p:xfrm>
              <a:off x="7293889" y="2711024"/>
              <a:ext cx="1632453" cy="1463040"/>
            </p:xfrm>
            <a:graphic>
              <a:graphicData uri="http://schemas.openxmlformats.org/drawingml/2006/table">
                <a:tbl>
                  <a:tblPr firstRow="1" firstCol="1" bandRow="1">
                    <a:tableStyleId>{5940675A-B579-460E-94D1-54222C63F5DA}</a:tableStyleId>
                  </a:tblPr>
                  <a:tblGrid>
                    <a:gridCol w="44669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185761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18288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68580" marR="68580" marT="0" marB="0">
                        <a:blipFill>
                          <a:blip r:embed="rId4"/>
                          <a:stretch>
                            <a:fillRect l="-2857" t="-26667" r="-271429" b="-71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0 0 0 0 0 0 0 0</a:t>
                          </a:r>
                          <a:endParaRPr lang="en-US" sz="1200">
                            <a:effectLst/>
                            <a:latin typeface="Calibri" panose="020F0502020204030204" pitchFamily="34" charset="0"/>
                            <a:ea typeface="Batang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68580" marR="68580" marT="0" marB="0">
                        <a:blipFill>
                          <a:blip r:embed="rId4"/>
                          <a:stretch>
                            <a:fillRect l="-2857" t="-135714" r="-271429" b="-6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0 0 0 1</a:t>
                          </a:r>
                          <a:r>
                            <a:rPr lang="en-US" sz="1200" baseline="0"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 </a:t>
                          </a:r>
                          <a:r>
                            <a:rPr lang="en-US" sz="1200"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0 0 0 1 </a:t>
                          </a:r>
                          <a:endParaRPr lang="en-US" sz="1200">
                            <a:effectLst/>
                            <a:latin typeface="Calibri" panose="020F0502020204030204" pitchFamily="34" charset="0"/>
                            <a:ea typeface="Batang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68580" marR="68580" marT="0" marB="0">
                        <a:blipFill>
                          <a:blip r:embed="rId4"/>
                          <a:stretch>
                            <a:fillRect l="-2857" t="-220000" r="-271429" b="-5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0 1 0 0 0 1 0 0</a:t>
                          </a:r>
                          <a:endParaRPr lang="en-US" sz="1200">
                            <a:effectLst/>
                            <a:latin typeface="Calibri" panose="020F0502020204030204" pitchFamily="34" charset="0"/>
                            <a:ea typeface="Batang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68580" marR="68580" marT="0" marB="0">
                        <a:blipFill>
                          <a:blip r:embed="rId4"/>
                          <a:stretch>
                            <a:fillRect l="-2857" t="-342857" r="-271429" b="-45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0 1 0 1 0 1 0 1</a:t>
                          </a:r>
                          <a:endParaRPr lang="en-US" sz="1200">
                            <a:effectLst/>
                            <a:latin typeface="Calibri" panose="020F0502020204030204" pitchFamily="34" charset="0"/>
                            <a:ea typeface="Batang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68580" marR="68580" marT="0" marB="0">
                        <a:blipFill>
                          <a:blip r:embed="rId4"/>
                          <a:stretch>
                            <a:fillRect l="-2857" t="-413333" r="-271429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1 0 1 0 1 0 1 0</a:t>
                          </a:r>
                          <a:endParaRPr lang="en-US" sz="1200">
                            <a:effectLst/>
                            <a:latin typeface="Calibri" panose="020F0502020204030204" pitchFamily="34" charset="0"/>
                            <a:ea typeface="Batang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68580" marR="68580" marT="0" marB="0">
                        <a:blipFill>
                          <a:blip r:embed="rId4"/>
                          <a:stretch>
                            <a:fillRect l="-2857" t="-550000" r="-271429" b="-25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1 0 1 1 1 0 1 1</a:t>
                          </a:r>
                          <a:endParaRPr lang="en-US" sz="1200">
                            <a:effectLst/>
                            <a:latin typeface="Calibri" panose="020F0502020204030204" pitchFamily="34" charset="0"/>
                            <a:ea typeface="Batang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68580" marR="68580" marT="0" marB="0">
                        <a:blipFill>
                          <a:blip r:embed="rId4"/>
                          <a:stretch>
                            <a:fillRect l="-2857" t="-606667" r="-271429" b="-13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1 1 1 0 1 1 1 0</a:t>
                          </a:r>
                          <a:endParaRPr lang="en-US" sz="1200">
                            <a:effectLst/>
                            <a:latin typeface="Calibri" panose="020F0502020204030204" pitchFamily="34" charset="0"/>
                            <a:ea typeface="Batang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68580" marR="68580" marT="0" marB="0">
                        <a:blipFill>
                          <a:blip r:embed="rId4"/>
                          <a:stretch>
                            <a:fillRect l="-2857" t="-757143" r="-271429" b="-42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1 1 1 1 1 1 1 1</a:t>
                          </a:r>
                          <a:endParaRPr lang="en-US" sz="1200" dirty="0">
                            <a:effectLst/>
                            <a:latin typeface="Calibri" panose="020F0502020204030204" pitchFamily="34" charset="0"/>
                            <a:ea typeface="Batang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20" name="Gerade Verbindung mit Pfeil 46">
            <a:extLst>
              <a:ext uri="{FF2B5EF4-FFF2-40B4-BE49-F238E27FC236}">
                <a16:creationId xmlns:a16="http://schemas.microsoft.com/office/drawing/2014/main" id="{C08C631B-C0AB-4347-9DD8-1D8EC867C38E}"/>
              </a:ext>
            </a:extLst>
          </p:cNvPr>
          <p:cNvCxnSpPr>
            <a:cxnSpLocks/>
          </p:cNvCxnSpPr>
          <p:nvPr/>
        </p:nvCxnSpPr>
        <p:spPr>
          <a:xfrm>
            <a:off x="3010992" y="1931900"/>
            <a:ext cx="3096344" cy="27981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feld 50">
            <a:extLst>
              <a:ext uri="{FF2B5EF4-FFF2-40B4-BE49-F238E27FC236}">
                <a16:creationId xmlns:a16="http://schemas.microsoft.com/office/drawing/2014/main" id="{A70822B3-B47E-2B48-8F85-BDBC5D28C474}"/>
              </a:ext>
            </a:extLst>
          </p:cNvPr>
          <p:cNvSpPr txBox="1"/>
          <p:nvPr/>
        </p:nvSpPr>
        <p:spPr>
          <a:xfrm rot="323545">
            <a:off x="3902600" y="1772816"/>
            <a:ext cx="1403974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400" b="0" dirty="0">
                <a:latin typeface="Calibri" panose="020F0502020204030204" pitchFamily="34" charset="0"/>
                <a:cs typeface="Calibri" panose="020F0502020204030204" pitchFamily="34" charset="0"/>
              </a:rPr>
              <a:t>Query command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257FA5C-0DA2-A443-9E69-3E3BB4E092C1}"/>
              </a:ext>
            </a:extLst>
          </p:cNvPr>
          <p:cNvGrpSpPr/>
          <p:nvPr/>
        </p:nvGrpSpPr>
        <p:grpSpPr>
          <a:xfrm>
            <a:off x="6403691" y="1951038"/>
            <a:ext cx="2522652" cy="751439"/>
            <a:chOff x="6403691" y="1951038"/>
            <a:chExt cx="2522652" cy="751439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EE46E86A-6487-8544-BB3A-1A25ACABF0A8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804248" y="2423465"/>
              <a:ext cx="489641" cy="279012"/>
            </a:xfrm>
            <a:prstGeom prst="line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0F233A28-5F24-6F46-BD24-F59EB81ED89F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598476" y="2423465"/>
              <a:ext cx="1327867" cy="265543"/>
            </a:xfrm>
            <a:prstGeom prst="line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2431677A-D3C3-374E-BE4E-B90410BE4CA3}"/>
                </a:ext>
              </a:extLst>
            </p:cNvPr>
            <p:cNvSpPr/>
            <p:nvPr/>
          </p:nvSpPr>
          <p:spPr bwMode="auto">
            <a:xfrm>
              <a:off x="7598477" y="2213411"/>
              <a:ext cx="648072" cy="195766"/>
            </a:xfrm>
            <a:prstGeom prst="rect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r>
                <a:rPr lang="en-US" sz="1000">
                  <a:latin typeface="Calibri" panose="020F0502020204030204" pitchFamily="34" charset="0"/>
                  <a:cs typeface="Calibri" panose="020F0502020204030204" pitchFamily="34" charset="0"/>
                </a:rPr>
                <a:t>preamble</a:t>
              </a:r>
            </a:p>
          </p:txBody>
        </p: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FFE7B9A0-ED7F-1A4A-BCB4-C63A6ACB8082}"/>
                </a:ext>
              </a:extLst>
            </p:cNvPr>
            <p:cNvCxnSpPr/>
            <p:nvPr/>
          </p:nvCxnSpPr>
          <p:spPr bwMode="auto">
            <a:xfrm>
              <a:off x="6804248" y="2213411"/>
              <a:ext cx="0" cy="195766"/>
            </a:xfrm>
            <a:prstGeom prst="line">
              <a:avLst/>
            </a:prstGeom>
            <a:noFill/>
            <a:ln w="19050" cap="flat" cmpd="sng" algn="ctr">
              <a:solidFill>
                <a:schemeClr val="tx2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47B5E5EC-D5E5-ED43-B952-36E7976CE30A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054829" y="2573451"/>
              <a:ext cx="1134849" cy="0"/>
            </a:xfrm>
            <a:prstGeom prst="line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A90F7709-D657-2848-AB99-24B8B4442234}"/>
                </a:ext>
              </a:extLst>
            </p:cNvPr>
            <p:cNvSpPr txBox="1"/>
            <p:nvPr/>
          </p:nvSpPr>
          <p:spPr>
            <a:xfrm>
              <a:off x="7264684" y="2386880"/>
              <a:ext cx="46660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b="1">
                  <a:solidFill>
                    <a:srgbClr val="C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8 bits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50299763-DFA3-9840-8EC6-65D267640BE6}"/>
                </a:ext>
              </a:extLst>
            </p:cNvPr>
            <p:cNvSpPr/>
            <p:nvPr/>
          </p:nvSpPr>
          <p:spPr bwMode="auto">
            <a:xfrm>
              <a:off x="6403691" y="2211711"/>
              <a:ext cx="1194785" cy="195766"/>
            </a:xfrm>
            <a:prstGeom prst="rect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r>
                <a:rPr kumimoji="0" lang="en-US" sz="10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cs typeface="Calibri" panose="020F0502020204030204" pitchFamily="34" charset="0"/>
                </a:rPr>
                <a:t>   Pilot       (optional)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BEA66E3A-AB48-444B-BBC5-48F1ED94DCF4}"/>
                </a:ext>
              </a:extLst>
            </p:cNvPr>
            <p:cNvSpPr/>
            <p:nvPr/>
          </p:nvSpPr>
          <p:spPr bwMode="auto">
            <a:xfrm>
              <a:off x="8244408" y="2211711"/>
              <a:ext cx="648072" cy="195766"/>
            </a:xfrm>
            <a:prstGeom prst="rect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r>
                <a:rPr lang="en-US" sz="1000">
                  <a:latin typeface="Calibri" panose="020F0502020204030204" pitchFamily="34" charset="0"/>
                  <a:cs typeface="Calibri" panose="020F0502020204030204" pitchFamily="34" charset="0"/>
                </a:rPr>
                <a:t>RN16</a:t>
              </a:r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458E4927-8FC5-8B4D-ADA4-898A9E244525}"/>
                </a:ext>
              </a:extLst>
            </p:cNvPr>
            <p:cNvCxnSpPr/>
            <p:nvPr/>
          </p:nvCxnSpPr>
          <p:spPr bwMode="auto">
            <a:xfrm>
              <a:off x="6403691" y="2139703"/>
              <a:ext cx="1194785" cy="0"/>
            </a:xfrm>
            <a:prstGeom prst="line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D5B00EA7-1EE5-2347-A519-6E0E3B07F6E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598476" y="2139703"/>
              <a:ext cx="645932" cy="0"/>
            </a:xfrm>
            <a:prstGeom prst="line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01284994-458A-0D47-A2CA-804201A3042A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8244408" y="2139703"/>
              <a:ext cx="645932" cy="0"/>
            </a:xfrm>
            <a:prstGeom prst="line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91225AEF-98B3-8C46-A3D5-CF9A0AE0E64A}"/>
                </a:ext>
              </a:extLst>
            </p:cNvPr>
            <p:cNvSpPr txBox="1"/>
            <p:nvPr/>
          </p:nvSpPr>
          <p:spPr>
            <a:xfrm>
              <a:off x="6671234" y="1955001"/>
              <a:ext cx="59892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b="1">
                  <a:solidFill>
                    <a:srgbClr val="C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12 bits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524A4ECA-05E1-1B45-AA7C-244A8DAC757B}"/>
                </a:ext>
              </a:extLst>
            </p:cNvPr>
            <p:cNvSpPr txBox="1"/>
            <p:nvPr/>
          </p:nvSpPr>
          <p:spPr>
            <a:xfrm>
              <a:off x="7723073" y="1951038"/>
              <a:ext cx="46660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b="1">
                  <a:solidFill>
                    <a:srgbClr val="C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6 bits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1F5CEDE2-B818-D741-8E44-9ABAD6A89C96}"/>
                </a:ext>
              </a:extLst>
            </p:cNvPr>
            <p:cNvSpPr txBox="1"/>
            <p:nvPr/>
          </p:nvSpPr>
          <p:spPr>
            <a:xfrm>
              <a:off x="8370756" y="1955001"/>
              <a:ext cx="55558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b="1">
                  <a:solidFill>
                    <a:srgbClr val="C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16 bits</a:t>
              </a:r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802EC1B1-85BB-BD42-92E5-30DA5065821A}"/>
              </a:ext>
            </a:extLst>
          </p:cNvPr>
          <p:cNvSpPr txBox="1"/>
          <p:nvPr/>
        </p:nvSpPr>
        <p:spPr>
          <a:xfrm>
            <a:off x="6228184" y="2573451"/>
            <a:ext cx="948436" cy="33855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CA" sz="800" b="1" dirty="0">
                <a:solidFill>
                  <a:srgbClr val="FF0000"/>
                </a:solidFill>
                <a:latin typeface="Calibri" pitchFamily="34" charset="0"/>
              </a:rPr>
              <a:t>Conventional pilot</a:t>
            </a:r>
          </a:p>
        </p:txBody>
      </p:sp>
      <p:sp>
        <p:nvSpPr>
          <p:cNvPr id="67" name="Pfeil nach rechts 4">
            <a:extLst>
              <a:ext uri="{FF2B5EF4-FFF2-40B4-BE49-F238E27FC236}">
                <a16:creationId xmlns:a16="http://schemas.microsoft.com/office/drawing/2014/main" id="{5E8C1D9F-9520-EC47-B9BE-9016577CB868}"/>
              </a:ext>
            </a:extLst>
          </p:cNvPr>
          <p:cNvSpPr/>
          <p:nvPr/>
        </p:nvSpPr>
        <p:spPr>
          <a:xfrm>
            <a:off x="7045585" y="2706103"/>
            <a:ext cx="195861" cy="222540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feld 39">
            <a:extLst>
              <a:ext uri="{FF2B5EF4-FFF2-40B4-BE49-F238E27FC236}">
                <a16:creationId xmlns:a16="http://schemas.microsoft.com/office/drawing/2014/main" id="{012ED756-C776-5841-A0D1-32DC9F7C8C5E}"/>
              </a:ext>
            </a:extLst>
          </p:cNvPr>
          <p:cNvSpPr txBox="1"/>
          <p:nvPr/>
        </p:nvSpPr>
        <p:spPr>
          <a:xfrm>
            <a:off x="7192676" y="4256057"/>
            <a:ext cx="1861206" cy="2616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8-bits orthogonal </a:t>
            </a:r>
            <a:r>
              <a:rPr lang="en-US" sz="1100" b="1" dirty="0">
                <a:latin typeface="Calibri" panose="020F0502020204030204" pitchFamily="34" charset="0"/>
                <a:cs typeface="Calibri" panose="020F0502020204030204" pitchFamily="34" charset="0"/>
              </a:rPr>
              <a:t>pilot </a:t>
            </a:r>
            <a:r>
              <a:rPr lang="en-US" sz="1100" b="1" baseline="30000" dirty="0">
                <a:latin typeface="Calibri" panose="020F0502020204030204" pitchFamily="34" charset="0"/>
                <a:cs typeface="Calibri" panose="020F0502020204030204" pitchFamily="34" charset="0"/>
              </a:rPr>
              <a:t>[1]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ounded Rectangle 68">
                <a:extLst>
                  <a:ext uri="{FF2B5EF4-FFF2-40B4-BE49-F238E27FC236}">
                    <a16:creationId xmlns:a16="http://schemas.microsoft.com/office/drawing/2014/main" id="{02A58EBC-8DCB-C143-B33E-D85DBE2ADCC7}"/>
                  </a:ext>
                </a:extLst>
              </p:cNvPr>
              <p:cNvSpPr/>
              <p:nvPr/>
            </p:nvSpPr>
            <p:spPr bwMode="auto">
              <a:xfrm>
                <a:off x="208459" y="2564904"/>
                <a:ext cx="2469705" cy="362172"/>
              </a:xfrm>
              <a:prstGeom prst="roundRect">
                <a:avLst/>
              </a:prstGeom>
              <a:solidFill>
                <a:schemeClr val="accent5"/>
              </a:solidFill>
              <a:ln w="19050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US" sz="1000">
                    <a:latin typeface="Calibri" panose="020F0502020204030204" pitchFamily="34" charset="0"/>
                    <a:cs typeface="Calibri" panose="020F0502020204030204" pitchFamily="34" charset="0"/>
                  </a:rPr>
                  <a:t>- Counts the number of resolved tags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de-DE" sz="1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(</m:t>
                        </m:r>
                        <m:r>
                          <a:rPr lang="de-DE" sz="1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𝑅</m:t>
                        </m:r>
                      </m:e>
                      <m:sub>
                        <m:r>
                          <a:rPr lang="de-DE" sz="1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𝑠𝑜𝑙</m:t>
                        </m:r>
                      </m:sub>
                    </m:sSub>
                    <m:r>
                      <a:rPr lang="de-DE" sz="1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endParaRPr lang="en-US" sz="10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en-US" sz="1000" kern="0"/>
                  <a:t>- Sends the first ACK command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en-US" sz="10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9" name="Rounded Rectangle 68">
                <a:extLst>
                  <a:ext uri="{FF2B5EF4-FFF2-40B4-BE49-F238E27FC236}">
                    <a16:creationId xmlns:a16="http://schemas.microsoft.com/office/drawing/2014/main" id="{02A58EBC-8DCB-C143-B33E-D85DBE2ADC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08459" y="2564904"/>
                <a:ext cx="2469705" cy="362172"/>
              </a:xfrm>
              <a:prstGeom prst="roundRect">
                <a:avLst/>
              </a:prstGeom>
              <a:blipFill>
                <a:blip r:embed="rId5"/>
                <a:stretch>
                  <a:fillRect l="-1515" b="-6452"/>
                </a:stretch>
              </a:blipFill>
              <a:ln w="19050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Pfeil nach rechts 4">
            <a:extLst>
              <a:ext uri="{FF2B5EF4-FFF2-40B4-BE49-F238E27FC236}">
                <a16:creationId xmlns:a16="http://schemas.microsoft.com/office/drawing/2014/main" id="{31D157FE-C215-D541-8234-FB1D93539B04}"/>
              </a:ext>
            </a:extLst>
          </p:cNvPr>
          <p:cNvSpPr/>
          <p:nvPr/>
        </p:nvSpPr>
        <p:spPr>
          <a:xfrm>
            <a:off x="2719288" y="2653377"/>
            <a:ext cx="197262" cy="232453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1" name="Gerade Verbindung mit Pfeil 30">
            <a:extLst>
              <a:ext uri="{FF2B5EF4-FFF2-40B4-BE49-F238E27FC236}">
                <a16:creationId xmlns:a16="http://schemas.microsoft.com/office/drawing/2014/main" id="{00397B87-A8E8-3543-B391-37278516F01B}"/>
              </a:ext>
            </a:extLst>
          </p:cNvPr>
          <p:cNvCxnSpPr>
            <a:cxnSpLocks/>
          </p:cNvCxnSpPr>
          <p:nvPr/>
        </p:nvCxnSpPr>
        <p:spPr>
          <a:xfrm>
            <a:off x="3027275" y="3084455"/>
            <a:ext cx="3094421" cy="20019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feld 28">
            <a:extLst>
              <a:ext uri="{FF2B5EF4-FFF2-40B4-BE49-F238E27FC236}">
                <a16:creationId xmlns:a16="http://schemas.microsoft.com/office/drawing/2014/main" id="{13CBE96F-AFC6-1043-9483-BAED7BCFC6DC}"/>
              </a:ext>
            </a:extLst>
          </p:cNvPr>
          <p:cNvSpPr txBox="1"/>
          <p:nvPr/>
        </p:nvSpPr>
        <p:spPr>
          <a:xfrm rot="267795">
            <a:off x="4166254" y="2865101"/>
            <a:ext cx="1042529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400" b="0" dirty="0">
                <a:latin typeface="Calibri" panose="020F0502020204030204" pitchFamily="34" charset="0"/>
                <a:cs typeface="Calibri" panose="020F0502020204030204" pitchFamily="34" charset="0"/>
              </a:rPr>
              <a:t>ACK(RN16</a:t>
            </a:r>
            <a:r>
              <a:rPr lang="en-US" sz="1400" b="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1400" b="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  <p:cxnSp>
        <p:nvCxnSpPr>
          <p:cNvPr id="73" name="Gerade Verbindung mit Pfeil 21">
            <a:extLst>
              <a:ext uri="{FF2B5EF4-FFF2-40B4-BE49-F238E27FC236}">
                <a16:creationId xmlns:a16="http://schemas.microsoft.com/office/drawing/2014/main" id="{56851DD7-5C59-D84F-ACEC-149D547052C3}"/>
              </a:ext>
            </a:extLst>
          </p:cNvPr>
          <p:cNvCxnSpPr>
            <a:cxnSpLocks/>
          </p:cNvCxnSpPr>
          <p:nvPr/>
        </p:nvCxnSpPr>
        <p:spPr>
          <a:xfrm flipH="1">
            <a:off x="3001300" y="3367500"/>
            <a:ext cx="3106036" cy="24987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feld 29">
            <a:extLst>
              <a:ext uri="{FF2B5EF4-FFF2-40B4-BE49-F238E27FC236}">
                <a16:creationId xmlns:a16="http://schemas.microsoft.com/office/drawing/2014/main" id="{9ADB8FFC-281F-5143-AEED-5D22B97CF9F0}"/>
              </a:ext>
            </a:extLst>
          </p:cNvPr>
          <p:cNvSpPr txBox="1"/>
          <p:nvPr/>
        </p:nvSpPr>
        <p:spPr>
          <a:xfrm>
            <a:off x="4405677" y="3191253"/>
            <a:ext cx="522900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400" b="0">
                <a:latin typeface="Calibri" panose="020F0502020204030204" pitchFamily="34" charset="0"/>
                <a:cs typeface="Calibri" panose="020F0502020204030204" pitchFamily="34" charset="0"/>
              </a:rPr>
              <a:t>EPC</a:t>
            </a:r>
            <a:r>
              <a:rPr lang="en-US" sz="1400" b="0" baseline="-2500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9AD59616-BE69-7944-A659-62C4973D52CD}"/>
              </a:ext>
            </a:extLst>
          </p:cNvPr>
          <p:cNvGrpSpPr/>
          <p:nvPr/>
        </p:nvGrpSpPr>
        <p:grpSpPr>
          <a:xfrm>
            <a:off x="179512" y="3068960"/>
            <a:ext cx="2625927" cy="1307618"/>
            <a:chOff x="263662" y="3645023"/>
            <a:chExt cx="4437940" cy="1797564"/>
          </a:xfrm>
        </p:grpSpPr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9CDF13B6-8B5B-DC40-8E79-6707B2C89EFD}"/>
                </a:ext>
              </a:extLst>
            </p:cNvPr>
            <p:cNvGrpSpPr/>
            <p:nvPr/>
          </p:nvGrpSpPr>
          <p:grpSpPr>
            <a:xfrm>
              <a:off x="480542" y="3648029"/>
              <a:ext cx="3921279" cy="502839"/>
              <a:chOff x="366658" y="3087429"/>
              <a:chExt cx="3921279" cy="502839"/>
            </a:xfrm>
          </p:grpSpPr>
          <p:grpSp>
            <p:nvGrpSpPr>
              <p:cNvPr id="81" name="Gruppieren 81">
                <a:extLst>
                  <a:ext uri="{FF2B5EF4-FFF2-40B4-BE49-F238E27FC236}">
                    <a16:creationId xmlns:a16="http://schemas.microsoft.com/office/drawing/2014/main" id="{0B8B05C1-E32A-8042-B9C9-DC6EC2396099}"/>
                  </a:ext>
                </a:extLst>
              </p:cNvPr>
              <p:cNvGrpSpPr/>
              <p:nvPr/>
            </p:nvGrpSpPr>
            <p:grpSpPr>
              <a:xfrm>
                <a:off x="370266" y="3087429"/>
                <a:ext cx="3917671" cy="500066"/>
                <a:chOff x="370266" y="3735501"/>
                <a:chExt cx="3917671" cy="500066"/>
              </a:xfrm>
            </p:grpSpPr>
            <p:sp>
              <p:nvSpPr>
                <p:cNvPr id="85" name="Rectangle 64">
                  <a:extLst>
                    <a:ext uri="{FF2B5EF4-FFF2-40B4-BE49-F238E27FC236}">
                      <a16:creationId xmlns:a16="http://schemas.microsoft.com/office/drawing/2014/main" id="{B6500C70-9B72-F84F-ABEC-9F278D98F485}"/>
                    </a:ext>
                  </a:extLst>
                </p:cNvPr>
                <p:cNvSpPr/>
                <p:nvPr/>
              </p:nvSpPr>
              <p:spPr>
                <a:xfrm>
                  <a:off x="370266" y="3735501"/>
                  <a:ext cx="3917671" cy="500066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86" name="Rectangle 65">
                  <a:extLst>
                    <a:ext uri="{FF2B5EF4-FFF2-40B4-BE49-F238E27FC236}">
                      <a16:creationId xmlns:a16="http://schemas.microsoft.com/office/drawing/2014/main" id="{CA10D6DA-1AEB-9647-A973-423AF65BB47B}"/>
                    </a:ext>
                  </a:extLst>
                </p:cNvPr>
                <p:cNvSpPr/>
                <p:nvPr/>
              </p:nvSpPr>
              <p:spPr>
                <a:xfrm>
                  <a:off x="370266" y="3735501"/>
                  <a:ext cx="500066" cy="500066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7" name="Rectangle 31">
                  <a:extLst>
                    <a:ext uri="{FF2B5EF4-FFF2-40B4-BE49-F238E27FC236}">
                      <a16:creationId xmlns:a16="http://schemas.microsoft.com/office/drawing/2014/main" id="{8098D696-7CD9-5940-8A57-2C12374BF92D}"/>
                    </a:ext>
                  </a:extLst>
                </p:cNvPr>
                <p:cNvSpPr/>
                <p:nvPr/>
              </p:nvSpPr>
              <p:spPr>
                <a:xfrm>
                  <a:off x="1370398" y="3735501"/>
                  <a:ext cx="500066" cy="500066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8" name="Rectangle 65">
                  <a:extLst>
                    <a:ext uri="{FF2B5EF4-FFF2-40B4-BE49-F238E27FC236}">
                      <a16:creationId xmlns:a16="http://schemas.microsoft.com/office/drawing/2014/main" id="{F9152045-89FE-834F-B974-2964289AF929}"/>
                    </a:ext>
                  </a:extLst>
                </p:cNvPr>
                <p:cNvSpPr/>
                <p:nvPr/>
              </p:nvSpPr>
              <p:spPr>
                <a:xfrm>
                  <a:off x="2365687" y="3735501"/>
                  <a:ext cx="500066" cy="500066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9" name="Rectangle 31">
                  <a:extLst>
                    <a:ext uri="{FF2B5EF4-FFF2-40B4-BE49-F238E27FC236}">
                      <a16:creationId xmlns:a16="http://schemas.microsoft.com/office/drawing/2014/main" id="{098910F2-F23B-434C-8C12-33CF2FADEFC3}"/>
                    </a:ext>
                  </a:extLst>
                </p:cNvPr>
                <p:cNvSpPr/>
                <p:nvPr/>
              </p:nvSpPr>
              <p:spPr>
                <a:xfrm>
                  <a:off x="874322" y="3735501"/>
                  <a:ext cx="500066" cy="500066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82" name="Rectangle 31">
                <a:extLst>
                  <a:ext uri="{FF2B5EF4-FFF2-40B4-BE49-F238E27FC236}">
                    <a16:creationId xmlns:a16="http://schemas.microsoft.com/office/drawing/2014/main" id="{890B5DBD-C2DC-D04B-BBFF-E80D3E82ADED}"/>
                  </a:ext>
                </a:extLst>
              </p:cNvPr>
              <p:cNvSpPr/>
              <p:nvPr/>
            </p:nvSpPr>
            <p:spPr>
              <a:xfrm>
                <a:off x="366658" y="3090202"/>
                <a:ext cx="500066" cy="500066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>
                    <a:solidFill>
                      <a:schemeClr val="tx1"/>
                    </a:solidFill>
                    <a:latin typeface="Calibri" panose="020F0502020204030204" pitchFamily="34" charset="0"/>
                  </a:rPr>
                  <a:t>S</a:t>
                </a:r>
                <a:endParaRPr lang="en-CA">
                  <a:solidFill>
                    <a:schemeClr val="tx1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83" name="Rectangle 107">
                <a:extLst>
                  <a:ext uri="{FF2B5EF4-FFF2-40B4-BE49-F238E27FC236}">
                    <a16:creationId xmlns:a16="http://schemas.microsoft.com/office/drawing/2014/main" id="{19C27850-9645-9E4E-BF49-27CFF40E0A27}"/>
                  </a:ext>
                </a:extLst>
              </p:cNvPr>
              <p:cNvSpPr/>
              <p:nvPr/>
            </p:nvSpPr>
            <p:spPr>
              <a:xfrm>
                <a:off x="869078" y="3090202"/>
                <a:ext cx="500066" cy="500066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>
                    <a:solidFill>
                      <a:schemeClr val="tx1"/>
                    </a:solidFill>
                    <a:latin typeface="Calibri" panose="020F0502020204030204" pitchFamily="34" charset="0"/>
                  </a:rPr>
                  <a:t>E</a:t>
                </a:r>
              </a:p>
            </p:txBody>
          </p:sp>
          <p:sp>
            <p:nvSpPr>
              <p:cNvPr id="84" name="Rectangle 31">
                <a:extLst>
                  <a:ext uri="{FF2B5EF4-FFF2-40B4-BE49-F238E27FC236}">
                    <a16:creationId xmlns:a16="http://schemas.microsoft.com/office/drawing/2014/main" id="{988F9194-6608-9148-A1FA-E7637E5FB5C1}"/>
                  </a:ext>
                </a:extLst>
              </p:cNvPr>
              <p:cNvSpPr/>
              <p:nvPr/>
            </p:nvSpPr>
            <p:spPr>
              <a:xfrm>
                <a:off x="1373134" y="3090202"/>
                <a:ext cx="500066" cy="500066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>
                    <a:solidFill>
                      <a:schemeClr val="tx1"/>
                    </a:solidFill>
                    <a:latin typeface="Calibri" panose="020F0502020204030204" pitchFamily="34" charset="0"/>
                  </a:rPr>
                  <a:t>C</a:t>
                </a:r>
                <a:endParaRPr lang="en-CA">
                  <a:solidFill>
                    <a:schemeClr val="tx1"/>
                  </a:solidFill>
                  <a:latin typeface="Calibri" panose="020F0502020204030204" pitchFamily="34" charset="0"/>
                </a:endParaRPr>
              </a:p>
            </p:txBody>
          </p:sp>
        </p:grpSp>
        <p:sp>
          <p:nvSpPr>
            <p:cNvPr id="90" name="Rectangle 107">
              <a:extLst>
                <a:ext uri="{FF2B5EF4-FFF2-40B4-BE49-F238E27FC236}">
                  <a16:creationId xmlns:a16="http://schemas.microsoft.com/office/drawing/2014/main" id="{DC4A09BD-216D-C24E-A70B-C9B89DA7FA4A}"/>
                </a:ext>
              </a:extLst>
            </p:cNvPr>
            <p:cNvSpPr/>
            <p:nvPr/>
          </p:nvSpPr>
          <p:spPr>
            <a:xfrm>
              <a:off x="1969006" y="3648029"/>
              <a:ext cx="500066" cy="50006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>
                  <a:solidFill>
                    <a:schemeClr val="tx1"/>
                  </a:solidFill>
                  <a:latin typeface="Calibri" panose="020F0502020204030204" pitchFamily="34" charset="0"/>
                </a:rPr>
                <a:t>E</a:t>
              </a:r>
            </a:p>
          </p:txBody>
        </p:sp>
        <p:sp>
          <p:nvSpPr>
            <p:cNvPr id="91" name="Rectangle 31">
              <a:extLst>
                <a:ext uri="{FF2B5EF4-FFF2-40B4-BE49-F238E27FC236}">
                  <a16:creationId xmlns:a16="http://schemas.microsoft.com/office/drawing/2014/main" id="{99AF067B-EF07-2F42-B7D6-EAABA6A23B2B}"/>
                </a:ext>
              </a:extLst>
            </p:cNvPr>
            <p:cNvSpPr/>
            <p:nvPr/>
          </p:nvSpPr>
          <p:spPr>
            <a:xfrm>
              <a:off x="2451789" y="3648029"/>
              <a:ext cx="500066" cy="500065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>
                  <a:solidFill>
                    <a:schemeClr val="tx1"/>
                  </a:solidFill>
                  <a:latin typeface="Calibri" panose="020F0502020204030204" pitchFamily="34" charset="0"/>
                </a:rPr>
                <a:t>S</a:t>
              </a:r>
              <a:endParaRPr lang="en-CA">
                <a:solidFill>
                  <a:schemeClr val="tx1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92" name="Rectangle 31">
              <a:extLst>
                <a:ext uri="{FF2B5EF4-FFF2-40B4-BE49-F238E27FC236}">
                  <a16:creationId xmlns:a16="http://schemas.microsoft.com/office/drawing/2014/main" id="{D08D4760-E9F8-3949-8A6C-DCA6E8EC0D7C}"/>
                </a:ext>
              </a:extLst>
            </p:cNvPr>
            <p:cNvSpPr/>
            <p:nvPr/>
          </p:nvSpPr>
          <p:spPr>
            <a:xfrm>
              <a:off x="2954636" y="3648029"/>
              <a:ext cx="500066" cy="500065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>
                  <a:solidFill>
                    <a:schemeClr val="tx1"/>
                  </a:solidFill>
                  <a:latin typeface="Calibri" panose="020F0502020204030204" pitchFamily="34" charset="0"/>
                </a:rPr>
                <a:t>C</a:t>
              </a:r>
              <a:endParaRPr lang="en-CA">
                <a:solidFill>
                  <a:schemeClr val="tx1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93" name="Rectangle 107">
              <a:extLst>
                <a:ext uri="{FF2B5EF4-FFF2-40B4-BE49-F238E27FC236}">
                  <a16:creationId xmlns:a16="http://schemas.microsoft.com/office/drawing/2014/main" id="{A176B434-404B-7647-A1D6-07692C335A02}"/>
                </a:ext>
              </a:extLst>
            </p:cNvPr>
            <p:cNvSpPr/>
            <p:nvPr/>
          </p:nvSpPr>
          <p:spPr>
            <a:xfrm>
              <a:off x="3412323" y="3645255"/>
              <a:ext cx="500066" cy="50006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>
                  <a:solidFill>
                    <a:schemeClr val="tx1"/>
                  </a:solidFill>
                  <a:latin typeface="Calibri" panose="020F0502020204030204" pitchFamily="34" charset="0"/>
                </a:rPr>
                <a:t>E</a:t>
              </a:r>
            </a:p>
          </p:txBody>
        </p:sp>
        <p:sp>
          <p:nvSpPr>
            <p:cNvPr id="94" name="Rectangle 31">
              <a:extLst>
                <a:ext uri="{FF2B5EF4-FFF2-40B4-BE49-F238E27FC236}">
                  <a16:creationId xmlns:a16="http://schemas.microsoft.com/office/drawing/2014/main" id="{35B0515B-1A05-8544-9D73-7463703CA56F}"/>
                </a:ext>
              </a:extLst>
            </p:cNvPr>
            <p:cNvSpPr/>
            <p:nvPr/>
          </p:nvSpPr>
          <p:spPr>
            <a:xfrm>
              <a:off x="3901755" y="3645023"/>
              <a:ext cx="500066" cy="500065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>
                  <a:solidFill>
                    <a:schemeClr val="tx1"/>
                  </a:solidFill>
                  <a:latin typeface="Calibri" panose="020F0502020204030204" pitchFamily="34" charset="0"/>
                </a:rPr>
                <a:t>S</a:t>
              </a:r>
              <a:endParaRPr lang="en-CA">
                <a:solidFill>
                  <a:schemeClr val="tx1"/>
                </a:solidFill>
                <a:latin typeface="Calibri" panose="020F0502020204030204" pitchFamily="34" charset="0"/>
              </a:endParaRPr>
            </a:p>
          </p:txBody>
        </p: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91B9E071-BB4C-3A4E-AB43-ACCF913D637A}"/>
                </a:ext>
              </a:extLst>
            </p:cNvPr>
            <p:cNvGrpSpPr/>
            <p:nvPr/>
          </p:nvGrpSpPr>
          <p:grpSpPr>
            <a:xfrm>
              <a:off x="263662" y="4143355"/>
              <a:ext cx="4437940" cy="1299232"/>
              <a:chOff x="263662" y="4564632"/>
              <a:chExt cx="4437940" cy="1559461"/>
            </a:xfrm>
          </p:grpSpPr>
          <p:cxnSp>
            <p:nvCxnSpPr>
              <p:cNvPr id="96" name="Gerade Verbindung 49">
                <a:extLst>
                  <a:ext uri="{FF2B5EF4-FFF2-40B4-BE49-F238E27FC236}">
                    <a16:creationId xmlns:a16="http://schemas.microsoft.com/office/drawing/2014/main" id="{8FD9CA63-5524-0849-A1F8-6B6C38B3BAC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91025" y="4584094"/>
                <a:ext cx="2710577" cy="971685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Gerade Verbindung 50">
                <a:extLst>
                  <a:ext uri="{FF2B5EF4-FFF2-40B4-BE49-F238E27FC236}">
                    <a16:creationId xmlns:a16="http://schemas.microsoft.com/office/drawing/2014/main" id="{7CF7B6E1-6A15-0A4C-9B99-70CE7A7D510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85665" y="4564632"/>
                <a:ext cx="1191321" cy="991147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8" name="Rechteck 55">
                <a:extLst>
                  <a:ext uri="{FF2B5EF4-FFF2-40B4-BE49-F238E27FC236}">
                    <a16:creationId xmlns:a16="http://schemas.microsoft.com/office/drawing/2014/main" id="{9ECBE5B2-1486-9542-AE29-054C642DC032}"/>
                  </a:ext>
                </a:extLst>
              </p:cNvPr>
              <p:cNvSpPr/>
              <p:nvPr/>
            </p:nvSpPr>
            <p:spPr>
              <a:xfrm>
                <a:off x="263662" y="5561632"/>
                <a:ext cx="890197" cy="56245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Query </a:t>
                </a:r>
              </a:p>
              <a:p>
                <a:pPr algn="ctr"/>
                <a:r>
                  <a:rPr lang="en-US" sz="800" b="1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+ RN16s</a:t>
                </a:r>
              </a:p>
            </p:txBody>
          </p:sp>
          <p:sp>
            <p:nvSpPr>
              <p:cNvPr id="99" name="Rechteck 55">
                <a:extLst>
                  <a:ext uri="{FF2B5EF4-FFF2-40B4-BE49-F238E27FC236}">
                    <a16:creationId xmlns:a16="http://schemas.microsoft.com/office/drawing/2014/main" id="{31204A0A-3667-D04F-BB5F-B072466C58EA}"/>
                  </a:ext>
                </a:extLst>
              </p:cNvPr>
              <p:cNvSpPr/>
              <p:nvPr/>
            </p:nvSpPr>
            <p:spPr>
              <a:xfrm>
                <a:off x="1154978" y="5561635"/>
                <a:ext cx="1267177" cy="56245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sz="800" b="1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ACK(RN16</a:t>
                </a:r>
                <a:r>
                  <a:rPr lang="de-DE" sz="800" b="1" baseline="-2500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  <a:r>
                  <a:rPr lang="de-DE" sz="800" b="1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)</a:t>
                </a:r>
              </a:p>
              <a:p>
                <a:pPr algn="ctr"/>
                <a:r>
                  <a:rPr lang="de-DE" sz="800" b="1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+ EPC</a:t>
                </a:r>
                <a:r>
                  <a:rPr lang="de-DE" sz="800" b="1" baseline="-2500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  <a:endParaRPr lang="en-US" sz="800" b="1" baseline="-2500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  <p:cxnSp>
        <p:nvCxnSpPr>
          <p:cNvPr id="101" name="Gerade Verbindung 36">
            <a:extLst>
              <a:ext uri="{FF2B5EF4-FFF2-40B4-BE49-F238E27FC236}">
                <a16:creationId xmlns:a16="http://schemas.microsoft.com/office/drawing/2014/main" id="{7CE2B5A1-C935-944E-A4EE-DE5617E7A683}"/>
              </a:ext>
            </a:extLst>
          </p:cNvPr>
          <p:cNvCxnSpPr/>
          <p:nvPr/>
        </p:nvCxnSpPr>
        <p:spPr>
          <a:xfrm>
            <a:off x="4566782" y="3651491"/>
            <a:ext cx="3943" cy="504056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Gerade Verbindung mit Pfeil 30">
            <a:extLst>
              <a:ext uri="{FF2B5EF4-FFF2-40B4-BE49-F238E27FC236}">
                <a16:creationId xmlns:a16="http://schemas.microsoft.com/office/drawing/2014/main" id="{802151F9-2925-9645-ABCE-4D3F47126AC4}"/>
              </a:ext>
            </a:extLst>
          </p:cNvPr>
          <p:cNvCxnSpPr>
            <a:cxnSpLocks/>
          </p:cNvCxnSpPr>
          <p:nvPr/>
        </p:nvCxnSpPr>
        <p:spPr>
          <a:xfrm>
            <a:off x="3032678" y="4406992"/>
            <a:ext cx="3094421" cy="20019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feld 28">
                <a:extLst>
                  <a:ext uri="{FF2B5EF4-FFF2-40B4-BE49-F238E27FC236}">
                    <a16:creationId xmlns:a16="http://schemas.microsoft.com/office/drawing/2014/main" id="{0625A801-78B4-9F41-8FD4-43E1F706A453}"/>
                  </a:ext>
                </a:extLst>
              </p:cNvPr>
              <p:cNvSpPr txBox="1"/>
              <p:nvPr/>
            </p:nvSpPr>
            <p:spPr>
              <a:xfrm rot="267795">
                <a:off x="4096602" y="4232729"/>
                <a:ext cx="1221360" cy="307777"/>
              </a:xfrm>
              <a:prstGeom prst="rect">
                <a:avLst/>
              </a:prstGeom>
            </p:spPr>
            <p:txBody>
              <a:bodyPr wrap="none" rtlCol="0">
                <a:spAutoFit/>
              </a:bodyPr>
              <a:lstStyle/>
              <a:p>
                <a:r>
                  <a:rPr lang="en-US" sz="1400" b="0">
                    <a:latin typeface="Calibri" panose="020F0502020204030204" pitchFamily="34" charset="0"/>
                    <a:cs typeface="Calibri" panose="020F0502020204030204" pitchFamily="34" charset="0"/>
                  </a:rPr>
                  <a:t>ACK(RN16</a:t>
                </a:r>
                <a14:m>
                  <m:oMath xmlns:m="http://schemas.openxmlformats.org/officeDocument/2006/math">
                    <m:r>
                      <a:rPr lang="en-US" sz="1400" b="0" i="1" baseline="-2500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𝑅𝑠𝑜𝑙</m:t>
                    </m:r>
                  </m:oMath>
                </a14:m>
                <a:r>
                  <a:rPr lang="en-US" sz="1400" b="0">
                    <a:latin typeface="Calibri" panose="020F0502020204030204" pitchFamily="34" charset="0"/>
                    <a:cs typeface="Calibri" panose="020F0502020204030204" pitchFamily="34" charset="0"/>
                  </a:rPr>
                  <a:t>)</a:t>
                </a:r>
              </a:p>
            </p:txBody>
          </p:sp>
        </mc:Choice>
        <mc:Fallback xmlns="">
          <p:sp>
            <p:nvSpPr>
              <p:cNvPr id="103" name="Textfeld 28">
                <a:extLst>
                  <a:ext uri="{FF2B5EF4-FFF2-40B4-BE49-F238E27FC236}">
                    <a16:creationId xmlns:a16="http://schemas.microsoft.com/office/drawing/2014/main" id="{0625A801-78B4-9F41-8FD4-43E1F706A4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67795">
                <a:off x="4096602" y="4232729"/>
                <a:ext cx="1221360" cy="307777"/>
              </a:xfrm>
              <a:prstGeom prst="rect">
                <a:avLst/>
              </a:prstGeom>
              <a:blipFill>
                <a:blip r:embed="rId6"/>
                <a:stretch>
                  <a:fillRect l="-2020" t="-3125" b="-156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4" name="Gerade Verbindung mit Pfeil 21">
            <a:extLst>
              <a:ext uri="{FF2B5EF4-FFF2-40B4-BE49-F238E27FC236}">
                <a16:creationId xmlns:a16="http://schemas.microsoft.com/office/drawing/2014/main" id="{B00F42B0-B47A-0743-96D6-2878B98C8FCC}"/>
              </a:ext>
            </a:extLst>
          </p:cNvPr>
          <p:cNvCxnSpPr>
            <a:cxnSpLocks/>
          </p:cNvCxnSpPr>
          <p:nvPr/>
        </p:nvCxnSpPr>
        <p:spPr>
          <a:xfrm flipH="1">
            <a:off x="3021063" y="4667720"/>
            <a:ext cx="3106036" cy="24987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feld 29">
                <a:extLst>
                  <a:ext uri="{FF2B5EF4-FFF2-40B4-BE49-F238E27FC236}">
                    <a16:creationId xmlns:a16="http://schemas.microsoft.com/office/drawing/2014/main" id="{D81893CA-0222-1B4D-958E-FD5B37BE825C}"/>
                  </a:ext>
                </a:extLst>
              </p:cNvPr>
              <p:cNvSpPr txBox="1"/>
              <p:nvPr/>
            </p:nvSpPr>
            <p:spPr>
              <a:xfrm rot="21339518">
                <a:off x="4208299" y="4509134"/>
                <a:ext cx="701731" cy="307777"/>
              </a:xfrm>
              <a:prstGeom prst="rect">
                <a:avLst/>
              </a:prstGeom>
            </p:spPr>
            <p:txBody>
              <a:bodyPr wrap="none" rtlCol="0">
                <a:spAutoFit/>
              </a:bodyPr>
              <a:lstStyle/>
              <a:p>
                <a:r>
                  <a:rPr lang="en-US" sz="1400" b="0" err="1">
                    <a:latin typeface="Calibri" panose="020F0502020204030204" pitchFamily="34" charset="0"/>
                    <a:cs typeface="Calibri" panose="020F0502020204030204" pitchFamily="34" charset="0"/>
                  </a:rPr>
                  <a:t>EPC</a:t>
                </a:r>
                <a14:m>
                  <m:oMath xmlns:m="http://schemas.openxmlformats.org/officeDocument/2006/math">
                    <m:r>
                      <a:rPr lang="en-US" sz="1400" b="0" i="1" baseline="-2500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𝑅𝑠𝑜𝑙</m:t>
                    </m:r>
                  </m:oMath>
                </a14:m>
                <a:endParaRPr lang="en-US" sz="1400" b="0" baseline="-250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05" name="Textfeld 29">
                <a:extLst>
                  <a:ext uri="{FF2B5EF4-FFF2-40B4-BE49-F238E27FC236}">
                    <a16:creationId xmlns:a16="http://schemas.microsoft.com/office/drawing/2014/main" id="{D81893CA-0222-1B4D-958E-FD5B37BE82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1339518">
                <a:off x="4208299" y="4509134"/>
                <a:ext cx="701731" cy="307777"/>
              </a:xfrm>
              <a:prstGeom prst="rect">
                <a:avLst/>
              </a:prstGeom>
              <a:blipFill>
                <a:blip r:embed="rId7"/>
                <a:stretch>
                  <a:fillRect l="-3509" b="-17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Rechteck 55">
                <a:extLst>
                  <a:ext uri="{FF2B5EF4-FFF2-40B4-BE49-F238E27FC236}">
                    <a16:creationId xmlns:a16="http://schemas.microsoft.com/office/drawing/2014/main" id="{A27C6589-2DD3-1144-87E8-6A2D7ECA2FBF}"/>
                  </a:ext>
                </a:extLst>
              </p:cNvPr>
              <p:cNvSpPr/>
              <p:nvPr/>
            </p:nvSpPr>
            <p:spPr>
              <a:xfrm>
                <a:off x="1979322" y="4035696"/>
                <a:ext cx="819631" cy="34087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sz="800" b="1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ACK(RN16</a:t>
                </a:r>
                <a14:m>
                  <m:oMath xmlns:m="http://schemas.openxmlformats.org/officeDocument/2006/math">
                    <m:r>
                      <a:rPr lang="de-DE" sz="800" b="1" i="1" baseline="-250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𝑹𝒔𝒐𝒍</m:t>
                    </m:r>
                  </m:oMath>
                </a14:m>
                <a:r>
                  <a:rPr lang="de-DE" sz="800" b="1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)</a:t>
                </a:r>
              </a:p>
              <a:p>
                <a:pPr algn="ctr"/>
                <a:r>
                  <a:rPr lang="de-DE" sz="800" b="1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+ </a:t>
                </a:r>
                <a:r>
                  <a:rPr lang="de-DE" sz="800" b="1" err="1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EPC</a:t>
                </a:r>
                <a:r>
                  <a:rPr lang="de-DE" sz="800" b="1" baseline="-2500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R</a:t>
                </a:r>
                <a14:m>
                  <m:oMath xmlns:m="http://schemas.openxmlformats.org/officeDocument/2006/math">
                    <m:r>
                      <a:rPr lang="de-DE" sz="800" b="1" i="1" baseline="-250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𝒔𝒐𝒍</m:t>
                    </m:r>
                  </m:oMath>
                </a14:m>
                <a:endParaRPr lang="en-US" sz="800" b="1" baseline="-2500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06" name="Rechteck 55">
                <a:extLst>
                  <a:ext uri="{FF2B5EF4-FFF2-40B4-BE49-F238E27FC236}">
                    <a16:creationId xmlns:a16="http://schemas.microsoft.com/office/drawing/2014/main" id="{A27C6589-2DD3-1144-87E8-6A2D7ECA2F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9322" y="4035696"/>
                <a:ext cx="819631" cy="3408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7" name="Rechteck 55">
            <a:extLst>
              <a:ext uri="{FF2B5EF4-FFF2-40B4-BE49-F238E27FC236}">
                <a16:creationId xmlns:a16="http://schemas.microsoft.com/office/drawing/2014/main" id="{41C6A7E5-EAD3-754F-BAD5-91B93263B105}"/>
              </a:ext>
            </a:extLst>
          </p:cNvPr>
          <p:cNvSpPr/>
          <p:nvPr/>
        </p:nvSpPr>
        <p:spPr>
          <a:xfrm>
            <a:off x="1452593" y="4035697"/>
            <a:ext cx="526729" cy="3408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08" name="Gerade Verbindung 36">
            <a:extLst>
              <a:ext uri="{FF2B5EF4-FFF2-40B4-BE49-F238E27FC236}">
                <a16:creationId xmlns:a16="http://schemas.microsoft.com/office/drawing/2014/main" id="{1A7DB247-D362-2E4C-82FC-329B0BE76FCA}"/>
              </a:ext>
            </a:extLst>
          </p:cNvPr>
          <p:cNvCxnSpPr>
            <a:cxnSpLocks/>
          </p:cNvCxnSpPr>
          <p:nvPr/>
        </p:nvCxnSpPr>
        <p:spPr>
          <a:xfrm flipH="1">
            <a:off x="1581528" y="4206134"/>
            <a:ext cx="279826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Gerade Verbindung mit Pfeil 64">
            <a:extLst>
              <a:ext uri="{FF2B5EF4-FFF2-40B4-BE49-F238E27FC236}">
                <a16:creationId xmlns:a16="http://schemas.microsoft.com/office/drawing/2014/main" id="{781E7F8C-11CC-9346-B1FA-480BAD5AE2EB}"/>
              </a:ext>
            </a:extLst>
          </p:cNvPr>
          <p:cNvCxnSpPr>
            <a:cxnSpLocks/>
          </p:cNvCxnSpPr>
          <p:nvPr/>
        </p:nvCxnSpPr>
        <p:spPr>
          <a:xfrm>
            <a:off x="185478" y="4583409"/>
            <a:ext cx="495330" cy="7317"/>
          </a:xfrm>
          <a:prstGeom prst="straightConnector1">
            <a:avLst/>
          </a:prstGeom>
          <a:ln w="190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Gerade Verbindung mit Pfeil 65">
            <a:extLst>
              <a:ext uri="{FF2B5EF4-FFF2-40B4-BE49-F238E27FC236}">
                <a16:creationId xmlns:a16="http://schemas.microsoft.com/office/drawing/2014/main" id="{EE2EC9EC-8234-C849-9820-583112286615}"/>
              </a:ext>
            </a:extLst>
          </p:cNvPr>
          <p:cNvCxnSpPr>
            <a:cxnSpLocks/>
          </p:cNvCxnSpPr>
          <p:nvPr/>
        </p:nvCxnSpPr>
        <p:spPr>
          <a:xfrm>
            <a:off x="670415" y="4590726"/>
            <a:ext cx="798602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TextBox 36">
                <a:extLst>
                  <a:ext uri="{FF2B5EF4-FFF2-40B4-BE49-F238E27FC236}">
                    <a16:creationId xmlns:a16="http://schemas.microsoft.com/office/drawing/2014/main" id="{4FB0F5E5-3C5C-AF45-94A3-D36DE798BBB6}"/>
                  </a:ext>
                </a:extLst>
              </p:cNvPr>
              <p:cNvSpPr txBox="1"/>
              <p:nvPr/>
            </p:nvSpPr>
            <p:spPr>
              <a:xfrm>
                <a:off x="287709" y="4348031"/>
                <a:ext cx="359394" cy="242695"/>
              </a:xfrm>
              <a:prstGeom prst="rect">
                <a:avLst/>
              </a:prstGeom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1000" b="1" i="1" smtClean="0"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CA" sz="1000" b="1" i="1" baseline="-25000" err="1">
                          <a:latin typeface="Cambria Math" panose="02040503050406030204" pitchFamily="18" charset="0"/>
                        </a:rPr>
                        <m:t>𝒔𝒂</m:t>
                      </m:r>
                    </m:oMath>
                  </m:oMathPara>
                </a14:m>
                <a:endParaRPr lang="en-CA" sz="1000" b="1" i="1" baseline="-25000">
                  <a:latin typeface="+mn-lt"/>
                </a:endParaRPr>
              </a:p>
            </p:txBody>
          </p:sp>
        </mc:Choice>
        <mc:Fallback xmlns="">
          <p:sp>
            <p:nvSpPr>
              <p:cNvPr id="114" name="TextBox 36">
                <a:extLst>
                  <a:ext uri="{FF2B5EF4-FFF2-40B4-BE49-F238E27FC236}">
                    <a16:creationId xmlns:a16="http://schemas.microsoft.com/office/drawing/2014/main" id="{4FB0F5E5-3C5C-AF45-94A3-D36DE798BB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709" y="4348031"/>
                <a:ext cx="359394" cy="24269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TextBox 36">
                <a:extLst>
                  <a:ext uri="{FF2B5EF4-FFF2-40B4-BE49-F238E27FC236}">
                    <a16:creationId xmlns:a16="http://schemas.microsoft.com/office/drawing/2014/main" id="{B0D4C96F-ED62-A64F-95F6-1E21BCFDD538}"/>
                  </a:ext>
                </a:extLst>
              </p:cNvPr>
              <p:cNvSpPr txBox="1"/>
              <p:nvPr/>
            </p:nvSpPr>
            <p:spPr>
              <a:xfrm>
                <a:off x="904552" y="4361563"/>
                <a:ext cx="357790" cy="242695"/>
              </a:xfrm>
              <a:prstGeom prst="rect">
                <a:avLst/>
              </a:prstGeom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1000" b="1" i="1" smtClean="0"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CA" sz="1000" b="1" i="1" baseline="-25000" err="1">
                          <a:latin typeface="Cambria Math" panose="02040503050406030204" pitchFamily="18" charset="0"/>
                        </a:rPr>
                        <m:t>𝒔𝒃</m:t>
                      </m:r>
                    </m:oMath>
                  </m:oMathPara>
                </a14:m>
                <a:endParaRPr lang="en-CA" sz="1000" b="1" i="1" baseline="-25000">
                  <a:latin typeface="+mn-lt"/>
                </a:endParaRPr>
              </a:p>
            </p:txBody>
          </p:sp>
        </mc:Choice>
        <mc:Fallback xmlns="">
          <p:sp>
            <p:nvSpPr>
              <p:cNvPr id="115" name="TextBox 36">
                <a:extLst>
                  <a:ext uri="{FF2B5EF4-FFF2-40B4-BE49-F238E27FC236}">
                    <a16:creationId xmlns:a16="http://schemas.microsoft.com/office/drawing/2014/main" id="{B0D4C96F-ED62-A64F-95F6-1E21BCFDD5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552" y="4361563"/>
                <a:ext cx="357790" cy="24269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TextBox 36">
                <a:extLst>
                  <a:ext uri="{FF2B5EF4-FFF2-40B4-BE49-F238E27FC236}">
                    <a16:creationId xmlns:a16="http://schemas.microsoft.com/office/drawing/2014/main" id="{C43F07A2-80BC-C141-A9CC-0C9A5423BDB0}"/>
                  </a:ext>
                </a:extLst>
              </p:cNvPr>
              <p:cNvSpPr txBox="1"/>
              <p:nvPr/>
            </p:nvSpPr>
            <p:spPr>
              <a:xfrm>
                <a:off x="2555776" y="3166255"/>
                <a:ext cx="391454" cy="272767"/>
              </a:xfrm>
              <a:prstGeom prst="rect">
                <a:avLst/>
              </a:prstGeom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12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CA" sz="1200" b="1" i="1" baseline="-25000" err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𝒔𝒃</m:t>
                      </m:r>
                    </m:oMath>
                  </m:oMathPara>
                </a14:m>
                <a:endParaRPr lang="en-CA" sz="1200" b="1" i="1" baseline="-25000" dirty="0">
                  <a:solidFill>
                    <a:srgbClr val="FF0000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121" name="TextBox 36">
                <a:extLst>
                  <a:ext uri="{FF2B5EF4-FFF2-40B4-BE49-F238E27FC236}">
                    <a16:creationId xmlns:a16="http://schemas.microsoft.com/office/drawing/2014/main" id="{C43F07A2-80BC-C141-A9CC-0C9A5423BD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5776" y="3166255"/>
                <a:ext cx="391454" cy="27276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TextBox 36">
                <a:extLst>
                  <a:ext uri="{FF2B5EF4-FFF2-40B4-BE49-F238E27FC236}">
                    <a16:creationId xmlns:a16="http://schemas.microsoft.com/office/drawing/2014/main" id="{040F8832-FC4F-5342-A5AA-C509A3AC4111}"/>
                  </a:ext>
                </a:extLst>
              </p:cNvPr>
              <p:cNvSpPr txBox="1"/>
              <p:nvPr/>
            </p:nvSpPr>
            <p:spPr>
              <a:xfrm>
                <a:off x="2522760" y="1916832"/>
                <a:ext cx="393056" cy="272767"/>
              </a:xfrm>
              <a:prstGeom prst="rect">
                <a:avLst/>
              </a:prstGeom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12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CA" sz="1200" b="1" i="1" baseline="-25000" err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𝒔𝒂</m:t>
                      </m:r>
                    </m:oMath>
                  </m:oMathPara>
                </a14:m>
                <a:endParaRPr lang="en-CA" sz="1200" b="1" i="1" baseline="-25000">
                  <a:solidFill>
                    <a:srgbClr val="FF0000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122" name="TextBox 36">
                <a:extLst>
                  <a:ext uri="{FF2B5EF4-FFF2-40B4-BE49-F238E27FC236}">
                    <a16:creationId xmlns:a16="http://schemas.microsoft.com/office/drawing/2014/main" id="{040F8832-FC4F-5342-A5AA-C509A3AC41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2760" y="1916832"/>
                <a:ext cx="393056" cy="27276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5" name="Left Brace 124">
            <a:extLst>
              <a:ext uri="{FF2B5EF4-FFF2-40B4-BE49-F238E27FC236}">
                <a16:creationId xmlns:a16="http://schemas.microsoft.com/office/drawing/2014/main" id="{32AF05DF-3DDF-C045-AF0A-ED1347E163A8}"/>
              </a:ext>
            </a:extLst>
          </p:cNvPr>
          <p:cNvSpPr/>
          <p:nvPr/>
        </p:nvSpPr>
        <p:spPr bwMode="auto">
          <a:xfrm>
            <a:off x="2804512" y="1417014"/>
            <a:ext cx="185251" cy="1285463"/>
          </a:xfrm>
          <a:prstGeom prst="leftBrac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Frutiger LT Com 55 Roman" pitchFamily="34" charset="0"/>
            </a:endParaRPr>
          </a:p>
        </p:txBody>
      </p:sp>
      <p:sp>
        <p:nvSpPr>
          <p:cNvPr id="126" name="Left Brace 125">
            <a:extLst>
              <a:ext uri="{FF2B5EF4-FFF2-40B4-BE49-F238E27FC236}">
                <a16:creationId xmlns:a16="http://schemas.microsoft.com/office/drawing/2014/main" id="{B9311A21-E2BF-5C43-BCC1-40F48050709A}"/>
              </a:ext>
            </a:extLst>
          </p:cNvPr>
          <p:cNvSpPr/>
          <p:nvPr/>
        </p:nvSpPr>
        <p:spPr bwMode="auto">
          <a:xfrm>
            <a:off x="2842908" y="3107477"/>
            <a:ext cx="140926" cy="469334"/>
          </a:xfrm>
          <a:prstGeom prst="leftBrac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Frutiger LT Com 55 Roman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Rounded Rectangle 127">
                <a:extLst>
                  <a:ext uri="{FF2B5EF4-FFF2-40B4-BE49-F238E27FC236}">
                    <a16:creationId xmlns:a16="http://schemas.microsoft.com/office/drawing/2014/main" id="{FB5469D9-0D88-8E4A-95F5-AC7CDBB9C5BB}"/>
                  </a:ext>
                </a:extLst>
              </p:cNvPr>
              <p:cNvSpPr/>
              <p:nvPr/>
            </p:nvSpPr>
            <p:spPr bwMode="auto">
              <a:xfrm>
                <a:off x="143156" y="5015280"/>
                <a:ext cx="2676369" cy="565715"/>
              </a:xfrm>
              <a:prstGeom prst="roundRect">
                <a:avLst/>
              </a:prstGeom>
              <a:solidFill>
                <a:schemeClr val="accent5"/>
              </a:solidFill>
              <a:ln w="19050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US" sz="12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Pseudo parallel slot duration</a:t>
                </a:r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400" i="1" kern="0">
                          <a:latin typeface="Cambria Math"/>
                        </a:rPr>
                        <m:t>𝑡</m:t>
                      </m:r>
                      <m:r>
                        <a:rPr lang="de-DE" sz="1400" i="1" kern="0" baseline="-25000">
                          <a:latin typeface="Cambria Math"/>
                        </a:rPr>
                        <m:t>𝑝𝑝𝑠</m:t>
                      </m:r>
                      <m:r>
                        <a:rPr lang="en-US" sz="1400" i="1" kern="0">
                          <a:latin typeface="Cambria Math"/>
                        </a:rPr>
                        <m:t>=</m:t>
                      </m:r>
                      <m:r>
                        <a:rPr lang="de-DE" sz="1400" i="1" kern="0">
                          <a:latin typeface="Cambria Math"/>
                        </a:rPr>
                        <m:t>𝑡</m:t>
                      </m:r>
                      <m:r>
                        <a:rPr lang="de-DE" sz="1400" i="1" kern="0" baseline="-25000">
                          <a:latin typeface="Cambria Math"/>
                        </a:rPr>
                        <m:t>𝑠𝑎</m:t>
                      </m:r>
                      <m:r>
                        <a:rPr lang="de-DE" sz="1400" i="1" kern="0">
                          <a:latin typeface="Cambria Math"/>
                        </a:rPr>
                        <m:t>+</m:t>
                      </m:r>
                      <m:r>
                        <a:rPr lang="en-US" sz="1400" i="1" kern="0">
                          <a:latin typeface="Cambria Math"/>
                        </a:rPr>
                        <m:t>𝑅</m:t>
                      </m:r>
                      <m:r>
                        <a:rPr lang="en-US" sz="1400" i="1" kern="0" baseline="-25000">
                          <a:latin typeface="Cambria Math"/>
                        </a:rPr>
                        <m:t>𝑠𝑜𝑙</m:t>
                      </m:r>
                      <m:r>
                        <a:rPr lang="en-US" sz="1400" i="1" kern="0">
                          <a:latin typeface="Cambria Math"/>
                          <a:ea typeface="Cambria Math"/>
                        </a:rPr>
                        <m:t>∙</m:t>
                      </m:r>
                      <m:r>
                        <a:rPr lang="de-DE" sz="1400" i="1" kern="0">
                          <a:latin typeface="Cambria Math"/>
                        </a:rPr>
                        <m:t>𝑡</m:t>
                      </m:r>
                      <m:r>
                        <a:rPr lang="de-DE" sz="1400" i="1" kern="0" baseline="-25000">
                          <a:latin typeface="Cambria Math"/>
                        </a:rPr>
                        <m:t>𝑠𝑏</m:t>
                      </m:r>
                    </m:oMath>
                  </m:oMathPara>
                </a14:m>
                <a:endParaRPr lang="en-US" sz="1400" kern="0" dirty="0"/>
              </a:p>
            </p:txBody>
          </p:sp>
        </mc:Choice>
        <mc:Fallback xmlns="">
          <p:sp>
            <p:nvSpPr>
              <p:cNvPr id="128" name="Rounded Rectangle 127">
                <a:extLst>
                  <a:ext uri="{FF2B5EF4-FFF2-40B4-BE49-F238E27FC236}">
                    <a16:creationId xmlns:a16="http://schemas.microsoft.com/office/drawing/2014/main" id="{FB5469D9-0D88-8E4A-95F5-AC7CDBB9C5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43156" y="5015280"/>
                <a:ext cx="2676369" cy="565715"/>
              </a:xfrm>
              <a:prstGeom prst="roundRect">
                <a:avLst/>
              </a:prstGeom>
              <a:blipFill>
                <a:blip r:embed="rId13"/>
                <a:stretch>
                  <a:fillRect l="-1402"/>
                </a:stretch>
              </a:blipFill>
              <a:ln w="19050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Rounded Rectangle 129">
                <a:extLst>
                  <a:ext uri="{FF2B5EF4-FFF2-40B4-BE49-F238E27FC236}">
                    <a16:creationId xmlns:a16="http://schemas.microsoft.com/office/drawing/2014/main" id="{50527F25-099A-984D-AB79-001D10E2D3C3}"/>
                  </a:ext>
                </a:extLst>
              </p:cNvPr>
              <p:cNvSpPr/>
              <p:nvPr/>
            </p:nvSpPr>
            <p:spPr bwMode="auto">
              <a:xfrm>
                <a:off x="6194381" y="3172611"/>
                <a:ext cx="801114" cy="339065"/>
              </a:xfrm>
              <a:prstGeom prst="roundRect">
                <a:avLst/>
              </a:prstGeom>
              <a:solidFill>
                <a:schemeClr val="accent5"/>
              </a:solidFill>
              <a:ln w="19050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r>
                  <a:rPr lang="en-US" sz="800" b="1" kern="0" dirty="0"/>
                  <a:t> </a:t>
                </a:r>
                <a14:m>
                  <m:oMath xmlns:m="http://schemas.openxmlformats.org/officeDocument/2006/math">
                    <m:r>
                      <a:rPr lang="en-US" sz="800" b="1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800" b="1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𝑹𝒔𝒐𝒍</m:t>
                    </m:r>
                    <m:r>
                      <a:rPr lang="en-US" sz="800" b="1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−</m:t>
                    </m:r>
                    <m:r>
                      <a:rPr lang="en-US" sz="800" b="1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𝟏</m:t>
                    </m:r>
                    <m:r>
                      <a:rPr lang="en-US" sz="800" b="1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 </m:t>
                    </m:r>
                  </m:oMath>
                </a14:m>
                <a:r>
                  <a:rPr lang="en-US" sz="8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tags </a:t>
                </a:r>
              </a:p>
              <a:p>
                <a:pPr algn="ctr"/>
                <a:r>
                  <a:rPr lang="en-US" sz="800" b="1" dirty="0">
                    <a:solidFill>
                      <a:srgbClr val="FF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Wait state</a:t>
                </a:r>
              </a:p>
            </p:txBody>
          </p:sp>
        </mc:Choice>
        <mc:Fallback xmlns="">
          <p:sp>
            <p:nvSpPr>
              <p:cNvPr id="130" name="Rounded Rectangle 129">
                <a:extLst>
                  <a:ext uri="{FF2B5EF4-FFF2-40B4-BE49-F238E27FC236}">
                    <a16:creationId xmlns:a16="http://schemas.microsoft.com/office/drawing/2014/main" id="{50527F25-099A-984D-AB79-001D10E2D3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194381" y="3172611"/>
                <a:ext cx="801114" cy="339065"/>
              </a:xfrm>
              <a:prstGeom prst="roundRect">
                <a:avLst/>
              </a:prstGeom>
              <a:blipFill>
                <a:blip r:embed="rId14"/>
                <a:stretch>
                  <a:fillRect r="-1515"/>
                </a:stretch>
              </a:blipFill>
              <a:ln w="19050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9" name="TextBox 108">
            <a:extLst>
              <a:ext uri="{FF2B5EF4-FFF2-40B4-BE49-F238E27FC236}">
                <a16:creationId xmlns:a16="http://schemas.microsoft.com/office/drawing/2014/main" id="{49AB937D-2CCD-E44D-9970-2BD1E035695F}"/>
              </a:ext>
            </a:extLst>
          </p:cNvPr>
          <p:cNvSpPr txBox="1"/>
          <p:nvPr/>
        </p:nvSpPr>
        <p:spPr>
          <a:xfrm>
            <a:off x="449621" y="5822938"/>
            <a:ext cx="11700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00" i="1" dirty="0">
                <a:latin typeface="Calibri" panose="020F0502020204030204" pitchFamily="34" charset="0"/>
              </a:rPr>
              <a:t>[1] </a:t>
            </a:r>
            <a:r>
              <a:rPr lang="en-US" sz="1000" i="1" dirty="0">
                <a:latin typeface="Calibri" panose="020F0502020204030204" pitchFamily="34" charset="0"/>
                <a:cs typeface="Calibri" panose="020F0502020204030204" pitchFamily="34" charset="0"/>
              </a:rPr>
              <a:t>J. </a:t>
            </a:r>
            <a:r>
              <a:rPr lang="en-US" sz="1000" i="1" dirty="0" err="1">
                <a:latin typeface="Calibri" panose="020F0502020204030204" pitchFamily="34" charset="0"/>
                <a:cs typeface="Calibri" panose="020F0502020204030204" pitchFamily="34" charset="0"/>
              </a:rPr>
              <a:t>Kaitovic</a:t>
            </a:r>
            <a:r>
              <a:rPr lang="en-US" sz="1000" i="1" dirty="0">
                <a:latin typeface="Calibri" panose="020F0502020204030204" pitchFamily="34" charset="0"/>
                <a:cs typeface="Calibri" panose="020F0502020204030204" pitchFamily="34" charset="0"/>
              </a:rPr>
              <a:t> 2012</a:t>
            </a:r>
            <a:endParaRPr lang="en-CA" sz="1000" i="1" dirty="0">
              <a:latin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TextBox 36">
                <a:extLst>
                  <a:ext uri="{FF2B5EF4-FFF2-40B4-BE49-F238E27FC236}">
                    <a16:creationId xmlns:a16="http://schemas.microsoft.com/office/drawing/2014/main" id="{F983300A-132F-474D-911F-31E56771623C}"/>
                  </a:ext>
                </a:extLst>
              </p:cNvPr>
              <p:cNvSpPr txBox="1"/>
              <p:nvPr/>
            </p:nvSpPr>
            <p:spPr>
              <a:xfrm>
                <a:off x="2524362" y="4458604"/>
                <a:ext cx="391454" cy="272767"/>
              </a:xfrm>
              <a:prstGeom prst="rect">
                <a:avLst/>
              </a:prstGeom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12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CA" sz="1200" b="1" i="1" baseline="-25000" err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𝒔𝒃</m:t>
                      </m:r>
                    </m:oMath>
                  </m:oMathPara>
                </a14:m>
                <a:endParaRPr lang="en-CA" sz="1200" b="1" i="1" baseline="-25000" dirty="0">
                  <a:solidFill>
                    <a:srgbClr val="FF0000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116" name="TextBox 36">
                <a:extLst>
                  <a:ext uri="{FF2B5EF4-FFF2-40B4-BE49-F238E27FC236}">
                    <a16:creationId xmlns:a16="http://schemas.microsoft.com/office/drawing/2014/main" id="{F983300A-132F-474D-911F-31E5677162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4362" y="4458604"/>
                <a:ext cx="391454" cy="27276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7" name="Left Brace 116">
            <a:extLst>
              <a:ext uri="{FF2B5EF4-FFF2-40B4-BE49-F238E27FC236}">
                <a16:creationId xmlns:a16="http://schemas.microsoft.com/office/drawing/2014/main" id="{FAECCD3B-FE4B-EE49-A164-43BA2C8235B1}"/>
              </a:ext>
            </a:extLst>
          </p:cNvPr>
          <p:cNvSpPr/>
          <p:nvPr/>
        </p:nvSpPr>
        <p:spPr bwMode="auto">
          <a:xfrm>
            <a:off x="2846898" y="4399826"/>
            <a:ext cx="140926" cy="469334"/>
          </a:xfrm>
          <a:prstGeom prst="leftBrac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Frutiger LT Com 55 Roman" pitchFamily="34" charset="0"/>
            </a:endParaRPr>
          </a:p>
        </p:txBody>
      </p:sp>
      <p:sp>
        <p:nvSpPr>
          <p:cNvPr id="118" name="Rounded Rectangle 117">
            <a:extLst>
              <a:ext uri="{FF2B5EF4-FFF2-40B4-BE49-F238E27FC236}">
                <a16:creationId xmlns:a16="http://schemas.microsoft.com/office/drawing/2014/main" id="{3A75B443-5596-CE44-B6B8-1037CBD2F6A1}"/>
              </a:ext>
            </a:extLst>
          </p:cNvPr>
          <p:cNvSpPr/>
          <p:nvPr/>
        </p:nvSpPr>
        <p:spPr bwMode="auto">
          <a:xfrm>
            <a:off x="6238277" y="4449406"/>
            <a:ext cx="801114" cy="339065"/>
          </a:xfrm>
          <a:prstGeom prst="roundRect">
            <a:avLst/>
          </a:prstGeom>
          <a:solidFill>
            <a:schemeClr val="accent5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800" b="1" dirty="0">
                <a:latin typeface="Calibri" panose="020F0502020204030204" pitchFamily="34" charset="0"/>
                <a:cs typeface="Calibri" panose="020F0502020204030204" pitchFamily="34" charset="0"/>
              </a:rPr>
              <a:t>No tag </a:t>
            </a:r>
          </a:p>
          <a:p>
            <a:pPr algn="ctr"/>
            <a:r>
              <a:rPr lang="en-US" sz="8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Wait state</a:t>
            </a:r>
          </a:p>
        </p:txBody>
      </p:sp>
    </p:spTree>
    <p:extLst>
      <p:ext uri="{BB962C8B-B14F-4D97-AF65-F5344CB8AC3E}">
        <p14:creationId xmlns:p14="http://schemas.microsoft.com/office/powerpoint/2010/main" val="3498468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7" grpId="0"/>
      <p:bldP spid="22" grpId="0"/>
      <p:bldP spid="25" grpId="0" animBg="1"/>
      <p:bldP spid="30" grpId="0" animBg="1"/>
      <p:bldP spid="34" grpId="0" animBg="1"/>
      <p:bldP spid="36" grpId="0"/>
      <p:bldP spid="23" grpId="0"/>
      <p:bldP spid="66" grpId="0"/>
      <p:bldP spid="67" grpId="0" animBg="1"/>
      <p:bldP spid="68" grpId="0"/>
      <p:bldP spid="69" grpId="0" animBg="1"/>
      <p:bldP spid="70" grpId="0" animBg="1"/>
      <p:bldP spid="72" grpId="0"/>
      <p:bldP spid="74" grpId="0"/>
      <p:bldP spid="103" grpId="0"/>
      <p:bldP spid="105" grpId="0"/>
      <p:bldP spid="106" grpId="0" animBg="1"/>
      <p:bldP spid="107" grpId="0" animBg="1"/>
      <p:bldP spid="114" grpId="0"/>
      <p:bldP spid="115" grpId="0"/>
      <p:bldP spid="121" grpId="0"/>
      <p:bldP spid="122" grpId="0"/>
      <p:bldP spid="125" grpId="0" animBg="1"/>
      <p:bldP spid="126" grpId="0" animBg="1"/>
      <p:bldP spid="128" grpId="0" animBg="1"/>
      <p:bldP spid="130" grpId="0" animBg="1"/>
      <p:bldP spid="109" grpId="0"/>
      <p:bldP spid="116" grpId="0"/>
      <p:bldP spid="117" grpId="0" animBg="1"/>
      <p:bldP spid="118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369332"/>
          </a:xfrm>
        </p:spPr>
        <p:txBody>
          <a:bodyPr/>
          <a:lstStyle/>
          <a:p>
            <a:pPr lvl="1"/>
            <a:r>
              <a:rPr lang="en-US"/>
              <a:t>Proposed Reading Efficiency</a:t>
            </a:r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5A0D3CB2-E0E6-284D-B358-2D0FC1F909E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>
          <a:xfrm>
            <a:off x="7524750" y="100013"/>
            <a:ext cx="1149350" cy="906462"/>
          </a:xfrm>
        </p:spPr>
      </p:pic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6D6825A-82F5-3A4F-9E8F-D3A513A73C6B}" type="datetime3">
              <a:rPr lang="de-DE" smtClean="0"/>
              <a:t>23/01/2019</a:t>
            </a:fld>
            <a:endParaRPr lang="de-DE"/>
          </a:p>
        </p:txBody>
      </p:sp>
      <p:pic>
        <p:nvPicPr>
          <p:cNvPr id="7" name="Picture Placeholder 4">
            <a:extLst>
              <a:ext uri="{FF2B5EF4-FFF2-40B4-BE49-F238E27FC236}">
                <a16:creationId xmlns:a16="http://schemas.microsoft.com/office/drawing/2014/main" id="{862FBCA6-8654-EB4E-B8B9-5343706E4A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 bwMode="auto">
          <a:xfrm>
            <a:off x="5940152" y="6237312"/>
            <a:ext cx="1330007" cy="56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22958E06-2331-F545-9460-6B0EC796DAD8}"/>
              </a:ext>
            </a:extLst>
          </p:cNvPr>
          <p:cNvGrpSpPr/>
          <p:nvPr/>
        </p:nvGrpSpPr>
        <p:grpSpPr>
          <a:xfrm>
            <a:off x="395536" y="1412776"/>
            <a:ext cx="8352929" cy="1296144"/>
            <a:chOff x="395536" y="1412776"/>
            <a:chExt cx="8352929" cy="1296144"/>
          </a:xfrm>
        </p:grpSpPr>
        <p:sp>
          <p:nvSpPr>
            <p:cNvPr id="21" name="Freeform 5">
              <a:extLst>
                <a:ext uri="{FF2B5EF4-FFF2-40B4-BE49-F238E27FC236}">
                  <a16:creationId xmlns:a16="http://schemas.microsoft.com/office/drawing/2014/main" id="{17EF9B21-7354-324F-A6E6-0CC4F114088F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537" y="1510495"/>
              <a:ext cx="1945331" cy="1198425"/>
            </a:xfrm>
            <a:custGeom>
              <a:avLst/>
              <a:gdLst>
                <a:gd name="T0" fmla="*/ 423 w 423"/>
                <a:gd name="T1" fmla="*/ 0 h 603"/>
                <a:gd name="T2" fmla="*/ 423 w 423"/>
                <a:gd name="T3" fmla="*/ 392 h 603"/>
                <a:gd name="T4" fmla="*/ 211 w 423"/>
                <a:gd name="T5" fmla="*/ 603 h 603"/>
                <a:gd name="T6" fmla="*/ 0 w 423"/>
                <a:gd name="T7" fmla="*/ 392 h 603"/>
                <a:gd name="T8" fmla="*/ 0 w 423"/>
                <a:gd name="T9" fmla="*/ 0 h 603"/>
                <a:gd name="T10" fmla="*/ 211 w 423"/>
                <a:gd name="T11" fmla="*/ 211 h 603"/>
                <a:gd name="T12" fmla="*/ 423 w 423"/>
                <a:gd name="T13" fmla="*/ 0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3" h="603">
                  <a:moveTo>
                    <a:pt x="423" y="0"/>
                  </a:moveTo>
                  <a:lnTo>
                    <a:pt x="423" y="392"/>
                  </a:lnTo>
                  <a:lnTo>
                    <a:pt x="211" y="603"/>
                  </a:lnTo>
                  <a:lnTo>
                    <a:pt x="0" y="392"/>
                  </a:lnTo>
                  <a:lnTo>
                    <a:pt x="0" y="0"/>
                  </a:lnTo>
                  <a:lnTo>
                    <a:pt x="211" y="211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txBody>
            <a:bodyPr vert="horz" wrap="square" lIns="91440" tIns="45720" rIns="91440" bIns="91440" numCol="1" anchor="b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4800" b="1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16" name="Rectangle 9">
              <a:extLst>
                <a:ext uri="{FF2B5EF4-FFF2-40B4-BE49-F238E27FC236}">
                  <a16:creationId xmlns:a16="http://schemas.microsoft.com/office/drawing/2014/main" id="{1D97BC2D-0A10-9244-A550-4AA37BDFC4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40867" y="1437714"/>
              <a:ext cx="6407598" cy="840533"/>
            </a:xfrm>
            <a:prstGeom prst="roundRect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3" name="Freeform 5">
              <a:extLst>
                <a:ext uri="{FF2B5EF4-FFF2-40B4-BE49-F238E27FC236}">
                  <a16:creationId xmlns:a16="http://schemas.microsoft.com/office/drawing/2014/main" id="{0C363851-37BA-1543-B24F-8881DE3FE4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536" y="1412776"/>
              <a:ext cx="1945331" cy="1198425"/>
            </a:xfrm>
            <a:custGeom>
              <a:avLst/>
              <a:gdLst>
                <a:gd name="T0" fmla="*/ 423 w 423"/>
                <a:gd name="T1" fmla="*/ 0 h 603"/>
                <a:gd name="T2" fmla="*/ 423 w 423"/>
                <a:gd name="T3" fmla="*/ 392 h 603"/>
                <a:gd name="T4" fmla="*/ 211 w 423"/>
                <a:gd name="T5" fmla="*/ 603 h 603"/>
                <a:gd name="T6" fmla="*/ 0 w 423"/>
                <a:gd name="T7" fmla="*/ 392 h 603"/>
                <a:gd name="T8" fmla="*/ 0 w 423"/>
                <a:gd name="T9" fmla="*/ 0 h 603"/>
                <a:gd name="T10" fmla="*/ 211 w 423"/>
                <a:gd name="T11" fmla="*/ 211 h 603"/>
                <a:gd name="T12" fmla="*/ 423 w 423"/>
                <a:gd name="T13" fmla="*/ 0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3" h="603">
                  <a:moveTo>
                    <a:pt x="423" y="0"/>
                  </a:moveTo>
                  <a:lnTo>
                    <a:pt x="423" y="392"/>
                  </a:lnTo>
                  <a:lnTo>
                    <a:pt x="211" y="603"/>
                  </a:lnTo>
                  <a:lnTo>
                    <a:pt x="0" y="392"/>
                  </a:lnTo>
                  <a:lnTo>
                    <a:pt x="0" y="0"/>
                  </a:lnTo>
                  <a:lnTo>
                    <a:pt x="211" y="211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91440" numCol="1" anchor="b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sz="2000" b="1" dirty="0">
                  <a:solidFill>
                    <a:schemeClr val="tx2">
                      <a:lumMod val="40000"/>
                      <a:lumOff val="6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Conventional FSA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Rounded Rectangle 5">
                  <a:extLst>
                    <a:ext uri="{FF2B5EF4-FFF2-40B4-BE49-F238E27FC236}">
                      <a16:creationId xmlns:a16="http://schemas.microsoft.com/office/drawing/2014/main" id="{D7C67052-E99B-204C-9308-CF191C15BE45}"/>
                    </a:ext>
                  </a:extLst>
                </p:cNvPr>
                <p:cNvSpPr/>
                <p:nvPr/>
              </p:nvSpPr>
              <p:spPr bwMode="auto">
                <a:xfrm>
                  <a:off x="6027768" y="1437714"/>
                  <a:ext cx="2720697" cy="840533"/>
                </a:xfrm>
                <a:prstGeom prst="roundRect">
                  <a:avLst/>
                </a:prstGeom>
                <a:solidFill>
                  <a:schemeClr val="bg2">
                    <a:lumMod val="60000"/>
                    <a:lumOff val="40000"/>
                    <a:alpha val="42000"/>
                  </a:schemeClr>
                </a:solidFill>
                <a:ln w="1905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just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2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de-DE" sz="12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2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</m:d>
                        <m:r>
                          <a:rPr lang="de-DE" sz="12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lang="de-DE" sz="12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type m:val="noBar"/>
                                <m:ctrlPr>
                                  <a:rPr lang="de-DE" sz="12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de-DE" sz="12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num>
                              <m:den>
                                <m:r>
                                  <a:rPr lang="de-DE" sz="12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𝑅</m:t>
                                </m:r>
                              </m:den>
                            </m:f>
                          </m:e>
                        </m:d>
                        <m:r>
                          <a:rPr lang="de-DE" sz="12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p>
                          <m:sSupPr>
                            <m:ctrlPr>
                              <a:rPr lang="de-DE" sz="12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de-DE" sz="12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de-DE" sz="1200" i="1" ker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200" i="1" ker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de-DE" sz="1200" i="1" ker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𝐿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de-DE" sz="12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sup>
                        </m:sSup>
                        <m:r>
                          <a:rPr lang="de-DE" sz="12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p>
                          <m:sSupPr>
                            <m:ctrlPr>
                              <a:rPr lang="de-DE" sz="12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de-DE" sz="12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sz="12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1−</m:t>
                                </m:r>
                                <m:f>
                                  <m:fPr>
                                    <m:ctrlPr>
                                      <a:rPr lang="de-DE" sz="1200" i="1" ker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200" i="1" ker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de-DE" sz="1200" i="1" ker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𝐿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de-DE" sz="12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de-DE" sz="12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de-DE" sz="12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sup>
                        </m:sSup>
                      </m:oMath>
                    </m:oMathPara>
                  </a14:m>
                  <a:endParaRPr lang="en-US" sz="1200" i="1" kern="0" dirty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6" name="Rounded Rectangle 5">
                  <a:extLst>
                    <a:ext uri="{FF2B5EF4-FFF2-40B4-BE49-F238E27FC236}">
                      <a16:creationId xmlns:a16="http://schemas.microsoft.com/office/drawing/2014/main" id="{D7C67052-E99B-204C-9308-CF191C15BE4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6027768" y="1437714"/>
                  <a:ext cx="2720697" cy="840533"/>
                </a:xfrm>
                <a:prstGeom prst="round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1905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E33A91A2-FA25-2A49-8469-36FEE6320D8C}"/>
                    </a:ext>
                  </a:extLst>
                </p:cNvPr>
                <p:cNvSpPr txBox="1"/>
                <p:nvPr/>
              </p:nvSpPr>
              <p:spPr>
                <a:xfrm>
                  <a:off x="2482653" y="1645484"/>
                  <a:ext cx="1945331" cy="491096"/>
                </a:xfrm>
                <a:prstGeom prst="rect">
                  <a:avLst/>
                </a:prstGeom>
                <a:noFill/>
              </p:spPr>
              <p:txBody>
                <a:bodyPr wrap="square" lIns="0" rIns="0" rtlCol="0" anchor="b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600" i="1" kern="0">
                            <a:latin typeface="Cambria Math"/>
                            <a:ea typeface="Cambria Math"/>
                          </a:rPr>
                          <m:t>𝜂</m:t>
                        </m:r>
                        <m:r>
                          <a:rPr lang="de-DE" sz="1600" i="1" kern="0" baseline="-25000">
                            <a:latin typeface="Cambria Math" panose="02040503050406030204" pitchFamily="18" charset="0"/>
                            <a:ea typeface="Cambria Math"/>
                          </a:rPr>
                          <m:t>𝑐𝑜𝑛</m:t>
                        </m:r>
                        <m:r>
                          <a:rPr lang="de-DE" sz="1600" i="1" kern="0">
                            <a:latin typeface="Cambria Math" panose="02040503050406030204" pitchFamily="18" charset="0"/>
                            <a:ea typeface="Cambria Math"/>
                          </a:rPr>
                          <m:t>=</m:t>
                        </m:r>
                        <m:sSub>
                          <m:sSubPr>
                            <m:ctrlPr>
                              <a:rPr lang="en-US" sz="16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"/>
                                <m:endChr m:val="|"/>
                                <m:ctrlPr>
                                  <a:rPr lang="en-US" sz="1600" i="1" ker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i="1" kern="0">
                                    <a:latin typeface="Cambria Math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en-US" sz="1600" i="1" ker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600" i="1" kern="0">
                                        <a:latin typeface="Cambria Math"/>
                                      </a:rPr>
                                      <m:t>𝑅</m:t>
                                    </m:r>
                                  </m:e>
                                </m:d>
                              </m:e>
                            </m:d>
                          </m:e>
                          <m:sub>
                            <m:r>
                              <a:rPr lang="de-DE" sz="1600" i="1" kern="0">
                                <a:latin typeface="Cambria Math" panose="02040503050406030204" pitchFamily="18" charset="0"/>
                              </a:rPr>
                              <m:t>𝑅</m:t>
                            </m:r>
                            <m:r>
                              <a:rPr lang="de-DE" sz="1600" i="1" ker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</m:sSub>
                      </m:oMath>
                    </m:oMathPara>
                  </a14:m>
                  <a:endParaRPr lang="en-US" sz="1600" b="1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E33A91A2-FA25-2A49-8469-36FEE6320D8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82653" y="1645484"/>
                  <a:ext cx="1945331" cy="491096"/>
                </a:xfrm>
                <a:prstGeom prst="rect">
                  <a:avLst/>
                </a:prstGeom>
                <a:blipFill>
                  <a:blip r:embed="rId5"/>
                  <a:stretch>
                    <a:fillRect l="-3226" t="-151282" b="-21538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F904AF7-4CE4-FF4F-BE64-D08529FB60D9}"/>
              </a:ext>
            </a:extLst>
          </p:cNvPr>
          <p:cNvGrpSpPr/>
          <p:nvPr/>
        </p:nvGrpSpPr>
        <p:grpSpPr>
          <a:xfrm>
            <a:off x="395536" y="2488415"/>
            <a:ext cx="8352929" cy="1335958"/>
            <a:chOff x="395536" y="2488415"/>
            <a:chExt cx="8352929" cy="1335958"/>
          </a:xfrm>
        </p:grpSpPr>
        <p:sp>
          <p:nvSpPr>
            <p:cNvPr id="22" name="Freeform 11">
              <a:extLst>
                <a:ext uri="{FF2B5EF4-FFF2-40B4-BE49-F238E27FC236}">
                  <a16:creationId xmlns:a16="http://schemas.microsoft.com/office/drawing/2014/main" id="{5BB9D012-1CC6-6D4A-89F8-2867A03D65A9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537" y="2623961"/>
              <a:ext cx="1945331" cy="1200412"/>
            </a:xfrm>
            <a:custGeom>
              <a:avLst/>
              <a:gdLst>
                <a:gd name="T0" fmla="*/ 423 w 423"/>
                <a:gd name="T1" fmla="*/ 0 h 604"/>
                <a:gd name="T2" fmla="*/ 423 w 423"/>
                <a:gd name="T3" fmla="*/ 392 h 604"/>
                <a:gd name="T4" fmla="*/ 211 w 423"/>
                <a:gd name="T5" fmla="*/ 604 h 604"/>
                <a:gd name="T6" fmla="*/ 0 w 423"/>
                <a:gd name="T7" fmla="*/ 392 h 604"/>
                <a:gd name="T8" fmla="*/ 0 w 423"/>
                <a:gd name="T9" fmla="*/ 0 h 604"/>
                <a:gd name="T10" fmla="*/ 211 w 423"/>
                <a:gd name="T11" fmla="*/ 211 h 604"/>
                <a:gd name="T12" fmla="*/ 423 w 423"/>
                <a:gd name="T13" fmla="*/ 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3" h="604">
                  <a:moveTo>
                    <a:pt x="423" y="0"/>
                  </a:moveTo>
                  <a:lnTo>
                    <a:pt x="423" y="392"/>
                  </a:lnTo>
                  <a:lnTo>
                    <a:pt x="211" y="604"/>
                  </a:lnTo>
                  <a:lnTo>
                    <a:pt x="0" y="392"/>
                  </a:lnTo>
                  <a:lnTo>
                    <a:pt x="0" y="0"/>
                  </a:lnTo>
                  <a:lnTo>
                    <a:pt x="211" y="211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txBody>
            <a:bodyPr vert="horz" wrap="square" lIns="91440" tIns="45720" rIns="91440" bIns="91440" numCol="1" anchor="b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4800" b="1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17" name="Rectangle 15">
              <a:extLst>
                <a:ext uri="{FF2B5EF4-FFF2-40B4-BE49-F238E27FC236}">
                  <a16:creationId xmlns:a16="http://schemas.microsoft.com/office/drawing/2014/main" id="{AFC60FAC-3277-394F-9AD6-C1A307FED1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6621" y="2552798"/>
              <a:ext cx="6541844" cy="840533"/>
            </a:xfrm>
            <a:prstGeom prst="roundRect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Rounded Rectangle 37">
                  <a:extLst>
                    <a:ext uri="{FF2B5EF4-FFF2-40B4-BE49-F238E27FC236}">
                      <a16:creationId xmlns:a16="http://schemas.microsoft.com/office/drawing/2014/main" id="{C5D760EE-1F5D-7841-B784-487E25DCFB04}"/>
                    </a:ext>
                  </a:extLst>
                </p:cNvPr>
                <p:cNvSpPr/>
                <p:nvPr/>
              </p:nvSpPr>
              <p:spPr bwMode="auto">
                <a:xfrm>
                  <a:off x="6027768" y="2558312"/>
                  <a:ext cx="2720697" cy="840533"/>
                </a:xfrm>
                <a:prstGeom prst="roundRect">
                  <a:avLst/>
                </a:prstGeom>
                <a:solidFill>
                  <a:schemeClr val="bg2">
                    <a:lumMod val="60000"/>
                    <a:lumOff val="40000"/>
                    <a:alpha val="42000"/>
                  </a:schemeClr>
                </a:solidFill>
                <a:ln w="1905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𝑀</m:t>
                        </m:r>
                        <m:r>
                          <m:rPr>
                            <m:nor/>
                          </m:rPr>
                          <a:rPr lang="en-US" sz="1200" dirty="0">
                            <a:latin typeface="Calibri" panose="020F0502020204030204" pitchFamily="34" charset="0"/>
                            <a:cs typeface="Calibri" panose="020F0502020204030204" pitchFamily="34" charset="0"/>
                          </a:rPr>
                          <m:t>: </m:t>
                        </m:r>
                        <m:r>
                          <m:rPr>
                            <m:nor/>
                          </m:rPr>
                          <a:rPr lang="en-US" sz="1200" dirty="0">
                            <a:latin typeface="Calibri" panose="020F0502020204030204" pitchFamily="34" charset="0"/>
                            <a:cs typeface="Calibri" panose="020F0502020204030204" pitchFamily="34" charset="0"/>
                          </a:rPr>
                          <m:t>Number</m:t>
                        </m:r>
                        <m:r>
                          <m:rPr>
                            <m:nor/>
                          </m:rPr>
                          <a:rPr lang="en-US" sz="1200" dirty="0">
                            <a:latin typeface="Calibri" panose="020F0502020204030204" pitchFamily="34" charset="0"/>
                            <a:cs typeface="Calibri" panose="020F0502020204030204" pitchFamily="34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1200" dirty="0">
                            <a:latin typeface="Calibri" panose="020F0502020204030204" pitchFamily="34" charset="0"/>
                            <a:cs typeface="Calibri" panose="020F0502020204030204" pitchFamily="34" charset="0"/>
                          </a:rPr>
                          <m:t>of</m:t>
                        </m:r>
                        <m:r>
                          <m:rPr>
                            <m:nor/>
                          </m:rPr>
                          <a:rPr lang="en-US" sz="1200" dirty="0">
                            <a:latin typeface="Calibri" panose="020F0502020204030204" pitchFamily="34" charset="0"/>
                            <a:cs typeface="Calibri" panose="020F0502020204030204" pitchFamily="34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1200" dirty="0">
                            <a:latin typeface="Calibri" panose="020F0502020204030204" pitchFamily="34" charset="0"/>
                            <a:cs typeface="Calibri" panose="020F0502020204030204" pitchFamily="34" charset="0"/>
                          </a:rPr>
                          <m:t>orthogonal</m:t>
                        </m:r>
                        <m:r>
                          <m:rPr>
                            <m:nor/>
                          </m:rPr>
                          <a:rPr lang="en-US" sz="1200" dirty="0">
                            <a:latin typeface="Calibri" panose="020F0502020204030204" pitchFamily="34" charset="0"/>
                            <a:cs typeface="Calibri" panose="020F0502020204030204" pitchFamily="34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1200" dirty="0">
                            <a:latin typeface="Calibri" panose="020F0502020204030204" pitchFamily="34" charset="0"/>
                            <a:cs typeface="Calibri" panose="020F0502020204030204" pitchFamily="34" charset="0"/>
                          </a:rPr>
                          <m:t>codes</m:t>
                        </m:r>
                        <m:r>
                          <m:rPr>
                            <m:nor/>
                          </m:rPr>
                          <a:rPr lang="en-US" sz="1200" dirty="0">
                            <a:latin typeface="Calibri" panose="020F0502020204030204" pitchFamily="34" charset="0"/>
                            <a:cs typeface="Calibri" panose="020F0502020204030204" pitchFamily="34" charset="0"/>
                          </a:rPr>
                          <m:t> </m:t>
                        </m:r>
                      </m:oMath>
                    </m:oMathPara>
                  </a14:m>
                  <a:endParaRPr lang="en-US" sz="120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12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2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de-DE" sz="12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𝑠𝑜𝑙</m:t>
                            </m:r>
                            <m:r>
                              <a:rPr lang="de-DE" sz="12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.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US" sz="1200" dirty="0">
                            <a:latin typeface="Calibri" panose="020F0502020204030204" pitchFamily="34" charset="0"/>
                            <a:cs typeface="Calibri" panose="020F0502020204030204" pitchFamily="34" charset="0"/>
                          </a:rPr>
                          <m:t>: </m:t>
                        </m:r>
                        <m:r>
                          <m:rPr>
                            <m:nor/>
                          </m:rPr>
                          <a:rPr lang="en-US" sz="1200" dirty="0">
                            <a:latin typeface="Calibri" panose="020F0502020204030204" pitchFamily="34" charset="0"/>
                            <a:cs typeface="Calibri" panose="020F0502020204030204" pitchFamily="34" charset="0"/>
                          </a:rPr>
                          <m:t>Number</m:t>
                        </m:r>
                        <m:r>
                          <m:rPr>
                            <m:nor/>
                          </m:rPr>
                          <a:rPr lang="en-US" sz="1200" dirty="0">
                            <a:latin typeface="Calibri" panose="020F0502020204030204" pitchFamily="34" charset="0"/>
                            <a:cs typeface="Calibri" panose="020F0502020204030204" pitchFamily="34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1200" dirty="0">
                            <a:latin typeface="Calibri" panose="020F0502020204030204" pitchFamily="34" charset="0"/>
                            <a:cs typeface="Calibri" panose="020F0502020204030204" pitchFamily="34" charset="0"/>
                          </a:rPr>
                          <m:t>of</m:t>
                        </m:r>
                        <m:r>
                          <m:rPr>
                            <m:nor/>
                          </m:rPr>
                          <a:rPr lang="en-US" sz="1200" dirty="0">
                            <a:latin typeface="Calibri" panose="020F0502020204030204" pitchFamily="34" charset="0"/>
                            <a:cs typeface="Calibri" panose="020F0502020204030204" pitchFamily="34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1200" dirty="0">
                            <a:latin typeface="Calibri" panose="020F0502020204030204" pitchFamily="34" charset="0"/>
                            <a:cs typeface="Calibri" panose="020F0502020204030204" pitchFamily="34" charset="0"/>
                          </a:rPr>
                          <m:t>recovered</m:t>
                        </m:r>
                        <m:r>
                          <m:rPr>
                            <m:nor/>
                          </m:rPr>
                          <a:rPr lang="en-US" sz="1200" dirty="0">
                            <a:latin typeface="Calibri" panose="020F0502020204030204" pitchFamily="34" charset="0"/>
                            <a:cs typeface="Calibri" panose="020F0502020204030204" pitchFamily="34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1200" dirty="0">
                            <a:latin typeface="Calibri" panose="020F0502020204030204" pitchFamily="34" charset="0"/>
                            <a:cs typeface="Calibri" panose="020F0502020204030204" pitchFamily="34" charset="0"/>
                          </a:rPr>
                          <m:t>tags</m:t>
                        </m:r>
                        <m:r>
                          <m:rPr>
                            <m:nor/>
                          </m:rPr>
                          <a:rPr lang="en-US" sz="1200" dirty="0">
                            <a:latin typeface="Calibri" panose="020F0502020204030204" pitchFamily="34" charset="0"/>
                            <a:cs typeface="Calibri" panose="020F0502020204030204" pitchFamily="34" charset="0"/>
                          </a:rPr>
                          <m:t> </m:t>
                        </m:r>
                      </m:oMath>
                    </m:oMathPara>
                  </a14:m>
                  <a:endParaRPr lang="en-US" sz="120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38" name="Rounded Rectangle 37">
                  <a:extLst>
                    <a:ext uri="{FF2B5EF4-FFF2-40B4-BE49-F238E27FC236}">
                      <a16:creationId xmlns:a16="http://schemas.microsoft.com/office/drawing/2014/main" id="{C5D760EE-1F5D-7841-B784-487E25DCFB0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6027768" y="2558312"/>
                  <a:ext cx="2720697" cy="840533"/>
                </a:xfrm>
                <a:prstGeom prst="round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1905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4" name="Freeform 11">
              <a:extLst>
                <a:ext uri="{FF2B5EF4-FFF2-40B4-BE49-F238E27FC236}">
                  <a16:creationId xmlns:a16="http://schemas.microsoft.com/office/drawing/2014/main" id="{C0C314CC-2D66-C246-9705-3277A9FC9367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536" y="2527860"/>
              <a:ext cx="1945331" cy="1200412"/>
            </a:xfrm>
            <a:custGeom>
              <a:avLst/>
              <a:gdLst>
                <a:gd name="T0" fmla="*/ 423 w 423"/>
                <a:gd name="T1" fmla="*/ 0 h 604"/>
                <a:gd name="T2" fmla="*/ 423 w 423"/>
                <a:gd name="T3" fmla="*/ 392 h 604"/>
                <a:gd name="T4" fmla="*/ 211 w 423"/>
                <a:gd name="T5" fmla="*/ 604 h 604"/>
                <a:gd name="T6" fmla="*/ 0 w 423"/>
                <a:gd name="T7" fmla="*/ 392 h 604"/>
                <a:gd name="T8" fmla="*/ 0 w 423"/>
                <a:gd name="T9" fmla="*/ 0 h 604"/>
                <a:gd name="T10" fmla="*/ 211 w 423"/>
                <a:gd name="T11" fmla="*/ 211 h 604"/>
                <a:gd name="T12" fmla="*/ 423 w 423"/>
                <a:gd name="T13" fmla="*/ 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3" h="604">
                  <a:moveTo>
                    <a:pt x="423" y="0"/>
                  </a:moveTo>
                  <a:lnTo>
                    <a:pt x="423" y="392"/>
                  </a:lnTo>
                  <a:lnTo>
                    <a:pt x="211" y="604"/>
                  </a:lnTo>
                  <a:lnTo>
                    <a:pt x="0" y="392"/>
                  </a:lnTo>
                  <a:lnTo>
                    <a:pt x="0" y="0"/>
                  </a:lnTo>
                  <a:lnTo>
                    <a:pt x="211" y="211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91440" numCol="1" anchor="b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900" b="1" dirty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algn="ctr"/>
              <a:r>
                <a:rPr lang="en-US" sz="1900" b="1" dirty="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Multiple ACKs</a:t>
              </a:r>
            </a:p>
            <a:p>
              <a:pPr algn="ctr"/>
              <a:endParaRPr lang="en-US" sz="1900" b="1" dirty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2F32C0CA-9D7B-F148-B70A-66BD3EB0371B}"/>
                    </a:ext>
                  </a:extLst>
                </p:cNvPr>
                <p:cNvSpPr txBox="1"/>
                <p:nvPr/>
              </p:nvSpPr>
              <p:spPr>
                <a:xfrm>
                  <a:off x="2482653" y="2488415"/>
                  <a:ext cx="1945331" cy="783356"/>
                </a:xfrm>
                <a:prstGeom prst="rect">
                  <a:avLst/>
                </a:prstGeom>
                <a:noFill/>
              </p:spPr>
              <p:txBody>
                <a:bodyPr wrap="square" lIns="0" rIns="0" rtlCol="0" anchor="b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600" i="1" kern="0" smtClean="0">
                            <a:latin typeface="Cambria Math"/>
                            <a:ea typeface="Cambria Math"/>
                          </a:rPr>
                          <m:t>𝜂</m:t>
                        </m:r>
                        <m:r>
                          <a:rPr lang="de-DE" sz="1600" b="0" i="1" kern="0" baseline="-25000" smtClean="0">
                            <a:latin typeface="Cambria Math" panose="02040503050406030204" pitchFamily="18" charset="0"/>
                            <a:ea typeface="Cambria Math"/>
                          </a:rPr>
                          <m:t>𝑀𝐴</m:t>
                        </m:r>
                        <m:r>
                          <a:rPr lang="de-DE" sz="1600" i="1" kern="0">
                            <a:latin typeface="Cambria Math" panose="02040503050406030204" pitchFamily="18" charset="0"/>
                            <a:ea typeface="Cambria Math"/>
                          </a:rPr>
                          <m:t>=</m:t>
                        </m:r>
                        <m:nary>
                          <m:naryPr>
                            <m:chr m:val="∑"/>
                            <m:ctrlPr>
                              <a:rPr lang="de-DE" sz="1600" i="1" kern="0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de-DE" sz="1600" i="1" kern="0">
                                <a:latin typeface="Cambria Math" panose="02040503050406030204" pitchFamily="18" charset="0"/>
                                <a:ea typeface="Cambria Math"/>
                              </a:rPr>
                              <m:t>𝑅</m:t>
                            </m:r>
                            <m:r>
                              <a:rPr lang="de-DE" sz="1600" i="1" kern="0">
                                <a:latin typeface="Cambria Math" panose="02040503050406030204" pitchFamily="18" charset="0"/>
                                <a:ea typeface="Cambria Math"/>
                              </a:rPr>
                              <m:t>=1</m:t>
                            </m:r>
                          </m:sub>
                          <m:sup>
                            <m:r>
                              <a:rPr lang="de-DE" sz="1600" i="1" kern="0">
                                <a:latin typeface="Cambria Math" panose="02040503050406030204" pitchFamily="18" charset="0"/>
                                <a:ea typeface="Cambria Math"/>
                              </a:rPr>
                              <m:t>𝑀</m:t>
                            </m:r>
                          </m:sup>
                          <m:e>
                            <m:r>
                              <a:rPr lang="en-US" sz="1600" i="1" kern="0">
                                <a:latin typeface="Cambria Math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lang="en-US" sz="1600" i="1" ker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i="1" kern="0">
                                    <a:latin typeface="Cambria Math"/>
                                  </a:rPr>
                                  <m:t>𝑅</m:t>
                                </m:r>
                              </m:e>
                            </m:d>
                            <m:r>
                              <a:rPr lang="de-DE" sz="16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sSub>
                              <m:sSubPr>
                                <m:ctrlPr>
                                  <a:rPr lang="de-DE" sz="1600" i="1" kern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600" i="1" ker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de-DE" sz="1600" i="1" ker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𝑠𝑜𝑙</m:t>
                                </m:r>
                                <m:r>
                                  <a:rPr lang="de-DE" sz="1600" i="1" ker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.</m:t>
                                </m:r>
                              </m:sub>
                            </m:sSub>
                          </m:e>
                        </m:nary>
                      </m:oMath>
                    </m:oMathPara>
                  </a14:m>
                  <a:endParaRPr lang="en-US" sz="1600" b="1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2F32C0CA-9D7B-F148-B70A-66BD3EB0371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82653" y="2488415"/>
                  <a:ext cx="1945331" cy="783356"/>
                </a:xfrm>
                <a:prstGeom prst="rect">
                  <a:avLst/>
                </a:prstGeom>
                <a:blipFill>
                  <a:blip r:embed="rId7"/>
                  <a:stretch>
                    <a:fillRect l="-9677" t="-95238" b="-15079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FD7C2B6B-FC0F-024B-BC16-8994DD7D6EBE}"/>
              </a:ext>
            </a:extLst>
          </p:cNvPr>
          <p:cNvGrpSpPr/>
          <p:nvPr/>
        </p:nvGrpSpPr>
        <p:grpSpPr>
          <a:xfrm>
            <a:off x="395536" y="3573016"/>
            <a:ext cx="8352929" cy="1322586"/>
            <a:chOff x="395536" y="3573016"/>
            <a:chExt cx="8352929" cy="1322586"/>
          </a:xfrm>
        </p:grpSpPr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B91BD973-4252-BC45-AC4B-FEBD129E7729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537" y="3695190"/>
              <a:ext cx="1945331" cy="1200412"/>
            </a:xfrm>
            <a:custGeom>
              <a:avLst/>
              <a:gdLst>
                <a:gd name="T0" fmla="*/ 423 w 423"/>
                <a:gd name="T1" fmla="*/ 0 h 604"/>
                <a:gd name="T2" fmla="*/ 423 w 423"/>
                <a:gd name="T3" fmla="*/ 392 h 604"/>
                <a:gd name="T4" fmla="*/ 211 w 423"/>
                <a:gd name="T5" fmla="*/ 604 h 604"/>
                <a:gd name="T6" fmla="*/ 0 w 423"/>
                <a:gd name="T7" fmla="*/ 392 h 604"/>
                <a:gd name="T8" fmla="*/ 0 w 423"/>
                <a:gd name="T9" fmla="*/ 0 h 604"/>
                <a:gd name="T10" fmla="*/ 211 w 423"/>
                <a:gd name="T11" fmla="*/ 211 h 604"/>
                <a:gd name="T12" fmla="*/ 423 w 423"/>
                <a:gd name="T13" fmla="*/ 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3" h="604">
                  <a:moveTo>
                    <a:pt x="423" y="0"/>
                  </a:moveTo>
                  <a:lnTo>
                    <a:pt x="423" y="392"/>
                  </a:lnTo>
                  <a:lnTo>
                    <a:pt x="211" y="604"/>
                  </a:lnTo>
                  <a:lnTo>
                    <a:pt x="0" y="392"/>
                  </a:lnTo>
                  <a:lnTo>
                    <a:pt x="0" y="0"/>
                  </a:lnTo>
                  <a:lnTo>
                    <a:pt x="211" y="211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91440" numCol="1" anchor="b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4800" b="1">
                <a:solidFill>
                  <a:schemeClr val="accent3">
                    <a:lumMod val="50000"/>
                  </a:schemeClr>
                </a:solidFill>
              </a:endParaRPr>
            </a:p>
          </p:txBody>
        </p:sp>
        <p:sp>
          <p:nvSpPr>
            <p:cNvPr id="18" name="Rectangle 21">
              <a:extLst>
                <a:ext uri="{FF2B5EF4-FFF2-40B4-BE49-F238E27FC236}">
                  <a16:creationId xmlns:a16="http://schemas.microsoft.com/office/drawing/2014/main" id="{8E4458AD-19EF-7447-B121-1ABBDE5DF3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6621" y="3624027"/>
              <a:ext cx="6541844" cy="840533"/>
            </a:xfrm>
            <a:prstGeom prst="roundRect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17">
              <a:extLst>
                <a:ext uri="{FF2B5EF4-FFF2-40B4-BE49-F238E27FC236}">
                  <a16:creationId xmlns:a16="http://schemas.microsoft.com/office/drawing/2014/main" id="{16BF2EDD-5BA1-494B-8C2C-95679F6F5E2A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536" y="3599089"/>
              <a:ext cx="1945331" cy="1200412"/>
            </a:xfrm>
            <a:custGeom>
              <a:avLst/>
              <a:gdLst>
                <a:gd name="T0" fmla="*/ 423 w 423"/>
                <a:gd name="T1" fmla="*/ 0 h 604"/>
                <a:gd name="T2" fmla="*/ 423 w 423"/>
                <a:gd name="T3" fmla="*/ 392 h 604"/>
                <a:gd name="T4" fmla="*/ 211 w 423"/>
                <a:gd name="T5" fmla="*/ 604 h 604"/>
                <a:gd name="T6" fmla="*/ 0 w 423"/>
                <a:gd name="T7" fmla="*/ 392 h 604"/>
                <a:gd name="T8" fmla="*/ 0 w 423"/>
                <a:gd name="T9" fmla="*/ 0 h 604"/>
                <a:gd name="T10" fmla="*/ 211 w 423"/>
                <a:gd name="T11" fmla="*/ 211 h 604"/>
                <a:gd name="T12" fmla="*/ 423 w 423"/>
                <a:gd name="T13" fmla="*/ 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3" h="604">
                  <a:moveTo>
                    <a:pt x="423" y="0"/>
                  </a:moveTo>
                  <a:lnTo>
                    <a:pt x="423" y="392"/>
                  </a:lnTo>
                  <a:lnTo>
                    <a:pt x="211" y="604"/>
                  </a:lnTo>
                  <a:lnTo>
                    <a:pt x="0" y="392"/>
                  </a:lnTo>
                  <a:lnTo>
                    <a:pt x="0" y="0"/>
                  </a:lnTo>
                  <a:lnTo>
                    <a:pt x="211" y="211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91440" numCol="1" anchor="b" anchorCtr="0" compatLnSpc="1">
              <a:prstTxWarp prst="textNoShape">
                <a:avLst/>
              </a:prstTxWarp>
            </a:bodyPr>
            <a:lstStyle/>
            <a:p>
              <a:pPr lvl="1"/>
              <a:endParaRPr lang="en-US" sz="1600" kern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Rounded Rectangle 38">
                  <a:extLst>
                    <a:ext uri="{FF2B5EF4-FFF2-40B4-BE49-F238E27FC236}">
                      <a16:creationId xmlns:a16="http://schemas.microsoft.com/office/drawing/2014/main" id="{F0E333CC-CD8D-E24D-B333-249EEDFFD270}"/>
                    </a:ext>
                  </a:extLst>
                </p:cNvPr>
                <p:cNvSpPr/>
                <p:nvPr/>
              </p:nvSpPr>
              <p:spPr bwMode="auto">
                <a:xfrm>
                  <a:off x="6027767" y="3624026"/>
                  <a:ext cx="2720697" cy="840533"/>
                </a:xfrm>
                <a:prstGeom prst="roundRect">
                  <a:avLst/>
                </a:prstGeom>
                <a:solidFill>
                  <a:schemeClr val="bg2">
                    <a:lumMod val="60000"/>
                    <a:lumOff val="40000"/>
                    <a:alpha val="42000"/>
                  </a:schemeClr>
                </a:solidFill>
                <a:ln w="1905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a14:m>
                  <a:r>
                    <a:rPr lang="en-US" sz="1200" dirty="0"/>
                    <a:t>: Probability that each replied tag uses</a:t>
                  </a:r>
                  <a:br>
                    <a:rPr lang="en-US" sz="1200" dirty="0"/>
                  </a:br>
                  <a:r>
                    <a:rPr lang="en-US" sz="1200" dirty="0"/>
                    <a:t>a unique orthogonal pilot</a:t>
                  </a:r>
                  <a:endParaRPr lang="en-US" sz="120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39" name="Rounded Rectangle 38">
                  <a:extLst>
                    <a:ext uri="{FF2B5EF4-FFF2-40B4-BE49-F238E27FC236}">
                      <a16:creationId xmlns:a16="http://schemas.microsoft.com/office/drawing/2014/main" id="{F0E333CC-CD8D-E24D-B333-249EEDFFD27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6027767" y="3624026"/>
                  <a:ext cx="2720697" cy="840533"/>
                </a:xfrm>
                <a:prstGeom prst="roundRect">
                  <a:avLst/>
                </a:prstGeom>
                <a:blipFill>
                  <a:blip r:embed="rId8"/>
                  <a:stretch>
                    <a:fillRect r="-465"/>
                  </a:stretch>
                </a:blipFill>
                <a:ln w="1905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8732D2F4-B2CC-8048-AA04-F6363CCC7D0C}"/>
                    </a:ext>
                  </a:extLst>
                </p:cNvPr>
                <p:cNvSpPr txBox="1"/>
                <p:nvPr/>
              </p:nvSpPr>
              <p:spPr>
                <a:xfrm>
                  <a:off x="2484884" y="3573016"/>
                  <a:ext cx="2231132" cy="783356"/>
                </a:xfrm>
                <a:prstGeom prst="rect">
                  <a:avLst/>
                </a:prstGeom>
                <a:noFill/>
              </p:spPr>
              <p:txBody>
                <a:bodyPr wrap="square" lIns="0" rIns="0" rtlCol="0" anchor="b">
                  <a:spAutoFit/>
                </a:bodyPr>
                <a:lstStyle/>
                <a:p>
                  <a:pPr indent="-96837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600" i="1" kern="0" smtClean="0">
                            <a:latin typeface="Cambria Math"/>
                            <a:ea typeface="Cambria Math"/>
                          </a:rPr>
                          <m:t>𝜂</m:t>
                        </m:r>
                        <m:r>
                          <a:rPr lang="de-DE" sz="1600" b="0" i="1" kern="0" baseline="-25000" smtClean="0">
                            <a:latin typeface="Cambria Math" panose="02040503050406030204" pitchFamily="18" charset="0"/>
                            <a:ea typeface="Cambria Math"/>
                          </a:rPr>
                          <m:t>𝑈𝑆</m:t>
                        </m:r>
                        <m:r>
                          <a:rPr lang="de-DE" sz="1600" i="1" kern="0">
                            <a:latin typeface="Cambria Math" panose="02040503050406030204" pitchFamily="18" charset="0"/>
                            <a:ea typeface="Cambria Math"/>
                          </a:rPr>
                          <m:t>=</m:t>
                        </m:r>
                        <m:nary>
                          <m:naryPr>
                            <m:chr m:val="∑"/>
                            <m:ctrlPr>
                              <a:rPr lang="de-DE" sz="1600" i="1" kern="0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de-DE" sz="1600" i="1" kern="0">
                                <a:latin typeface="Cambria Math" panose="02040503050406030204" pitchFamily="18" charset="0"/>
                                <a:ea typeface="Cambria Math"/>
                              </a:rPr>
                              <m:t>𝑅</m:t>
                            </m:r>
                            <m:r>
                              <a:rPr lang="de-DE" sz="1600" i="1" kern="0">
                                <a:latin typeface="Cambria Math" panose="02040503050406030204" pitchFamily="18" charset="0"/>
                                <a:ea typeface="Cambria Math"/>
                              </a:rPr>
                              <m:t>=1</m:t>
                            </m:r>
                          </m:sub>
                          <m:sup>
                            <m:r>
                              <a:rPr lang="de-DE" sz="1600" i="1" kern="0">
                                <a:latin typeface="Cambria Math" panose="02040503050406030204" pitchFamily="18" charset="0"/>
                                <a:ea typeface="Cambria Math"/>
                              </a:rPr>
                              <m:t>𝑀</m:t>
                            </m:r>
                          </m:sup>
                          <m:e>
                            <m:r>
                              <a:rPr lang="en-US" sz="1600" i="1" kern="0">
                                <a:latin typeface="Cambria Math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lang="en-US" sz="1600" i="1" ker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i="1" kern="0">
                                    <a:latin typeface="Cambria Math"/>
                                  </a:rPr>
                                  <m:t>𝑅</m:t>
                                </m:r>
                              </m:e>
                            </m:d>
                            <m:r>
                              <a:rPr lang="de-DE" sz="16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sSub>
                              <m:sSubPr>
                                <m:ctrlPr>
                                  <a:rPr lang="de-DE" sz="16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6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de-DE" sz="16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𝑠𝑜𝑙</m:t>
                                </m:r>
                                <m:r>
                                  <a:rPr lang="de-DE" sz="16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.</m:t>
                                </m:r>
                              </m:sub>
                            </m:sSub>
                          </m:e>
                        </m:nary>
                        <m:r>
                          <a:rPr lang="de-DE" sz="1600" i="1" kern="0" smtClean="0">
                            <a:solidFill>
                              <a:srgbClr val="C00000"/>
                            </a:solidFill>
                            <a:latin typeface="Cambria Math"/>
                          </a:rPr>
                          <m:t>𝑃</m:t>
                        </m:r>
                        <m:r>
                          <a:rPr lang="de-DE" sz="1600" i="1" kern="0" baseline="-25000">
                            <a:solidFill>
                              <a:srgbClr val="C00000"/>
                            </a:solidFill>
                            <a:latin typeface="Cambria Math"/>
                          </a:rPr>
                          <m:t>𝑆</m:t>
                        </m:r>
                        <m:r>
                          <a:rPr lang="de-DE" sz="1600" i="1" kern="0" baseline="-25000">
                            <a:solidFill>
                              <a:srgbClr val="C00000"/>
                            </a:solidFill>
                            <a:latin typeface="Cambria Math"/>
                          </a:rPr>
                          <m:t>1</m:t>
                        </m:r>
                      </m:oMath>
                    </m:oMathPara>
                  </a14:m>
                  <a:endParaRPr lang="en-US" sz="1600" kern="0" dirty="0"/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8732D2F4-B2CC-8048-AA04-F6363CCC7D0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84884" y="3573016"/>
                  <a:ext cx="2231132" cy="783356"/>
                </a:xfrm>
                <a:prstGeom prst="rect">
                  <a:avLst/>
                </a:prstGeom>
                <a:blipFill>
                  <a:blip r:embed="rId9"/>
                  <a:stretch>
                    <a:fillRect l="-10227" t="-93651" b="-15079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90F924A-6B45-C54D-AEE3-6E2C6D454662}"/>
                </a:ext>
              </a:extLst>
            </p:cNvPr>
            <p:cNvSpPr/>
            <p:nvPr/>
          </p:nvSpPr>
          <p:spPr>
            <a:xfrm>
              <a:off x="640816" y="3994408"/>
              <a:ext cx="1511952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b="1" dirty="0" err="1">
                  <a:solidFill>
                    <a:schemeClr val="tx2">
                      <a:lumMod val="7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Ack</a:t>
              </a:r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if Unique </a:t>
              </a:r>
            </a:p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Scenario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EB0D8DFA-3F87-1A41-8D4F-EEB702822033}"/>
              </a:ext>
            </a:extLst>
          </p:cNvPr>
          <p:cNvGrpSpPr/>
          <p:nvPr/>
        </p:nvGrpSpPr>
        <p:grpSpPr>
          <a:xfrm>
            <a:off x="395536" y="4666342"/>
            <a:ext cx="8352929" cy="1296513"/>
            <a:chOff x="395536" y="4666342"/>
            <a:chExt cx="8352929" cy="1296513"/>
          </a:xfrm>
        </p:grpSpPr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6F99CBD9-5B11-F844-9A94-1BDEBA912CCB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537" y="4762443"/>
              <a:ext cx="1945331" cy="1200412"/>
            </a:xfrm>
            <a:custGeom>
              <a:avLst/>
              <a:gdLst>
                <a:gd name="T0" fmla="*/ 423 w 423"/>
                <a:gd name="T1" fmla="*/ 0 h 604"/>
                <a:gd name="T2" fmla="*/ 423 w 423"/>
                <a:gd name="T3" fmla="*/ 392 h 604"/>
                <a:gd name="T4" fmla="*/ 211 w 423"/>
                <a:gd name="T5" fmla="*/ 604 h 604"/>
                <a:gd name="T6" fmla="*/ 0 w 423"/>
                <a:gd name="T7" fmla="*/ 392 h 604"/>
                <a:gd name="T8" fmla="*/ 0 w 423"/>
                <a:gd name="T9" fmla="*/ 0 h 604"/>
                <a:gd name="T10" fmla="*/ 211 w 423"/>
                <a:gd name="T11" fmla="*/ 211 h 604"/>
                <a:gd name="T12" fmla="*/ 423 w 423"/>
                <a:gd name="T13" fmla="*/ 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3" h="604">
                  <a:moveTo>
                    <a:pt x="423" y="0"/>
                  </a:moveTo>
                  <a:lnTo>
                    <a:pt x="423" y="392"/>
                  </a:lnTo>
                  <a:lnTo>
                    <a:pt x="211" y="604"/>
                  </a:lnTo>
                  <a:lnTo>
                    <a:pt x="0" y="392"/>
                  </a:lnTo>
                  <a:lnTo>
                    <a:pt x="0" y="0"/>
                  </a:lnTo>
                  <a:lnTo>
                    <a:pt x="211" y="211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91440" numCol="1" anchor="b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4800" b="1">
                <a:solidFill>
                  <a:schemeClr val="accent6">
                    <a:lumMod val="50000"/>
                  </a:schemeClr>
                </a:solidFill>
              </a:endParaRPr>
            </a:p>
          </p:txBody>
        </p:sp>
        <p:sp>
          <p:nvSpPr>
            <p:cNvPr id="19" name="Rectangle 28">
              <a:extLst>
                <a:ext uri="{FF2B5EF4-FFF2-40B4-BE49-F238E27FC236}">
                  <a16:creationId xmlns:a16="http://schemas.microsoft.com/office/drawing/2014/main" id="{1FE0EB48-58FC-B24E-B4F7-C298B0E476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6621" y="4691280"/>
              <a:ext cx="6541844" cy="840533"/>
            </a:xfrm>
            <a:prstGeom prst="roundRect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23">
              <a:extLst>
                <a:ext uri="{FF2B5EF4-FFF2-40B4-BE49-F238E27FC236}">
                  <a16:creationId xmlns:a16="http://schemas.microsoft.com/office/drawing/2014/main" id="{1D477E48-06A3-8D44-B7C9-AACA54FB1890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536" y="4666342"/>
              <a:ext cx="1945331" cy="1200412"/>
            </a:xfrm>
            <a:custGeom>
              <a:avLst/>
              <a:gdLst>
                <a:gd name="T0" fmla="*/ 423 w 423"/>
                <a:gd name="T1" fmla="*/ 0 h 604"/>
                <a:gd name="T2" fmla="*/ 423 w 423"/>
                <a:gd name="T3" fmla="*/ 392 h 604"/>
                <a:gd name="T4" fmla="*/ 211 w 423"/>
                <a:gd name="T5" fmla="*/ 604 h 604"/>
                <a:gd name="T6" fmla="*/ 0 w 423"/>
                <a:gd name="T7" fmla="*/ 392 h 604"/>
                <a:gd name="T8" fmla="*/ 0 w 423"/>
                <a:gd name="T9" fmla="*/ 0 h 604"/>
                <a:gd name="T10" fmla="*/ 211 w 423"/>
                <a:gd name="T11" fmla="*/ 211 h 604"/>
                <a:gd name="T12" fmla="*/ 423 w 423"/>
                <a:gd name="T13" fmla="*/ 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3" h="604">
                  <a:moveTo>
                    <a:pt x="423" y="0"/>
                  </a:moveTo>
                  <a:lnTo>
                    <a:pt x="423" y="392"/>
                  </a:lnTo>
                  <a:lnTo>
                    <a:pt x="211" y="604"/>
                  </a:lnTo>
                  <a:lnTo>
                    <a:pt x="0" y="392"/>
                  </a:lnTo>
                  <a:lnTo>
                    <a:pt x="0" y="0"/>
                  </a:lnTo>
                  <a:lnTo>
                    <a:pt x="211" y="211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91440" numCol="1" anchor="b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4800" b="1">
                <a:solidFill>
                  <a:schemeClr val="accent6">
                    <a:lumMod val="50000"/>
                  </a:schemeClr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Rounded Rectangle 39">
                  <a:extLst>
                    <a:ext uri="{FF2B5EF4-FFF2-40B4-BE49-F238E27FC236}">
                      <a16:creationId xmlns:a16="http://schemas.microsoft.com/office/drawing/2014/main" id="{68F14495-8E24-4F4C-BBD3-428C9C452F99}"/>
                    </a:ext>
                  </a:extLst>
                </p:cNvPr>
                <p:cNvSpPr/>
                <p:nvPr/>
              </p:nvSpPr>
              <p:spPr bwMode="auto">
                <a:xfrm>
                  <a:off x="6027767" y="4691280"/>
                  <a:ext cx="2720697" cy="840533"/>
                </a:xfrm>
                <a:prstGeom prst="roundRect">
                  <a:avLst/>
                </a:prstGeom>
                <a:solidFill>
                  <a:schemeClr val="bg2">
                    <a:lumMod val="60000"/>
                    <a:lumOff val="40000"/>
                    <a:alpha val="42000"/>
                  </a:schemeClr>
                </a:solidFill>
                <a:ln w="1905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just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2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  <m:r>
                          <a:rPr lang="de-DE" sz="12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=</m:t>
                        </m:r>
                        <m:d>
                          <m:dPr>
                            <m:ctrlPr>
                              <a:rPr lang="en-US" sz="1200" i="1" kern="0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1200" i="1" kern="0">
                                    <a:latin typeface="Cambria Math" panose="02040503050406030204" pitchFamily="18" charset="0"/>
                                    <a:ea typeface="Cambria Math"/>
                                  </a:rPr>
                                </m:ctrlPr>
                              </m:fPr>
                              <m:num>
                                <m:r>
                                  <a:rPr lang="de-DE" sz="1200" i="1" kern="0">
                                    <a:latin typeface="Cambria Math"/>
                                    <a:ea typeface="Cambria Math"/>
                                  </a:rPr>
                                  <m:t>𝑡</m:t>
                                </m:r>
                                <m:r>
                                  <a:rPr lang="de-DE" sz="1200" i="1" kern="0" baseline="-25000">
                                    <a:latin typeface="Cambria Math"/>
                                    <a:ea typeface="Cambria Math"/>
                                  </a:rPr>
                                  <m:t>𝑠</m:t>
                                </m:r>
                              </m:num>
                              <m:den>
                                <m:r>
                                  <a:rPr lang="de-DE" sz="1200" i="1" kern="0">
                                    <a:latin typeface="Cambria Math"/>
                                    <a:ea typeface="Cambria Math"/>
                                  </a:rPr>
                                  <m:t>𝑡</m:t>
                                </m:r>
                                <m:r>
                                  <a:rPr lang="de-DE" sz="1200" i="1" kern="0" baseline="-25000">
                                    <a:latin typeface="Cambria Math"/>
                                    <a:ea typeface="Cambria Math"/>
                                  </a:rPr>
                                  <m:t>𝑠𝑎</m:t>
                                </m:r>
                                <m:r>
                                  <a:rPr lang="en-US" sz="1200" i="1" kern="0">
                                    <a:latin typeface="Cambria Math"/>
                                    <a:ea typeface="Cambria Math"/>
                                  </a:rPr>
                                  <m:t>+</m:t>
                                </m:r>
                                <m:r>
                                  <a:rPr lang="de-DE" sz="1200" i="1" kern="0">
                                    <a:latin typeface="Cambria Math"/>
                                    <a:ea typeface="Cambria Math"/>
                                  </a:rPr>
                                  <m:t>𝑡</m:t>
                                </m:r>
                                <m:r>
                                  <a:rPr lang="de-DE" sz="1200" i="1" kern="0" baseline="-25000">
                                    <a:latin typeface="Cambria Math"/>
                                    <a:ea typeface="Cambria Math"/>
                                  </a:rPr>
                                  <m:t>𝑠𝑏</m:t>
                                </m:r>
                                <m:r>
                                  <a:rPr lang="en-US" sz="1200" i="1" kern="0">
                                    <a:latin typeface="Cambria Math"/>
                                    <a:ea typeface="Cambria Math"/>
                                  </a:rPr>
                                  <m:t>∙</m:t>
                                </m:r>
                                <m:r>
                                  <a:rPr lang="en-US" sz="1200" i="1" kern="0">
                                    <a:latin typeface="Cambria Math"/>
                                  </a:rPr>
                                  <m:t>𝑅</m:t>
                                </m:r>
                                <m:r>
                                  <a:rPr lang="en-US" sz="1200" i="1" kern="0" baseline="-25000">
                                    <a:latin typeface="Cambria Math"/>
                                  </a:rPr>
                                  <m:t>𝑠𝑜𝑙</m:t>
                                </m:r>
                              </m:den>
                            </m:f>
                          </m:e>
                        </m:d>
                      </m:oMath>
                    </m:oMathPara>
                  </a14:m>
                  <a:endParaRPr lang="en-US" sz="1200" kern="0" dirty="0"/>
                </a:p>
              </p:txBody>
            </p:sp>
          </mc:Choice>
          <mc:Fallback xmlns="">
            <p:sp>
              <p:nvSpPr>
                <p:cNvPr id="40" name="Rounded Rectangle 39">
                  <a:extLst>
                    <a:ext uri="{FF2B5EF4-FFF2-40B4-BE49-F238E27FC236}">
                      <a16:creationId xmlns:a16="http://schemas.microsoft.com/office/drawing/2014/main" id="{68F14495-8E24-4F4C-BBD3-428C9C452F9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6027767" y="4691280"/>
                  <a:ext cx="2720697" cy="840533"/>
                </a:xfrm>
                <a:prstGeom prst="round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 w="1905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DE012042-9F58-D04C-891A-B2DCCBB0AF95}"/>
                </a:ext>
              </a:extLst>
            </p:cNvPr>
            <p:cNvSpPr/>
            <p:nvPr/>
          </p:nvSpPr>
          <p:spPr>
            <a:xfrm>
              <a:off x="517561" y="5086925"/>
              <a:ext cx="1699953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Pseudo parallel </a:t>
              </a:r>
            </a:p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Slot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84E3B183-24CD-5141-B91D-B98EB95632E9}"/>
                    </a:ext>
                  </a:extLst>
                </p:cNvPr>
                <p:cNvSpPr txBox="1"/>
                <p:nvPr/>
              </p:nvSpPr>
              <p:spPr>
                <a:xfrm>
                  <a:off x="2480659" y="4778250"/>
                  <a:ext cx="3243469" cy="594906"/>
                </a:xfrm>
                <a:prstGeom prst="rect">
                  <a:avLst/>
                </a:prstGeom>
                <a:noFill/>
              </p:spPr>
              <p:txBody>
                <a:bodyPr wrap="square" lIns="0" rIns="0" rtlCol="0" anchor="b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600" i="1" kern="0" smtClean="0">
                            <a:latin typeface="Cambria Math"/>
                            <a:ea typeface="Cambria Math"/>
                          </a:rPr>
                          <m:t>𝜂</m:t>
                        </m:r>
                        <m:r>
                          <a:rPr lang="de-DE" sz="1600" b="0" i="1" kern="0" baseline="-25000" smtClean="0">
                            <a:latin typeface="Cambria Math" panose="02040503050406030204" pitchFamily="18" charset="0"/>
                            <a:ea typeface="Cambria Math"/>
                          </a:rPr>
                          <m:t>𝑃𝑟𝑜𝑝𝑜𝑠𝑒𝑑</m:t>
                        </m:r>
                        <m:r>
                          <a:rPr lang="de-DE" sz="1600" i="1" kern="0">
                            <a:latin typeface="Cambria Math" panose="02040503050406030204" pitchFamily="18" charset="0"/>
                            <a:ea typeface="Cambria Math"/>
                          </a:rPr>
                          <m:t>=</m:t>
                        </m:r>
                        <m:nary>
                          <m:naryPr>
                            <m:chr m:val="∑"/>
                            <m:limLoc m:val="subSup"/>
                            <m:ctrlPr>
                              <a:rPr lang="de-DE" sz="1600" i="1" kern="0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de-DE" sz="1600" i="1" kern="0">
                                <a:latin typeface="Cambria Math" panose="02040503050406030204" pitchFamily="18" charset="0"/>
                                <a:ea typeface="Cambria Math"/>
                              </a:rPr>
                              <m:t>𝑅</m:t>
                            </m:r>
                            <m:r>
                              <a:rPr lang="de-DE" sz="1600" i="1" kern="0">
                                <a:latin typeface="Cambria Math" panose="02040503050406030204" pitchFamily="18" charset="0"/>
                                <a:ea typeface="Cambria Math"/>
                              </a:rPr>
                              <m:t>=1</m:t>
                            </m:r>
                          </m:sub>
                          <m:sup>
                            <m:r>
                              <a:rPr lang="de-DE" sz="1600" i="1" kern="0">
                                <a:latin typeface="Cambria Math" panose="02040503050406030204" pitchFamily="18" charset="0"/>
                                <a:ea typeface="Cambria Math"/>
                              </a:rPr>
                              <m:t>𝑀</m:t>
                            </m:r>
                          </m:sup>
                          <m:e>
                            <m:r>
                              <a:rPr lang="en-US" sz="1600" i="1" kern="0">
                                <a:latin typeface="Cambria Math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lang="en-US" sz="1600" i="1" ker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i="1" kern="0">
                                    <a:latin typeface="Cambria Math"/>
                                  </a:rPr>
                                  <m:t>𝑅</m:t>
                                </m:r>
                              </m:e>
                            </m:d>
                            <m:r>
                              <a:rPr lang="de-DE" sz="16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sSub>
                              <m:sSubPr>
                                <m:ctrlPr>
                                  <a:rPr lang="de-DE" sz="16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6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de-DE" sz="16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𝑠𝑜𝑙</m:t>
                                </m:r>
                                <m:r>
                                  <a:rPr lang="de-DE" sz="16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.</m:t>
                                </m:r>
                              </m:sub>
                            </m:sSub>
                            <m:r>
                              <a:rPr lang="de-DE" sz="16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</m:e>
                        </m:nary>
                        <m:r>
                          <a:rPr lang="de-DE" sz="1600" i="1" kern="0">
                            <a:latin typeface="Cambria Math"/>
                          </a:rPr>
                          <m:t>𝑃</m:t>
                        </m:r>
                        <m:r>
                          <a:rPr lang="de-DE" sz="1600" i="1" kern="0" baseline="-25000">
                            <a:latin typeface="Cambria Math"/>
                          </a:rPr>
                          <m:t>𝑆</m:t>
                        </m:r>
                        <m:r>
                          <a:rPr lang="de-DE" sz="1600" i="1" kern="0" baseline="-25000">
                            <a:latin typeface="Cambria Math"/>
                          </a:rPr>
                          <m:t>1∙</m:t>
                        </m:r>
                        <m:r>
                          <a:rPr lang="de-DE" sz="1600" i="1" kern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oMath>
                    </m:oMathPara>
                  </a14:m>
                  <a:endParaRPr lang="en-US" sz="1600" b="1" dirty="0"/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84E3B183-24CD-5141-B91D-B98EB95632E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80659" y="4778250"/>
                  <a:ext cx="3243469" cy="594906"/>
                </a:xfrm>
                <a:prstGeom prst="rect">
                  <a:avLst/>
                </a:prstGeom>
                <a:blipFill>
                  <a:blip r:embed="rId11"/>
                  <a:stretch>
                    <a:fillRect l="-1946" t="-137500" b="-2145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445665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738664"/>
          </a:xfrm>
        </p:spPr>
        <p:txBody>
          <a:bodyPr/>
          <a:lstStyle/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Simulation</a:t>
            </a:r>
            <a:r>
              <a:rPr lang="en-US" dirty="0"/>
              <a:t> Results</a:t>
            </a:r>
            <a:br>
              <a:rPr lang="en-US" dirty="0"/>
            </a:br>
            <a:endParaRPr lang="en-US" dirty="0"/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5A0D3CB2-E0E6-284D-B358-2D0FC1F909E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>
          <a:xfrm>
            <a:off x="7524750" y="100013"/>
            <a:ext cx="1149350" cy="906462"/>
          </a:xfrm>
        </p:spPr>
      </p:pic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6D6825A-82F5-3A4F-9E8F-D3A513A73C6B}" type="datetime3">
              <a:rPr lang="de-DE" smtClean="0"/>
              <a:t>23/01/2019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Hazem Elsaid Ibrahim | PhD Dissertation</a:t>
            </a:r>
          </a:p>
        </p:txBody>
      </p:sp>
      <p:pic>
        <p:nvPicPr>
          <p:cNvPr id="7" name="Picture Placeholder 4">
            <a:extLst>
              <a:ext uri="{FF2B5EF4-FFF2-40B4-BE49-F238E27FC236}">
                <a16:creationId xmlns:a16="http://schemas.microsoft.com/office/drawing/2014/main" id="{862FBCA6-8654-EB4E-B8B9-5343706E4A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 bwMode="auto">
          <a:xfrm>
            <a:off x="5940152" y="6237312"/>
            <a:ext cx="1330007" cy="56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platzhalter 3">
            <a:extLst>
              <a:ext uri="{FF2B5EF4-FFF2-40B4-BE49-F238E27FC236}">
                <a16:creationId xmlns:a16="http://schemas.microsoft.com/office/drawing/2014/main" id="{AE144203-25B6-A342-8422-CF64D4262A59}"/>
              </a:ext>
            </a:extLst>
          </p:cNvPr>
          <p:cNvSpPr txBox="1">
            <a:spLocks/>
          </p:cNvSpPr>
          <p:nvPr/>
        </p:nvSpPr>
        <p:spPr>
          <a:xfrm>
            <a:off x="288000" y="1052736"/>
            <a:ext cx="8532472" cy="5184576"/>
          </a:xfrm>
          <a:prstGeom prst="rect">
            <a:avLst/>
          </a:prstGeom>
        </p:spPr>
        <p:txBody>
          <a:bodyPr/>
          <a:lstStyle>
            <a:lvl1pPr marL="358775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tx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9138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2pPr>
            <a:lvl3pPr marL="1079500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439863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4pPr>
            <a:lvl5pPr marL="1798638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5pPr>
            <a:lvl6pPr marL="18875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6pPr>
            <a:lvl7pPr marL="23447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7pPr>
            <a:lvl8pPr marL="28019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8pPr>
            <a:lvl9pPr marL="32591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600" kern="0" dirty="0"/>
              <a:t>Mean identification time</a:t>
            </a:r>
          </a:p>
          <a:p>
            <a:pPr lvl="1"/>
            <a:r>
              <a:rPr lang="en-US" sz="1600" kern="0" dirty="0"/>
              <a:t>Modified (Tags/Reader) compared to the state-of-the-art</a:t>
            </a:r>
          </a:p>
          <a:p>
            <a:pPr lvl="1"/>
            <a:r>
              <a:rPr lang="en-US" sz="1600" kern="0" dirty="0"/>
              <a:t>Maximum length of pseudo parallel slot is 8 tags</a:t>
            </a:r>
          </a:p>
          <a:p>
            <a:pPr lvl="1"/>
            <a:r>
              <a:rPr lang="en-US" sz="1600" kern="0" dirty="0">
                <a:latin typeface="Calibri" panose="020F0502020204030204" pitchFamily="34" charset="0"/>
                <a:cs typeface="Calibri" panose="020F0502020204030204" pitchFamily="34" charset="0"/>
              </a:rPr>
              <a:t>FSA with 1000 iterations</a:t>
            </a:r>
            <a:endParaRPr lang="en-US" sz="1600" kern="0" dirty="0"/>
          </a:p>
          <a:p>
            <a:pPr lvl="1"/>
            <a:endParaRPr lang="en-US" sz="1600" kern="0" dirty="0"/>
          </a:p>
          <a:p>
            <a:pPr lvl="1"/>
            <a:endParaRPr lang="en-US" sz="1600" kern="0" dirty="0"/>
          </a:p>
          <a:p>
            <a:pPr lvl="1"/>
            <a:endParaRPr lang="en-US" sz="1600" kern="0" dirty="0"/>
          </a:p>
          <a:p>
            <a:pPr marL="0" indent="0">
              <a:buFont typeface="Wingdings" pitchFamily="2" charset="2"/>
              <a:buNone/>
            </a:pPr>
            <a:r>
              <a:rPr lang="en-US" sz="1600" kern="0" dirty="0"/>
              <a:t>				</a:t>
            </a:r>
          </a:p>
          <a:p>
            <a:endParaRPr lang="en-US" sz="1600" kern="0" dirty="0"/>
          </a:p>
          <a:p>
            <a:pPr lvl="2"/>
            <a:endParaRPr lang="en-US" sz="1600" kern="0" dirty="0"/>
          </a:p>
          <a:p>
            <a:pPr marL="180975" lvl="1" indent="0">
              <a:buFont typeface="Wingdings" pitchFamily="2" charset="2"/>
              <a:buNone/>
            </a:pPr>
            <a:r>
              <a:rPr lang="en-US" kern="0" dirty="0"/>
              <a:t>												</a:t>
            </a:r>
            <a:endParaRPr lang="en-US" sz="1600" kern="0" dirty="0">
              <a:solidFill>
                <a:schemeClr val="tx2">
                  <a:lumMod val="50000"/>
                </a:schemeClr>
              </a:solidFill>
            </a:endParaRPr>
          </a:p>
          <a:p>
            <a:pPr lvl="5"/>
            <a:endParaRPr lang="en-US" sz="1600" i="1" kern="0" dirty="0">
              <a:solidFill>
                <a:schemeClr val="tx2">
                  <a:lumMod val="50000"/>
                </a:schemeClr>
              </a:solidFill>
              <a:latin typeface="Cambria Math"/>
            </a:endParaRPr>
          </a:p>
          <a:p>
            <a:pPr lvl="5"/>
            <a:endParaRPr lang="en-US" kern="0" dirty="0"/>
          </a:p>
          <a:p>
            <a:pPr lvl="2"/>
            <a:endParaRPr lang="en-US" sz="1600" kern="0" dirty="0"/>
          </a:p>
          <a:p>
            <a:pPr lvl="3"/>
            <a:endParaRPr lang="en-US" sz="1600" kern="0" dirty="0"/>
          </a:p>
          <a:p>
            <a:pPr marL="683025" lvl="4"/>
            <a:endParaRPr lang="en-US" sz="1600" kern="0" dirty="0"/>
          </a:p>
          <a:p>
            <a:pPr marL="0" indent="0">
              <a:spcAft>
                <a:spcPct val="0"/>
              </a:spcAft>
              <a:buFont typeface="Wingdings" pitchFamily="2" charset="2"/>
              <a:buNone/>
            </a:pPr>
            <a:br>
              <a:rPr lang="en-US" sz="1600" kern="0" dirty="0"/>
            </a:br>
            <a:br>
              <a:rPr lang="en-US" sz="1600" kern="0" dirty="0"/>
            </a:br>
            <a:br>
              <a:rPr lang="en-US" sz="1600" kern="0" dirty="0"/>
            </a:br>
            <a:br>
              <a:rPr lang="en-US" sz="1600" kern="0" dirty="0"/>
            </a:br>
            <a:endParaRPr lang="en-US" sz="1100" b="1" kern="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E72A42B-EEFE-1A42-9B52-A8FF118C96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2564904"/>
            <a:ext cx="8143700" cy="3572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25703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1EE91F-9F4D-8A44-9145-A0F93B626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FSA after PHY-Layer Improvement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928948-562A-974F-BBA7-A9ABE41B86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66725" y="6571266"/>
            <a:ext cx="2133600" cy="123111"/>
          </a:xfrm>
        </p:spPr>
        <p:txBody>
          <a:bodyPr/>
          <a:lstStyle/>
          <a:p>
            <a:fld id="{028FC40C-4650-5D4B-8B4C-F6ABCB5DBA97}" type="datetime3">
              <a:rPr lang="de-DE" smtClean="0"/>
              <a:t>23/01/2019</a:t>
            </a:fld>
            <a:endParaRPr lang="de-DE"/>
          </a:p>
        </p:txBody>
      </p:sp>
      <p:pic>
        <p:nvPicPr>
          <p:cNvPr id="53" name="Picture Placeholder 10">
            <a:extLst>
              <a:ext uri="{FF2B5EF4-FFF2-40B4-BE49-F238E27FC236}">
                <a16:creationId xmlns:a16="http://schemas.microsoft.com/office/drawing/2014/main" id="{83B0B7CE-0C12-2D46-B2D2-4BACC1BFE819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>
          <a:xfrm>
            <a:off x="7524750" y="100013"/>
            <a:ext cx="1149350" cy="906462"/>
          </a:xfrm>
        </p:spPr>
      </p:pic>
      <p:pic>
        <p:nvPicPr>
          <p:cNvPr id="54" name="Picture Placeholder 4">
            <a:extLst>
              <a:ext uri="{FF2B5EF4-FFF2-40B4-BE49-F238E27FC236}">
                <a16:creationId xmlns:a16="http://schemas.microsoft.com/office/drawing/2014/main" id="{51670638-79A0-C94C-96C2-9322276AC9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 bwMode="auto">
          <a:xfrm>
            <a:off x="5940152" y="6237312"/>
            <a:ext cx="1330007" cy="56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5" name="Rectangle 64">
            <a:extLst>
              <a:ext uri="{FF2B5EF4-FFF2-40B4-BE49-F238E27FC236}">
                <a16:creationId xmlns:a16="http://schemas.microsoft.com/office/drawing/2014/main" id="{56F2FA8F-58CC-1647-A7AB-D14A3005D348}"/>
              </a:ext>
            </a:extLst>
          </p:cNvPr>
          <p:cNvSpPr/>
          <p:nvPr/>
        </p:nvSpPr>
        <p:spPr>
          <a:xfrm>
            <a:off x="470201" y="3664251"/>
            <a:ext cx="1581520" cy="896435"/>
          </a:xfrm>
          <a:prstGeom prst="rect">
            <a:avLst/>
          </a:prstGeom>
          <a:solidFill>
            <a:srgbClr val="393950"/>
          </a:solidFill>
          <a:ln>
            <a:noFill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ontAwesome" pitchFamily="2" charset="0"/>
              </a:rPr>
              <a:t>Modified</a:t>
            </a:r>
          </a:p>
          <a:p>
            <a:pPr algn="ctr"/>
            <a:r>
              <a:rPr lang="en-US" sz="1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ontAwesome" pitchFamily="2" charset="0"/>
              </a:rPr>
              <a:t>EPCglobal</a:t>
            </a:r>
            <a:r>
              <a:rPr 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ontAwesome" pitchFamily="2" charset="0"/>
              </a:rPr>
              <a:t> C1 G2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BFA0057-B819-1C42-B1CF-9655EA160A43}"/>
              </a:ext>
            </a:extLst>
          </p:cNvPr>
          <p:cNvGrpSpPr/>
          <p:nvPr/>
        </p:nvGrpSpPr>
        <p:grpSpPr>
          <a:xfrm>
            <a:off x="2691228" y="2234735"/>
            <a:ext cx="5985228" cy="3900099"/>
            <a:chOff x="2691228" y="2234735"/>
            <a:chExt cx="5985228" cy="3900099"/>
          </a:xfrm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27A83F15-9A4C-BA4B-9C4E-0FF96189CECA}"/>
                </a:ext>
              </a:extLst>
            </p:cNvPr>
            <p:cNvGrpSpPr/>
            <p:nvPr/>
          </p:nvGrpSpPr>
          <p:grpSpPr>
            <a:xfrm>
              <a:off x="2691228" y="4890867"/>
              <a:ext cx="1347228" cy="1243967"/>
              <a:chOff x="1045569" y="4750010"/>
              <a:chExt cx="1347228" cy="1243967"/>
            </a:xfrm>
          </p:grpSpPr>
          <p:sp>
            <p:nvSpPr>
              <p:cNvPr id="62" name="Arc 61">
                <a:extLst>
                  <a:ext uri="{FF2B5EF4-FFF2-40B4-BE49-F238E27FC236}">
                    <a16:creationId xmlns:a16="http://schemas.microsoft.com/office/drawing/2014/main" id="{D65F3616-ED3F-8942-98D7-F1A4AB7D13C0}"/>
                  </a:ext>
                </a:extLst>
              </p:cNvPr>
              <p:cNvSpPr/>
              <p:nvPr/>
            </p:nvSpPr>
            <p:spPr bwMode="auto">
              <a:xfrm rot="18980199">
                <a:off x="1393963" y="4979965"/>
                <a:ext cx="690672" cy="664054"/>
              </a:xfrm>
              <a:prstGeom prst="arc">
                <a:avLst/>
              </a:prstGeom>
              <a:ln w="63500" cap="flat" cmpd="sng" algn="ctr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40000"/>
                  </a:spcAft>
                  <a:buClrTx/>
                  <a:buSzTx/>
                  <a:buFont typeface="Wingdings" pitchFamily="2" charset="2"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Frutiger LT Com 55 Roman" pitchFamily="34" charset="0"/>
                </a:endParaRPr>
              </a:p>
            </p:txBody>
          </p:sp>
          <p:sp>
            <p:nvSpPr>
              <p:cNvPr id="63" name="Arc 62">
                <a:extLst>
                  <a:ext uri="{FF2B5EF4-FFF2-40B4-BE49-F238E27FC236}">
                    <a16:creationId xmlns:a16="http://schemas.microsoft.com/office/drawing/2014/main" id="{6437419D-04FB-964D-A1EA-9D3E93E59B54}"/>
                  </a:ext>
                </a:extLst>
              </p:cNvPr>
              <p:cNvSpPr/>
              <p:nvPr/>
            </p:nvSpPr>
            <p:spPr bwMode="auto">
              <a:xfrm rot="18763652">
                <a:off x="1553410" y="5094224"/>
                <a:ext cx="398952" cy="417662"/>
              </a:xfrm>
              <a:prstGeom prst="arc">
                <a:avLst/>
              </a:prstGeom>
              <a:ln w="63500" cap="flat" cmpd="sng" algn="ctr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40000"/>
                  </a:spcAft>
                  <a:buClrTx/>
                  <a:buSzTx/>
                  <a:buFont typeface="Wingdings" pitchFamily="2" charset="2"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Frutiger LT Com 55 Roman" pitchFamily="34" charset="0"/>
                </a:endParaRPr>
              </a:p>
            </p:txBody>
          </p:sp>
          <p:sp>
            <p:nvSpPr>
              <p:cNvPr id="66" name="Arc 65">
                <a:extLst>
                  <a:ext uri="{FF2B5EF4-FFF2-40B4-BE49-F238E27FC236}">
                    <a16:creationId xmlns:a16="http://schemas.microsoft.com/office/drawing/2014/main" id="{37EDFC32-3A5F-3E4B-8292-25ED7A7431AE}"/>
                  </a:ext>
                </a:extLst>
              </p:cNvPr>
              <p:cNvSpPr/>
              <p:nvPr/>
            </p:nvSpPr>
            <p:spPr bwMode="auto">
              <a:xfrm rot="19005492">
                <a:off x="1193702" y="4869018"/>
                <a:ext cx="1049615" cy="958369"/>
              </a:xfrm>
              <a:prstGeom prst="arc">
                <a:avLst/>
              </a:prstGeom>
              <a:ln w="63500" cap="flat" cmpd="sng" algn="ctr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40000"/>
                  </a:spcAft>
                  <a:buClrTx/>
                  <a:buSzTx/>
                  <a:buFont typeface="Wingdings" pitchFamily="2" charset="2"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Frutiger LT Com 55 Roman" pitchFamily="34" charset="0"/>
                </a:endParaRPr>
              </a:p>
            </p:txBody>
          </p:sp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694868DA-4321-6D45-96A8-709DBCC776F5}"/>
                  </a:ext>
                </a:extLst>
              </p:cNvPr>
              <p:cNvSpPr/>
              <p:nvPr/>
            </p:nvSpPr>
            <p:spPr bwMode="auto">
              <a:xfrm>
                <a:off x="1710574" y="5205596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headEnd type="none" w="med" len="med"/>
                <a:tailEnd type="none" w="med" len="med"/>
              </a:ln>
              <a:ex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40000"/>
                  </a:spcAft>
                  <a:buClrTx/>
                  <a:buSzTx/>
                  <a:buFont typeface="Wingdings" pitchFamily="2" charset="2"/>
                  <a:buNone/>
                  <a:tabLst/>
                </a:pPr>
                <a:endParaRPr kumimoji="0" lang="en-US" sz="1800" b="0" i="0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</a:endParaRPr>
              </a:p>
            </p:txBody>
          </p: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459714DA-6481-2E4E-9F1E-9CBA3E60F3F0}"/>
                  </a:ext>
                </a:extLst>
              </p:cNvPr>
              <p:cNvSpPr txBox="1"/>
              <p:nvPr/>
            </p:nvSpPr>
            <p:spPr>
              <a:xfrm>
                <a:off x="1425752" y="5219908"/>
                <a:ext cx="62709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RFID</a:t>
                </a:r>
              </a:p>
            </p:txBody>
          </p:sp>
          <p:sp>
            <p:nvSpPr>
              <p:cNvPr id="80" name="Arc 79">
                <a:extLst>
                  <a:ext uri="{FF2B5EF4-FFF2-40B4-BE49-F238E27FC236}">
                    <a16:creationId xmlns:a16="http://schemas.microsoft.com/office/drawing/2014/main" id="{14086949-874C-F545-B59A-DCE50D6C088E}"/>
                  </a:ext>
                </a:extLst>
              </p:cNvPr>
              <p:cNvSpPr/>
              <p:nvPr/>
            </p:nvSpPr>
            <p:spPr bwMode="auto">
              <a:xfrm rot="19005492">
                <a:off x="1045569" y="4750010"/>
                <a:ext cx="1347228" cy="1243967"/>
              </a:xfrm>
              <a:prstGeom prst="arc">
                <a:avLst/>
              </a:prstGeom>
              <a:ln w="63500" cap="flat" cmpd="sng" algn="ctr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40000"/>
                  </a:spcAft>
                  <a:buClrTx/>
                  <a:buSzTx/>
                  <a:buFont typeface="Wingdings" pitchFamily="2" charset="2"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Frutiger LT Com 55 Roman" pitchFamily="34" charset="0"/>
                </a:endParaRPr>
              </a:p>
            </p:txBody>
          </p: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A70D3D3D-F40B-7B49-BB0E-867B0AA09B35}"/>
                </a:ext>
              </a:extLst>
            </p:cNvPr>
            <p:cNvGrpSpPr/>
            <p:nvPr/>
          </p:nvGrpSpPr>
          <p:grpSpPr>
            <a:xfrm>
              <a:off x="3868285" y="5253372"/>
              <a:ext cx="1616090" cy="829782"/>
              <a:chOff x="3293222" y="4618261"/>
              <a:chExt cx="1095790" cy="829782"/>
            </a:xfrm>
          </p:grpSpPr>
          <p:sp>
            <p:nvSpPr>
              <p:cNvPr id="51" name="Rectangle 5">
                <a:extLst>
                  <a:ext uri="{FF2B5EF4-FFF2-40B4-BE49-F238E27FC236}">
                    <a16:creationId xmlns:a16="http://schemas.microsoft.com/office/drawing/2014/main" id="{973E8445-223B-DA43-B260-95C5B93A57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58129" y="5029499"/>
                <a:ext cx="730883" cy="418544"/>
              </a:xfrm>
              <a:prstGeom prst="rect">
                <a:avLst/>
              </a:prstGeom>
              <a:solidFill>
                <a:srgbClr val="F3591F"/>
              </a:solidFill>
              <a:ln>
                <a:noFill/>
              </a:ln>
              <a:extLst/>
            </p:spPr>
            <p:txBody>
              <a:bodyPr vert="horz" wrap="square" lIns="91440" tIns="45720" rIns="91440" bIns="0" numCol="1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r>
                  <a:rPr lang="en-US" sz="2000" b="1">
                    <a:solidFill>
                      <a:srgbClr val="FABDA5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60%</a:t>
                </a:r>
              </a:p>
            </p:txBody>
          </p:sp>
          <p:sp>
            <p:nvSpPr>
              <p:cNvPr id="52" name="Freeform 6">
                <a:extLst>
                  <a:ext uri="{FF2B5EF4-FFF2-40B4-BE49-F238E27FC236}">
                    <a16:creationId xmlns:a16="http://schemas.microsoft.com/office/drawing/2014/main" id="{0C5FC3E1-731E-C547-BC7A-6AC4CF16C7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93222" y="4618261"/>
                <a:ext cx="364907" cy="829781"/>
              </a:xfrm>
              <a:custGeom>
                <a:avLst/>
                <a:gdLst>
                  <a:gd name="T0" fmla="*/ 341 w 341"/>
                  <a:gd name="T1" fmla="*/ 394 h 795"/>
                  <a:gd name="T2" fmla="*/ 0 w 341"/>
                  <a:gd name="T3" fmla="*/ 0 h 795"/>
                  <a:gd name="T4" fmla="*/ 0 w 341"/>
                  <a:gd name="T5" fmla="*/ 400 h 795"/>
                  <a:gd name="T6" fmla="*/ 341 w 341"/>
                  <a:gd name="T7" fmla="*/ 795 h 795"/>
                  <a:gd name="T8" fmla="*/ 341 w 341"/>
                  <a:gd name="T9" fmla="*/ 394 h 7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1" h="795">
                    <a:moveTo>
                      <a:pt x="341" y="394"/>
                    </a:moveTo>
                    <a:lnTo>
                      <a:pt x="0" y="0"/>
                    </a:lnTo>
                    <a:lnTo>
                      <a:pt x="0" y="400"/>
                    </a:lnTo>
                    <a:lnTo>
                      <a:pt x="341" y="795"/>
                    </a:lnTo>
                    <a:lnTo>
                      <a:pt x="341" y="394"/>
                    </a:lnTo>
                    <a:close/>
                  </a:path>
                </a:pathLst>
              </a:custGeom>
              <a:solidFill>
                <a:srgbClr val="61240C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" name="Freeform 7">
                <a:extLst>
                  <a:ext uri="{FF2B5EF4-FFF2-40B4-BE49-F238E27FC236}">
                    <a16:creationId xmlns:a16="http://schemas.microsoft.com/office/drawing/2014/main" id="{26D652AC-F4ED-574F-A0DE-AF55BE28FB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93222" y="4618261"/>
                <a:ext cx="1095790" cy="411237"/>
              </a:xfrm>
              <a:custGeom>
                <a:avLst/>
                <a:gdLst>
                  <a:gd name="T0" fmla="*/ 682 w 1024"/>
                  <a:gd name="T1" fmla="*/ 0 h 394"/>
                  <a:gd name="T2" fmla="*/ 0 w 1024"/>
                  <a:gd name="T3" fmla="*/ 0 h 394"/>
                  <a:gd name="T4" fmla="*/ 341 w 1024"/>
                  <a:gd name="T5" fmla="*/ 394 h 394"/>
                  <a:gd name="T6" fmla="*/ 1024 w 1024"/>
                  <a:gd name="T7" fmla="*/ 394 h 394"/>
                  <a:gd name="T8" fmla="*/ 682 w 1024"/>
                  <a:gd name="T9" fmla="*/ 0 h 3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24" h="394">
                    <a:moveTo>
                      <a:pt x="682" y="0"/>
                    </a:moveTo>
                    <a:lnTo>
                      <a:pt x="0" y="0"/>
                    </a:lnTo>
                    <a:lnTo>
                      <a:pt x="341" y="394"/>
                    </a:lnTo>
                    <a:lnTo>
                      <a:pt x="1024" y="394"/>
                    </a:lnTo>
                    <a:lnTo>
                      <a:pt x="682" y="0"/>
                    </a:lnTo>
                    <a:close/>
                  </a:path>
                </a:pathLst>
              </a:custGeom>
              <a:solidFill>
                <a:srgbClr val="FABDA5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" name="Freeform 8">
                <a:extLst>
                  <a:ext uri="{FF2B5EF4-FFF2-40B4-BE49-F238E27FC236}">
                    <a16:creationId xmlns:a16="http://schemas.microsoft.com/office/drawing/2014/main" id="{52248DAB-CCDF-0443-B367-C5CD34F4FE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93222" y="4815530"/>
                <a:ext cx="364907" cy="483256"/>
              </a:xfrm>
              <a:custGeom>
                <a:avLst/>
                <a:gdLst>
                  <a:gd name="T0" fmla="*/ 341 w 341"/>
                  <a:gd name="T1" fmla="*/ 395 h 463"/>
                  <a:gd name="T2" fmla="*/ 0 w 341"/>
                  <a:gd name="T3" fmla="*/ 0 h 463"/>
                  <a:gd name="T4" fmla="*/ 0 w 341"/>
                  <a:gd name="T5" fmla="*/ 70 h 463"/>
                  <a:gd name="T6" fmla="*/ 341 w 341"/>
                  <a:gd name="T7" fmla="*/ 463 h 463"/>
                  <a:gd name="T8" fmla="*/ 341 w 341"/>
                  <a:gd name="T9" fmla="*/ 395 h 4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1" h="463">
                    <a:moveTo>
                      <a:pt x="341" y="395"/>
                    </a:moveTo>
                    <a:lnTo>
                      <a:pt x="0" y="0"/>
                    </a:lnTo>
                    <a:lnTo>
                      <a:pt x="0" y="70"/>
                    </a:lnTo>
                    <a:lnTo>
                      <a:pt x="341" y="463"/>
                    </a:lnTo>
                    <a:lnTo>
                      <a:pt x="341" y="395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" name="Right Arrow 57">
                <a:extLst>
                  <a:ext uri="{FF2B5EF4-FFF2-40B4-BE49-F238E27FC236}">
                    <a16:creationId xmlns:a16="http://schemas.microsoft.com/office/drawing/2014/main" id="{136E5C88-E3BC-374B-BC9F-79B378005B46}"/>
                  </a:ext>
                </a:extLst>
              </p:cNvPr>
              <p:cNvSpPr/>
              <p:nvPr/>
            </p:nvSpPr>
            <p:spPr>
              <a:xfrm>
                <a:off x="3658129" y="5152552"/>
                <a:ext cx="151649" cy="219456"/>
              </a:xfrm>
              <a:prstGeom prst="rightArrow">
                <a:avLst>
                  <a:gd name="adj1" fmla="val 32639"/>
                  <a:gd name="adj2" fmla="val 78823"/>
                </a:avLst>
              </a:prstGeom>
              <a:solidFill>
                <a:schemeClr val="bg1">
                  <a:alpha val="6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60" name="Freeform 7">
              <a:extLst>
                <a:ext uri="{FF2B5EF4-FFF2-40B4-BE49-F238E27FC236}">
                  <a16:creationId xmlns:a16="http://schemas.microsoft.com/office/drawing/2014/main" id="{D40AB6A9-5444-CF43-B779-478D54FFC86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00782" y="5671918"/>
              <a:ext cx="1510217" cy="403392"/>
            </a:xfrm>
            <a:custGeom>
              <a:avLst/>
              <a:gdLst>
                <a:gd name="T0" fmla="*/ 682 w 1024"/>
                <a:gd name="T1" fmla="*/ 0 h 394"/>
                <a:gd name="T2" fmla="*/ 0 w 1024"/>
                <a:gd name="T3" fmla="*/ 0 h 394"/>
                <a:gd name="T4" fmla="*/ 341 w 1024"/>
                <a:gd name="T5" fmla="*/ 394 h 394"/>
                <a:gd name="T6" fmla="*/ 1024 w 1024"/>
                <a:gd name="T7" fmla="*/ 394 h 394"/>
                <a:gd name="T8" fmla="*/ 682 w 1024"/>
                <a:gd name="T9" fmla="*/ 0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4" h="394">
                  <a:moveTo>
                    <a:pt x="682" y="0"/>
                  </a:moveTo>
                  <a:lnTo>
                    <a:pt x="0" y="0"/>
                  </a:lnTo>
                  <a:lnTo>
                    <a:pt x="341" y="394"/>
                  </a:lnTo>
                  <a:lnTo>
                    <a:pt x="1024" y="394"/>
                  </a:lnTo>
                  <a:lnTo>
                    <a:pt x="682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sz="2000" b="1">
                  <a:ln w="0"/>
                  <a:solidFill>
                    <a:schemeClr val="accent6">
                      <a:lumMod val="90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36%</a:t>
              </a:r>
            </a:p>
          </p:txBody>
        </p: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CD5F63F1-E360-1046-8D99-81EB8DC3F7B1}"/>
                </a:ext>
              </a:extLst>
            </p:cNvPr>
            <p:cNvGrpSpPr/>
            <p:nvPr/>
          </p:nvGrpSpPr>
          <p:grpSpPr>
            <a:xfrm>
              <a:off x="3742990" y="4581128"/>
              <a:ext cx="1347228" cy="1243967"/>
              <a:chOff x="1045569" y="4750010"/>
              <a:chExt cx="1347228" cy="1243967"/>
            </a:xfrm>
          </p:grpSpPr>
          <p:sp>
            <p:nvSpPr>
              <p:cNvPr id="82" name="Arc 81">
                <a:extLst>
                  <a:ext uri="{FF2B5EF4-FFF2-40B4-BE49-F238E27FC236}">
                    <a16:creationId xmlns:a16="http://schemas.microsoft.com/office/drawing/2014/main" id="{AF4E50A7-F187-A043-AF96-969F2ABB192E}"/>
                  </a:ext>
                </a:extLst>
              </p:cNvPr>
              <p:cNvSpPr/>
              <p:nvPr/>
            </p:nvSpPr>
            <p:spPr bwMode="auto">
              <a:xfrm rot="18980199">
                <a:off x="1393963" y="4979965"/>
                <a:ext cx="690672" cy="664054"/>
              </a:xfrm>
              <a:prstGeom prst="arc">
                <a:avLst/>
              </a:prstGeom>
              <a:ln w="63500" cap="flat" cmpd="sng" algn="ctr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40000"/>
                  </a:spcAft>
                  <a:buClrTx/>
                  <a:buSzTx/>
                  <a:buFont typeface="Wingdings" pitchFamily="2" charset="2"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effectLst/>
                  <a:latin typeface="Frutiger LT Com 55 Roman" pitchFamily="34" charset="0"/>
                </a:endParaRPr>
              </a:p>
            </p:txBody>
          </p:sp>
          <p:sp>
            <p:nvSpPr>
              <p:cNvPr id="83" name="Arc 82">
                <a:extLst>
                  <a:ext uri="{FF2B5EF4-FFF2-40B4-BE49-F238E27FC236}">
                    <a16:creationId xmlns:a16="http://schemas.microsoft.com/office/drawing/2014/main" id="{6E910765-412D-584C-8C33-D2BC554CC15C}"/>
                  </a:ext>
                </a:extLst>
              </p:cNvPr>
              <p:cNvSpPr/>
              <p:nvPr/>
            </p:nvSpPr>
            <p:spPr bwMode="auto">
              <a:xfrm rot="18763652">
                <a:off x="1553410" y="5094224"/>
                <a:ext cx="398952" cy="417662"/>
              </a:xfrm>
              <a:prstGeom prst="arc">
                <a:avLst/>
              </a:prstGeom>
              <a:ln w="635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40000"/>
                  </a:spcAft>
                  <a:buClrTx/>
                  <a:buSzTx/>
                  <a:buFont typeface="Wingdings" pitchFamily="2" charset="2"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Frutiger LT Com 55 Roman" pitchFamily="34" charset="0"/>
                </a:endParaRPr>
              </a:p>
            </p:txBody>
          </p:sp>
          <p:sp>
            <p:nvSpPr>
              <p:cNvPr id="84" name="Arc 83">
                <a:extLst>
                  <a:ext uri="{FF2B5EF4-FFF2-40B4-BE49-F238E27FC236}">
                    <a16:creationId xmlns:a16="http://schemas.microsoft.com/office/drawing/2014/main" id="{59588873-EA9D-094D-88EC-12409DBAF595}"/>
                  </a:ext>
                </a:extLst>
              </p:cNvPr>
              <p:cNvSpPr/>
              <p:nvPr/>
            </p:nvSpPr>
            <p:spPr bwMode="auto">
              <a:xfrm rot="19005492">
                <a:off x="1193702" y="4869018"/>
                <a:ext cx="1049615" cy="958369"/>
              </a:xfrm>
              <a:prstGeom prst="arc">
                <a:avLst/>
              </a:prstGeom>
              <a:ln w="63500" cap="flat" cmpd="sng" algn="ctr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40000"/>
                  </a:spcAft>
                  <a:buClrTx/>
                  <a:buSzTx/>
                  <a:buFont typeface="Wingdings" pitchFamily="2" charset="2"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Frutiger LT Com 55 Roman" pitchFamily="34" charset="0"/>
                </a:endParaRPr>
              </a:p>
            </p:txBody>
          </p:sp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CC303A8C-E58C-7F42-BA0B-D35F43258B49}"/>
                  </a:ext>
                </a:extLst>
              </p:cNvPr>
              <p:cNvSpPr/>
              <p:nvPr/>
            </p:nvSpPr>
            <p:spPr bwMode="auto">
              <a:xfrm>
                <a:off x="1710574" y="5205596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headEnd type="none" w="med" len="med"/>
                <a:tailEnd type="none" w="med" len="med"/>
              </a:ln>
              <a:ex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40000"/>
                  </a:spcAft>
                  <a:buClrTx/>
                  <a:buSzTx/>
                  <a:buFont typeface="Wingdings" pitchFamily="2" charset="2"/>
                  <a:buNone/>
                  <a:tabLst/>
                </a:pPr>
                <a:endParaRPr kumimoji="0" lang="en-US" sz="1800" b="0" i="0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</a:endParaRPr>
              </a:p>
            </p:txBody>
          </p: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0C615691-DE95-0648-A344-C27395385535}"/>
                  </a:ext>
                </a:extLst>
              </p:cNvPr>
              <p:cNvSpPr txBox="1"/>
              <p:nvPr/>
            </p:nvSpPr>
            <p:spPr>
              <a:xfrm>
                <a:off x="1425752" y="5219908"/>
                <a:ext cx="62709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RFID</a:t>
                </a:r>
              </a:p>
            </p:txBody>
          </p:sp>
          <p:sp>
            <p:nvSpPr>
              <p:cNvPr id="88" name="Arc 87">
                <a:extLst>
                  <a:ext uri="{FF2B5EF4-FFF2-40B4-BE49-F238E27FC236}">
                    <a16:creationId xmlns:a16="http://schemas.microsoft.com/office/drawing/2014/main" id="{DFA8777A-C367-2943-8193-FDA9086AA8E8}"/>
                  </a:ext>
                </a:extLst>
              </p:cNvPr>
              <p:cNvSpPr/>
              <p:nvPr/>
            </p:nvSpPr>
            <p:spPr bwMode="auto">
              <a:xfrm rot="19005492">
                <a:off x="1045569" y="4750010"/>
                <a:ext cx="1347228" cy="1243967"/>
              </a:xfrm>
              <a:prstGeom prst="arc">
                <a:avLst/>
              </a:prstGeom>
              <a:ln w="63500" cap="flat" cmpd="sng" algn="ctr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40000"/>
                  </a:spcAft>
                  <a:buClrTx/>
                  <a:buSzTx/>
                  <a:buFont typeface="Wingdings" pitchFamily="2" charset="2"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Frutiger LT Com 55 Roman" pitchFamily="34" charset="0"/>
                </a:endParaRPr>
              </a:p>
            </p:txBody>
          </p:sp>
        </p:grp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0EDED120-DB40-1045-9435-1319440CEA11}"/>
                </a:ext>
              </a:extLst>
            </p:cNvPr>
            <p:cNvSpPr>
              <a:spLocks/>
            </p:cNvSpPr>
            <p:nvPr/>
          </p:nvSpPr>
          <p:spPr bwMode="auto">
            <a:xfrm>
              <a:off x="4941050" y="4423590"/>
              <a:ext cx="538171" cy="1241017"/>
            </a:xfrm>
            <a:custGeom>
              <a:avLst/>
              <a:gdLst>
                <a:gd name="connsiteX0" fmla="*/ 0 w 364907"/>
                <a:gd name="connsiteY0" fmla="*/ 0 h 1241017"/>
                <a:gd name="connsiteX1" fmla="*/ 364907 w 364907"/>
                <a:gd name="connsiteY1" fmla="*/ 411238 h 1241017"/>
                <a:gd name="connsiteX2" fmla="*/ 364907 w 364907"/>
                <a:gd name="connsiteY2" fmla="*/ 822474 h 1241017"/>
                <a:gd name="connsiteX3" fmla="*/ 364907 w 364907"/>
                <a:gd name="connsiteY3" fmla="*/ 829781 h 1241017"/>
                <a:gd name="connsiteX4" fmla="*/ 364907 w 364907"/>
                <a:gd name="connsiteY4" fmla="*/ 1241017 h 1241017"/>
                <a:gd name="connsiteX5" fmla="*/ 0 w 364907"/>
                <a:gd name="connsiteY5" fmla="*/ 828736 h 1241017"/>
                <a:gd name="connsiteX6" fmla="*/ 0 w 364907"/>
                <a:gd name="connsiteY6" fmla="*/ 417500 h 1241017"/>
                <a:gd name="connsiteX7" fmla="*/ 0 w 364907"/>
                <a:gd name="connsiteY7" fmla="*/ 411236 h 1241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4907" h="1241017">
                  <a:moveTo>
                    <a:pt x="0" y="0"/>
                  </a:moveTo>
                  <a:lnTo>
                    <a:pt x="364907" y="411238"/>
                  </a:lnTo>
                  <a:lnTo>
                    <a:pt x="364907" y="822474"/>
                  </a:lnTo>
                  <a:lnTo>
                    <a:pt x="364907" y="829781"/>
                  </a:lnTo>
                  <a:lnTo>
                    <a:pt x="364907" y="1241017"/>
                  </a:lnTo>
                  <a:lnTo>
                    <a:pt x="0" y="828736"/>
                  </a:lnTo>
                  <a:lnTo>
                    <a:pt x="0" y="417500"/>
                  </a:lnTo>
                  <a:lnTo>
                    <a:pt x="0" y="411236"/>
                  </a:lnTo>
                  <a:close/>
                </a:path>
              </a:pathLst>
            </a:custGeom>
            <a:solidFill>
              <a:srgbClr val="0A4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32" name="Rectangle 5">
              <a:extLst>
                <a:ext uri="{FF2B5EF4-FFF2-40B4-BE49-F238E27FC236}">
                  <a16:creationId xmlns:a16="http://schemas.microsoft.com/office/drawing/2014/main" id="{A1D01E38-7696-984B-B4D0-916E6EA6E8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79221" y="4834827"/>
              <a:ext cx="1077919" cy="1248326"/>
            </a:xfrm>
            <a:prstGeom prst="rect">
              <a:avLst/>
            </a:prstGeom>
            <a:solidFill>
              <a:srgbClr val="1AA8FE"/>
            </a:solidFill>
            <a:ln>
              <a:noFill/>
            </a:ln>
            <a:extLst/>
          </p:spPr>
          <p:txBody>
            <a:bodyPr vert="horz" wrap="square" lIns="91440" tIns="45720" rIns="91440" bIns="0" numCol="1" anchor="b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2600" b="1">
                <a:solidFill>
                  <a:srgbClr val="A3DC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  <a:p>
              <a:pPr algn="ctr"/>
              <a:endParaRPr lang="en-US" sz="2600" b="1">
                <a:solidFill>
                  <a:srgbClr val="A3DC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  <a:p>
              <a:pPr algn="ctr"/>
              <a:endParaRPr lang="en-US" sz="2600" b="1">
                <a:solidFill>
                  <a:srgbClr val="A3DC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  <a:p>
              <a:pPr algn="ctr"/>
              <a:endParaRPr lang="en-US" sz="2600" b="1">
                <a:solidFill>
                  <a:srgbClr val="A3DC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  <a:p>
              <a:pPr algn="ctr"/>
              <a:endParaRPr lang="en-US" sz="3600" b="1">
                <a:solidFill>
                  <a:srgbClr val="A3DC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3" name="Freeform 7">
              <a:extLst>
                <a:ext uri="{FF2B5EF4-FFF2-40B4-BE49-F238E27FC236}">
                  <a16:creationId xmlns:a16="http://schemas.microsoft.com/office/drawing/2014/main" id="{369A55E5-AD8C-1144-A7B1-E55B3902E696}"/>
                </a:ext>
              </a:extLst>
            </p:cNvPr>
            <p:cNvSpPr>
              <a:spLocks/>
            </p:cNvSpPr>
            <p:nvPr/>
          </p:nvSpPr>
          <p:spPr bwMode="auto">
            <a:xfrm>
              <a:off x="4941050" y="4423589"/>
              <a:ext cx="1616090" cy="411237"/>
            </a:xfrm>
            <a:custGeom>
              <a:avLst/>
              <a:gdLst>
                <a:gd name="T0" fmla="*/ 682 w 1024"/>
                <a:gd name="T1" fmla="*/ 0 h 394"/>
                <a:gd name="T2" fmla="*/ 0 w 1024"/>
                <a:gd name="T3" fmla="*/ 0 h 394"/>
                <a:gd name="T4" fmla="*/ 341 w 1024"/>
                <a:gd name="T5" fmla="*/ 394 h 394"/>
                <a:gd name="T6" fmla="*/ 1024 w 1024"/>
                <a:gd name="T7" fmla="*/ 394 h 394"/>
                <a:gd name="T8" fmla="*/ 682 w 1024"/>
                <a:gd name="T9" fmla="*/ 0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4" h="394">
                  <a:moveTo>
                    <a:pt x="682" y="0"/>
                  </a:moveTo>
                  <a:lnTo>
                    <a:pt x="0" y="0"/>
                  </a:lnTo>
                  <a:lnTo>
                    <a:pt x="341" y="394"/>
                  </a:lnTo>
                  <a:lnTo>
                    <a:pt x="1024" y="394"/>
                  </a:lnTo>
                  <a:lnTo>
                    <a:pt x="682" y="0"/>
                  </a:lnTo>
                  <a:close/>
                </a:path>
              </a:pathLst>
            </a:custGeom>
            <a:solidFill>
              <a:srgbClr val="A3DCFF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24">
              <a:extLst>
                <a:ext uri="{FF2B5EF4-FFF2-40B4-BE49-F238E27FC236}">
                  <a16:creationId xmlns:a16="http://schemas.microsoft.com/office/drawing/2014/main" id="{1BCCE6A6-9684-194A-9BEA-ED54849C25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79221" y="4960077"/>
              <a:ext cx="732291" cy="218144"/>
            </a:xfrm>
            <a:custGeom>
              <a:avLst/>
              <a:gdLst>
                <a:gd name="T0" fmla="*/ 0 w 464"/>
                <a:gd name="T1" fmla="*/ 70 h 209"/>
                <a:gd name="T2" fmla="*/ 331 w 464"/>
                <a:gd name="T3" fmla="*/ 70 h 209"/>
                <a:gd name="T4" fmla="*/ 331 w 464"/>
                <a:gd name="T5" fmla="*/ 0 h 209"/>
                <a:gd name="T6" fmla="*/ 464 w 464"/>
                <a:gd name="T7" fmla="*/ 105 h 209"/>
                <a:gd name="T8" fmla="*/ 331 w 464"/>
                <a:gd name="T9" fmla="*/ 209 h 209"/>
                <a:gd name="T10" fmla="*/ 331 w 464"/>
                <a:gd name="T11" fmla="*/ 138 h 209"/>
                <a:gd name="T12" fmla="*/ 0 w 464"/>
                <a:gd name="T13" fmla="*/ 138 h 209"/>
                <a:gd name="T14" fmla="*/ 0 w 464"/>
                <a:gd name="T15" fmla="*/ 70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64" h="209">
                  <a:moveTo>
                    <a:pt x="0" y="70"/>
                  </a:moveTo>
                  <a:lnTo>
                    <a:pt x="331" y="70"/>
                  </a:lnTo>
                  <a:lnTo>
                    <a:pt x="331" y="0"/>
                  </a:lnTo>
                  <a:lnTo>
                    <a:pt x="464" y="105"/>
                  </a:lnTo>
                  <a:lnTo>
                    <a:pt x="331" y="209"/>
                  </a:lnTo>
                  <a:lnTo>
                    <a:pt x="331" y="138"/>
                  </a:lnTo>
                  <a:lnTo>
                    <a:pt x="0" y="138"/>
                  </a:lnTo>
                  <a:lnTo>
                    <a:pt x="0" y="70"/>
                  </a:ln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8">
              <a:extLst>
                <a:ext uri="{FF2B5EF4-FFF2-40B4-BE49-F238E27FC236}">
                  <a16:creationId xmlns:a16="http://schemas.microsoft.com/office/drawing/2014/main" id="{D5B2C219-91C2-8546-8610-8F97FBA4541E}"/>
                </a:ext>
              </a:extLst>
            </p:cNvPr>
            <p:cNvSpPr>
              <a:spLocks/>
            </p:cNvSpPr>
            <p:nvPr/>
          </p:nvSpPr>
          <p:spPr bwMode="auto">
            <a:xfrm>
              <a:off x="4941050" y="4620859"/>
              <a:ext cx="538171" cy="483256"/>
            </a:xfrm>
            <a:custGeom>
              <a:avLst/>
              <a:gdLst>
                <a:gd name="T0" fmla="*/ 341 w 341"/>
                <a:gd name="T1" fmla="*/ 395 h 463"/>
                <a:gd name="T2" fmla="*/ 0 w 341"/>
                <a:gd name="T3" fmla="*/ 0 h 463"/>
                <a:gd name="T4" fmla="*/ 0 w 341"/>
                <a:gd name="T5" fmla="*/ 70 h 463"/>
                <a:gd name="T6" fmla="*/ 341 w 341"/>
                <a:gd name="T7" fmla="*/ 463 h 463"/>
                <a:gd name="T8" fmla="*/ 341 w 341"/>
                <a:gd name="T9" fmla="*/ 395 h 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1" h="463">
                  <a:moveTo>
                    <a:pt x="341" y="395"/>
                  </a:moveTo>
                  <a:lnTo>
                    <a:pt x="0" y="0"/>
                  </a:lnTo>
                  <a:lnTo>
                    <a:pt x="0" y="70"/>
                  </a:lnTo>
                  <a:lnTo>
                    <a:pt x="341" y="463"/>
                  </a:lnTo>
                  <a:lnTo>
                    <a:pt x="341" y="395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805F564-0BE1-D44D-8220-9FCDBA26DEDC}"/>
                </a:ext>
              </a:extLst>
            </p:cNvPr>
            <p:cNvSpPr txBox="1"/>
            <p:nvPr/>
          </p:nvSpPr>
          <p:spPr>
            <a:xfrm>
              <a:off x="5617001" y="5274324"/>
              <a:ext cx="742511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500" b="1">
                  <a:solidFill>
                    <a:srgbClr val="A3DC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70%</a:t>
              </a: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5FEC5260-FB8B-3545-890D-772D66E91075}"/>
                </a:ext>
              </a:extLst>
            </p:cNvPr>
            <p:cNvGrpSpPr/>
            <p:nvPr/>
          </p:nvGrpSpPr>
          <p:grpSpPr>
            <a:xfrm>
              <a:off x="4793914" y="3843074"/>
              <a:ext cx="1347228" cy="1243967"/>
              <a:chOff x="1045569" y="4750010"/>
              <a:chExt cx="1347228" cy="1243967"/>
            </a:xfrm>
          </p:grpSpPr>
          <p:sp>
            <p:nvSpPr>
              <p:cNvPr id="39" name="Arc 38">
                <a:extLst>
                  <a:ext uri="{FF2B5EF4-FFF2-40B4-BE49-F238E27FC236}">
                    <a16:creationId xmlns:a16="http://schemas.microsoft.com/office/drawing/2014/main" id="{C08DB1E4-4ECF-9246-ACE5-A47D381432A7}"/>
                  </a:ext>
                </a:extLst>
              </p:cNvPr>
              <p:cNvSpPr/>
              <p:nvPr/>
            </p:nvSpPr>
            <p:spPr bwMode="auto">
              <a:xfrm rot="18980199">
                <a:off x="1393963" y="4979965"/>
                <a:ext cx="690672" cy="664054"/>
              </a:xfrm>
              <a:prstGeom prst="arc">
                <a:avLst/>
              </a:prstGeom>
              <a:ln w="635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40000"/>
                  </a:spcAft>
                  <a:buClrTx/>
                  <a:buSzTx/>
                  <a:buFont typeface="Wingdings" pitchFamily="2" charset="2"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effectLst/>
                  <a:latin typeface="Frutiger LT Com 55 Roman" pitchFamily="34" charset="0"/>
                </a:endParaRPr>
              </a:p>
            </p:txBody>
          </p:sp>
          <p:sp>
            <p:nvSpPr>
              <p:cNvPr id="40" name="Arc 39">
                <a:extLst>
                  <a:ext uri="{FF2B5EF4-FFF2-40B4-BE49-F238E27FC236}">
                    <a16:creationId xmlns:a16="http://schemas.microsoft.com/office/drawing/2014/main" id="{F5EF9534-DB20-864D-B85C-731424D0316E}"/>
                  </a:ext>
                </a:extLst>
              </p:cNvPr>
              <p:cNvSpPr/>
              <p:nvPr/>
            </p:nvSpPr>
            <p:spPr bwMode="auto">
              <a:xfrm rot="18763652">
                <a:off x="1553410" y="5094224"/>
                <a:ext cx="398952" cy="417662"/>
              </a:xfrm>
              <a:prstGeom prst="arc">
                <a:avLst/>
              </a:prstGeom>
              <a:ln w="635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40000"/>
                  </a:spcAft>
                  <a:buClrTx/>
                  <a:buSzTx/>
                  <a:buFont typeface="Wingdings" pitchFamily="2" charset="2"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Frutiger LT Com 55 Roman" pitchFamily="34" charset="0"/>
                </a:endParaRPr>
              </a:p>
            </p:txBody>
          </p:sp>
          <p:sp>
            <p:nvSpPr>
              <p:cNvPr id="41" name="Arc 40">
                <a:extLst>
                  <a:ext uri="{FF2B5EF4-FFF2-40B4-BE49-F238E27FC236}">
                    <a16:creationId xmlns:a16="http://schemas.microsoft.com/office/drawing/2014/main" id="{8726234F-3483-BD41-8C8D-B2304A93BFB4}"/>
                  </a:ext>
                </a:extLst>
              </p:cNvPr>
              <p:cNvSpPr/>
              <p:nvPr/>
            </p:nvSpPr>
            <p:spPr bwMode="auto">
              <a:xfrm rot="19005492">
                <a:off x="1193702" y="4869018"/>
                <a:ext cx="1049615" cy="958369"/>
              </a:xfrm>
              <a:prstGeom prst="arc">
                <a:avLst/>
              </a:prstGeom>
              <a:ln w="63500" cap="flat" cmpd="sng" algn="ctr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40000"/>
                  </a:spcAft>
                  <a:buClrTx/>
                  <a:buSzTx/>
                  <a:buFont typeface="Wingdings" pitchFamily="2" charset="2"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Frutiger LT Com 55 Roman" pitchFamily="34" charset="0"/>
                </a:endParaRPr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A834E940-5602-5341-862D-58F08514EE47}"/>
                  </a:ext>
                </a:extLst>
              </p:cNvPr>
              <p:cNvSpPr/>
              <p:nvPr/>
            </p:nvSpPr>
            <p:spPr bwMode="auto">
              <a:xfrm>
                <a:off x="1710574" y="5205596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headEnd type="none" w="med" len="med"/>
                <a:tailEnd type="none" w="med" len="med"/>
              </a:ln>
              <a:ex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40000"/>
                  </a:spcAft>
                  <a:buClrTx/>
                  <a:buSzTx/>
                  <a:buFont typeface="Wingdings" pitchFamily="2" charset="2"/>
                  <a:buNone/>
                  <a:tabLst/>
                </a:pPr>
                <a:endParaRPr kumimoji="0" lang="en-US" sz="1800" b="0" i="0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</a:endParaRP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FEA3232-E9C8-444B-A6AB-23F4BAC5D719}"/>
                  </a:ext>
                </a:extLst>
              </p:cNvPr>
              <p:cNvSpPr txBox="1"/>
              <p:nvPr/>
            </p:nvSpPr>
            <p:spPr>
              <a:xfrm>
                <a:off x="1425752" y="5219908"/>
                <a:ext cx="62709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RFID</a:t>
                </a:r>
              </a:p>
            </p:txBody>
          </p:sp>
          <p:sp>
            <p:nvSpPr>
              <p:cNvPr id="44" name="Arc 43">
                <a:extLst>
                  <a:ext uri="{FF2B5EF4-FFF2-40B4-BE49-F238E27FC236}">
                    <a16:creationId xmlns:a16="http://schemas.microsoft.com/office/drawing/2014/main" id="{35F47463-0168-1245-9BEF-46F3B178EAB8}"/>
                  </a:ext>
                </a:extLst>
              </p:cNvPr>
              <p:cNvSpPr/>
              <p:nvPr/>
            </p:nvSpPr>
            <p:spPr bwMode="auto">
              <a:xfrm rot="19005492">
                <a:off x="1045569" y="4750010"/>
                <a:ext cx="1347228" cy="1243967"/>
              </a:xfrm>
              <a:prstGeom prst="arc">
                <a:avLst/>
              </a:prstGeom>
              <a:ln w="63500" cap="flat" cmpd="sng" algn="ctr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40000"/>
                  </a:spcAft>
                  <a:buClrTx/>
                  <a:buSzTx/>
                  <a:buFont typeface="Wingdings" pitchFamily="2" charset="2"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Frutiger LT Com 55 Roman" pitchFamily="34" charset="0"/>
                </a:endParaRPr>
              </a:p>
            </p:txBody>
          </p:sp>
        </p:grp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BBF448B4-7CB5-534C-90F7-8CA20436945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65212" y="3603952"/>
              <a:ext cx="538171" cy="1241017"/>
            </a:xfrm>
            <a:custGeom>
              <a:avLst/>
              <a:gdLst>
                <a:gd name="connsiteX0" fmla="*/ 0 w 364907"/>
                <a:gd name="connsiteY0" fmla="*/ 0 h 1241017"/>
                <a:gd name="connsiteX1" fmla="*/ 364907 w 364907"/>
                <a:gd name="connsiteY1" fmla="*/ 411238 h 1241017"/>
                <a:gd name="connsiteX2" fmla="*/ 364907 w 364907"/>
                <a:gd name="connsiteY2" fmla="*/ 822474 h 1241017"/>
                <a:gd name="connsiteX3" fmla="*/ 364907 w 364907"/>
                <a:gd name="connsiteY3" fmla="*/ 829781 h 1241017"/>
                <a:gd name="connsiteX4" fmla="*/ 364907 w 364907"/>
                <a:gd name="connsiteY4" fmla="*/ 1241017 h 1241017"/>
                <a:gd name="connsiteX5" fmla="*/ 0 w 364907"/>
                <a:gd name="connsiteY5" fmla="*/ 828736 h 1241017"/>
                <a:gd name="connsiteX6" fmla="*/ 0 w 364907"/>
                <a:gd name="connsiteY6" fmla="*/ 417500 h 1241017"/>
                <a:gd name="connsiteX7" fmla="*/ 0 w 364907"/>
                <a:gd name="connsiteY7" fmla="*/ 411236 h 1241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4907" h="1241017">
                  <a:moveTo>
                    <a:pt x="0" y="0"/>
                  </a:moveTo>
                  <a:lnTo>
                    <a:pt x="364907" y="411238"/>
                  </a:lnTo>
                  <a:lnTo>
                    <a:pt x="364907" y="822474"/>
                  </a:lnTo>
                  <a:lnTo>
                    <a:pt x="364907" y="829781"/>
                  </a:lnTo>
                  <a:lnTo>
                    <a:pt x="364907" y="1241017"/>
                  </a:lnTo>
                  <a:lnTo>
                    <a:pt x="0" y="828736"/>
                  </a:lnTo>
                  <a:lnTo>
                    <a:pt x="0" y="417500"/>
                  </a:lnTo>
                  <a:lnTo>
                    <a:pt x="0" y="411236"/>
                  </a:lnTo>
                  <a:close/>
                </a:path>
              </a:pathLst>
            </a:custGeom>
            <a:solidFill>
              <a:srgbClr val="444F00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49" name="Rectangle 5">
              <a:extLst>
                <a:ext uri="{FF2B5EF4-FFF2-40B4-BE49-F238E27FC236}">
                  <a16:creationId xmlns:a16="http://schemas.microsoft.com/office/drawing/2014/main" id="{81955B7F-D9B8-904C-AAA8-E5E54F7922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03383" y="4015188"/>
              <a:ext cx="1077919" cy="2078107"/>
            </a:xfrm>
            <a:prstGeom prst="rect">
              <a:avLst/>
            </a:prstGeom>
            <a:solidFill>
              <a:srgbClr val="A9C500"/>
            </a:solidFill>
            <a:ln>
              <a:noFill/>
            </a:ln>
            <a:extLst/>
          </p:spPr>
          <p:txBody>
            <a:bodyPr vert="horz" wrap="square" lIns="91440" tIns="45720" rIns="91440" bIns="0" numCol="1" anchor="b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4800" b="1">
                <a:solidFill>
                  <a:srgbClr val="DDE8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7" name="Freeform 7">
              <a:extLst>
                <a:ext uri="{FF2B5EF4-FFF2-40B4-BE49-F238E27FC236}">
                  <a16:creationId xmlns:a16="http://schemas.microsoft.com/office/drawing/2014/main" id="{922A37D2-71EF-1A41-AC7E-A0FC50E18A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65212" y="3603952"/>
              <a:ext cx="1616090" cy="411237"/>
            </a:xfrm>
            <a:custGeom>
              <a:avLst/>
              <a:gdLst>
                <a:gd name="T0" fmla="*/ 682 w 1024"/>
                <a:gd name="T1" fmla="*/ 0 h 394"/>
                <a:gd name="T2" fmla="*/ 0 w 1024"/>
                <a:gd name="T3" fmla="*/ 0 h 394"/>
                <a:gd name="T4" fmla="*/ 341 w 1024"/>
                <a:gd name="T5" fmla="*/ 394 h 394"/>
                <a:gd name="T6" fmla="*/ 1024 w 1024"/>
                <a:gd name="T7" fmla="*/ 394 h 394"/>
                <a:gd name="T8" fmla="*/ 682 w 1024"/>
                <a:gd name="T9" fmla="*/ 0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4" h="394">
                  <a:moveTo>
                    <a:pt x="682" y="0"/>
                  </a:moveTo>
                  <a:lnTo>
                    <a:pt x="0" y="0"/>
                  </a:lnTo>
                  <a:lnTo>
                    <a:pt x="341" y="394"/>
                  </a:lnTo>
                  <a:lnTo>
                    <a:pt x="1024" y="394"/>
                  </a:lnTo>
                  <a:lnTo>
                    <a:pt x="682" y="0"/>
                  </a:lnTo>
                  <a:close/>
                </a:path>
              </a:pathLst>
            </a:custGeom>
            <a:solidFill>
              <a:srgbClr val="DDE899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8">
              <a:extLst>
                <a:ext uri="{FF2B5EF4-FFF2-40B4-BE49-F238E27FC236}">
                  <a16:creationId xmlns:a16="http://schemas.microsoft.com/office/drawing/2014/main" id="{6E2D2B6D-97F6-1A4F-8C30-2EC983FDB68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65212" y="3801221"/>
              <a:ext cx="538171" cy="483256"/>
            </a:xfrm>
            <a:custGeom>
              <a:avLst/>
              <a:gdLst>
                <a:gd name="T0" fmla="*/ 341 w 341"/>
                <a:gd name="T1" fmla="*/ 395 h 463"/>
                <a:gd name="T2" fmla="*/ 0 w 341"/>
                <a:gd name="T3" fmla="*/ 0 h 463"/>
                <a:gd name="T4" fmla="*/ 0 w 341"/>
                <a:gd name="T5" fmla="*/ 70 h 463"/>
                <a:gd name="T6" fmla="*/ 341 w 341"/>
                <a:gd name="T7" fmla="*/ 463 h 463"/>
                <a:gd name="T8" fmla="*/ 341 w 341"/>
                <a:gd name="T9" fmla="*/ 395 h 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1" h="463">
                  <a:moveTo>
                    <a:pt x="341" y="395"/>
                  </a:moveTo>
                  <a:lnTo>
                    <a:pt x="0" y="0"/>
                  </a:lnTo>
                  <a:lnTo>
                    <a:pt x="0" y="70"/>
                  </a:lnTo>
                  <a:lnTo>
                    <a:pt x="341" y="463"/>
                  </a:lnTo>
                  <a:lnTo>
                    <a:pt x="341" y="395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24">
              <a:extLst>
                <a:ext uri="{FF2B5EF4-FFF2-40B4-BE49-F238E27FC236}">
                  <a16:creationId xmlns:a16="http://schemas.microsoft.com/office/drawing/2014/main" id="{6E4058DC-A005-7C49-A2AE-145A5615836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03383" y="4140439"/>
              <a:ext cx="732291" cy="218144"/>
            </a:xfrm>
            <a:custGeom>
              <a:avLst/>
              <a:gdLst>
                <a:gd name="T0" fmla="*/ 0 w 464"/>
                <a:gd name="T1" fmla="*/ 70 h 209"/>
                <a:gd name="T2" fmla="*/ 331 w 464"/>
                <a:gd name="T3" fmla="*/ 70 h 209"/>
                <a:gd name="T4" fmla="*/ 331 w 464"/>
                <a:gd name="T5" fmla="*/ 0 h 209"/>
                <a:gd name="T6" fmla="*/ 464 w 464"/>
                <a:gd name="T7" fmla="*/ 105 h 209"/>
                <a:gd name="T8" fmla="*/ 331 w 464"/>
                <a:gd name="T9" fmla="*/ 209 h 209"/>
                <a:gd name="T10" fmla="*/ 331 w 464"/>
                <a:gd name="T11" fmla="*/ 138 h 209"/>
                <a:gd name="T12" fmla="*/ 0 w 464"/>
                <a:gd name="T13" fmla="*/ 138 h 209"/>
                <a:gd name="T14" fmla="*/ 0 w 464"/>
                <a:gd name="T15" fmla="*/ 70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64" h="209">
                  <a:moveTo>
                    <a:pt x="0" y="70"/>
                  </a:moveTo>
                  <a:lnTo>
                    <a:pt x="331" y="70"/>
                  </a:lnTo>
                  <a:lnTo>
                    <a:pt x="331" y="0"/>
                  </a:lnTo>
                  <a:lnTo>
                    <a:pt x="464" y="105"/>
                  </a:lnTo>
                  <a:lnTo>
                    <a:pt x="331" y="209"/>
                  </a:lnTo>
                  <a:lnTo>
                    <a:pt x="331" y="138"/>
                  </a:lnTo>
                  <a:lnTo>
                    <a:pt x="0" y="138"/>
                  </a:lnTo>
                  <a:lnTo>
                    <a:pt x="0" y="70"/>
                  </a:ln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0114401-5A6D-174F-AADB-12F192D8267B}"/>
                </a:ext>
              </a:extLst>
            </p:cNvPr>
            <p:cNvSpPr txBox="1"/>
            <p:nvPr/>
          </p:nvSpPr>
          <p:spPr>
            <a:xfrm>
              <a:off x="6638014" y="4845226"/>
              <a:ext cx="856325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b="1">
                  <a:solidFill>
                    <a:srgbClr val="DDE899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90%</a:t>
              </a:r>
              <a:endParaRPr lang="en-US" sz="3000">
                <a:latin typeface="+mj-lt"/>
              </a:endParaRPr>
            </a:p>
          </p:txBody>
        </p: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3957CD76-9F5C-E947-A138-923E737D03FC}"/>
                </a:ext>
              </a:extLst>
            </p:cNvPr>
            <p:cNvGrpSpPr/>
            <p:nvPr/>
          </p:nvGrpSpPr>
          <p:grpSpPr>
            <a:xfrm>
              <a:off x="5787082" y="2988424"/>
              <a:ext cx="1347228" cy="1243967"/>
              <a:chOff x="1045569" y="4750010"/>
              <a:chExt cx="1347228" cy="1243967"/>
            </a:xfrm>
          </p:grpSpPr>
          <p:sp>
            <p:nvSpPr>
              <p:cNvPr id="68" name="Arc 67">
                <a:extLst>
                  <a:ext uri="{FF2B5EF4-FFF2-40B4-BE49-F238E27FC236}">
                    <a16:creationId xmlns:a16="http://schemas.microsoft.com/office/drawing/2014/main" id="{F17307EE-17CE-D546-932B-D142765D8AC0}"/>
                  </a:ext>
                </a:extLst>
              </p:cNvPr>
              <p:cNvSpPr/>
              <p:nvPr/>
            </p:nvSpPr>
            <p:spPr bwMode="auto">
              <a:xfrm rot="18980199">
                <a:off x="1393963" y="4979965"/>
                <a:ext cx="690672" cy="664054"/>
              </a:xfrm>
              <a:prstGeom prst="arc">
                <a:avLst/>
              </a:prstGeom>
              <a:ln w="635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40000"/>
                  </a:spcAft>
                  <a:buClrTx/>
                  <a:buSzTx/>
                  <a:buFont typeface="Wingdings" pitchFamily="2" charset="2"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effectLst/>
                  <a:latin typeface="Frutiger LT Com 55 Roman" pitchFamily="34" charset="0"/>
                </a:endParaRPr>
              </a:p>
            </p:txBody>
          </p:sp>
          <p:sp>
            <p:nvSpPr>
              <p:cNvPr id="69" name="Arc 68">
                <a:extLst>
                  <a:ext uri="{FF2B5EF4-FFF2-40B4-BE49-F238E27FC236}">
                    <a16:creationId xmlns:a16="http://schemas.microsoft.com/office/drawing/2014/main" id="{E0C5A9B8-8CD3-B644-B966-9F9FE1314716}"/>
                  </a:ext>
                </a:extLst>
              </p:cNvPr>
              <p:cNvSpPr/>
              <p:nvPr/>
            </p:nvSpPr>
            <p:spPr bwMode="auto">
              <a:xfrm rot="18763652">
                <a:off x="1553410" y="5094224"/>
                <a:ext cx="398952" cy="417662"/>
              </a:xfrm>
              <a:prstGeom prst="arc">
                <a:avLst/>
              </a:prstGeom>
              <a:ln w="635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40000"/>
                  </a:spcAft>
                  <a:buClrTx/>
                  <a:buSzTx/>
                  <a:buFont typeface="Wingdings" pitchFamily="2" charset="2"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Frutiger LT Com 55 Roman" pitchFamily="34" charset="0"/>
                </a:endParaRPr>
              </a:p>
            </p:txBody>
          </p:sp>
          <p:sp>
            <p:nvSpPr>
              <p:cNvPr id="70" name="Arc 69">
                <a:extLst>
                  <a:ext uri="{FF2B5EF4-FFF2-40B4-BE49-F238E27FC236}">
                    <a16:creationId xmlns:a16="http://schemas.microsoft.com/office/drawing/2014/main" id="{858634EE-B2EB-BE4E-BFB2-86EF7B308F7F}"/>
                  </a:ext>
                </a:extLst>
              </p:cNvPr>
              <p:cNvSpPr/>
              <p:nvPr/>
            </p:nvSpPr>
            <p:spPr bwMode="auto">
              <a:xfrm rot="19005492">
                <a:off x="1193702" y="4869018"/>
                <a:ext cx="1049615" cy="958369"/>
              </a:xfrm>
              <a:prstGeom prst="arc">
                <a:avLst/>
              </a:prstGeom>
              <a:ln w="635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40000"/>
                  </a:spcAft>
                  <a:buClrTx/>
                  <a:buSzTx/>
                  <a:buFont typeface="Wingdings" pitchFamily="2" charset="2"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Frutiger LT Com 55 Roman" pitchFamily="34" charset="0"/>
                </a:endParaRPr>
              </a:p>
            </p:txBody>
          </p:sp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74767F7B-F9A3-0849-B7D4-B7371678E51B}"/>
                  </a:ext>
                </a:extLst>
              </p:cNvPr>
              <p:cNvSpPr/>
              <p:nvPr/>
            </p:nvSpPr>
            <p:spPr bwMode="auto">
              <a:xfrm>
                <a:off x="1710574" y="5205596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headEnd type="none" w="med" len="med"/>
                <a:tailEnd type="none" w="med" len="med"/>
              </a:ln>
              <a:ex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40000"/>
                  </a:spcAft>
                  <a:buClrTx/>
                  <a:buSzTx/>
                  <a:buFont typeface="Wingdings" pitchFamily="2" charset="2"/>
                  <a:buNone/>
                  <a:tabLst/>
                </a:pPr>
                <a:endParaRPr kumimoji="0" lang="en-US" sz="1800" b="0" i="0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</a:endParaRPr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18DC2652-BEA3-904C-A31D-296431DC208E}"/>
                  </a:ext>
                </a:extLst>
              </p:cNvPr>
              <p:cNvSpPr txBox="1"/>
              <p:nvPr/>
            </p:nvSpPr>
            <p:spPr>
              <a:xfrm>
                <a:off x="1425752" y="5219908"/>
                <a:ext cx="62709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RFID</a:t>
                </a:r>
              </a:p>
            </p:txBody>
          </p:sp>
          <p:sp>
            <p:nvSpPr>
              <p:cNvPr id="74" name="Arc 73">
                <a:extLst>
                  <a:ext uri="{FF2B5EF4-FFF2-40B4-BE49-F238E27FC236}">
                    <a16:creationId xmlns:a16="http://schemas.microsoft.com/office/drawing/2014/main" id="{007D61E8-2F51-714A-9185-7E9FE49BB437}"/>
                  </a:ext>
                </a:extLst>
              </p:cNvPr>
              <p:cNvSpPr/>
              <p:nvPr/>
            </p:nvSpPr>
            <p:spPr bwMode="auto">
              <a:xfrm rot="19005492">
                <a:off x="1045569" y="4750010"/>
                <a:ext cx="1347228" cy="1243967"/>
              </a:xfrm>
              <a:prstGeom prst="arc">
                <a:avLst/>
              </a:prstGeom>
              <a:ln w="63500" cap="flat" cmpd="sng" algn="ctr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40000"/>
                  </a:spcAft>
                  <a:buClrTx/>
                  <a:buSzTx/>
                  <a:buFont typeface="Wingdings" pitchFamily="2" charset="2"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Frutiger LT Com 55 Roman" pitchFamily="34" charset="0"/>
                </a:endParaRPr>
              </a:p>
            </p:txBody>
          </p:sp>
        </p:grpSp>
        <p:sp>
          <p:nvSpPr>
            <p:cNvPr id="75" name="Freeform 74">
              <a:extLst>
                <a:ext uri="{FF2B5EF4-FFF2-40B4-BE49-F238E27FC236}">
                  <a16:creationId xmlns:a16="http://schemas.microsoft.com/office/drawing/2014/main" id="{1AF87E17-2B5F-ED49-8ED9-4E32E8A08920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5238" y="2774171"/>
              <a:ext cx="538171" cy="1244671"/>
            </a:xfrm>
            <a:custGeom>
              <a:avLst/>
              <a:gdLst>
                <a:gd name="connsiteX0" fmla="*/ 0 w 364907"/>
                <a:gd name="connsiteY0" fmla="*/ 0 h 1244671"/>
                <a:gd name="connsiteX1" fmla="*/ 364907 w 364907"/>
                <a:gd name="connsiteY1" fmla="*/ 411238 h 1244671"/>
                <a:gd name="connsiteX2" fmla="*/ 364907 w 364907"/>
                <a:gd name="connsiteY2" fmla="*/ 826128 h 1244671"/>
                <a:gd name="connsiteX3" fmla="*/ 364907 w 364907"/>
                <a:gd name="connsiteY3" fmla="*/ 829781 h 1244671"/>
                <a:gd name="connsiteX4" fmla="*/ 364907 w 364907"/>
                <a:gd name="connsiteY4" fmla="*/ 1244671 h 1244671"/>
                <a:gd name="connsiteX5" fmla="*/ 0 w 364907"/>
                <a:gd name="connsiteY5" fmla="*/ 832390 h 1244671"/>
                <a:gd name="connsiteX6" fmla="*/ 0 w 364907"/>
                <a:gd name="connsiteY6" fmla="*/ 417500 h 1244671"/>
                <a:gd name="connsiteX7" fmla="*/ 0 w 364907"/>
                <a:gd name="connsiteY7" fmla="*/ 414890 h 1244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4907" h="1244671">
                  <a:moveTo>
                    <a:pt x="0" y="0"/>
                  </a:moveTo>
                  <a:lnTo>
                    <a:pt x="364907" y="411238"/>
                  </a:lnTo>
                  <a:lnTo>
                    <a:pt x="364907" y="826128"/>
                  </a:lnTo>
                  <a:lnTo>
                    <a:pt x="364907" y="829781"/>
                  </a:lnTo>
                  <a:lnTo>
                    <a:pt x="364907" y="1244671"/>
                  </a:lnTo>
                  <a:lnTo>
                    <a:pt x="0" y="832390"/>
                  </a:lnTo>
                  <a:lnTo>
                    <a:pt x="0" y="417500"/>
                  </a:lnTo>
                  <a:lnTo>
                    <a:pt x="0" y="414890"/>
                  </a:lnTo>
                  <a:close/>
                </a:path>
              </a:pathLst>
            </a:custGeom>
            <a:solidFill>
              <a:srgbClr val="171720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76" name="Rectangle 5">
              <a:extLst>
                <a:ext uri="{FF2B5EF4-FFF2-40B4-BE49-F238E27FC236}">
                  <a16:creationId xmlns:a16="http://schemas.microsoft.com/office/drawing/2014/main" id="{33DA674B-403A-B849-82CA-39913663F5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43409" y="3185408"/>
              <a:ext cx="1077919" cy="2907887"/>
            </a:xfrm>
            <a:prstGeom prst="rect">
              <a:avLst/>
            </a:prstGeom>
            <a:solidFill>
              <a:srgbClr val="393950"/>
            </a:solidFill>
            <a:ln>
              <a:noFill/>
            </a:ln>
            <a:extLst/>
          </p:spPr>
          <p:txBody>
            <a:bodyPr vert="horz" wrap="square" lIns="91440" tIns="45720" rIns="91440" bIns="0" numCol="1" anchor="b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6000" b="1">
                <a:solidFill>
                  <a:srgbClr val="B0B0B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37E9A883-C0C5-3148-BD46-26AD2689033F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5238" y="2774171"/>
              <a:ext cx="1616090" cy="411237"/>
            </a:xfrm>
            <a:custGeom>
              <a:avLst/>
              <a:gdLst>
                <a:gd name="T0" fmla="*/ 682 w 1024"/>
                <a:gd name="T1" fmla="*/ 0 h 394"/>
                <a:gd name="T2" fmla="*/ 0 w 1024"/>
                <a:gd name="T3" fmla="*/ 0 h 394"/>
                <a:gd name="T4" fmla="*/ 341 w 1024"/>
                <a:gd name="T5" fmla="*/ 394 h 394"/>
                <a:gd name="T6" fmla="*/ 1024 w 1024"/>
                <a:gd name="T7" fmla="*/ 394 h 394"/>
                <a:gd name="T8" fmla="*/ 682 w 1024"/>
                <a:gd name="T9" fmla="*/ 0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4" h="394">
                  <a:moveTo>
                    <a:pt x="682" y="0"/>
                  </a:moveTo>
                  <a:lnTo>
                    <a:pt x="0" y="0"/>
                  </a:lnTo>
                  <a:lnTo>
                    <a:pt x="341" y="394"/>
                  </a:lnTo>
                  <a:lnTo>
                    <a:pt x="1024" y="394"/>
                  </a:lnTo>
                  <a:lnTo>
                    <a:pt x="682" y="0"/>
                  </a:lnTo>
                  <a:close/>
                </a:path>
              </a:pathLst>
            </a:custGeom>
            <a:solidFill>
              <a:srgbClr val="B0B0B9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8">
              <a:extLst>
                <a:ext uri="{FF2B5EF4-FFF2-40B4-BE49-F238E27FC236}">
                  <a16:creationId xmlns:a16="http://schemas.microsoft.com/office/drawing/2014/main" id="{252BF68D-8FC6-6941-AD98-9906D5D011F7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5238" y="2971440"/>
              <a:ext cx="538171" cy="483256"/>
            </a:xfrm>
            <a:custGeom>
              <a:avLst/>
              <a:gdLst>
                <a:gd name="T0" fmla="*/ 341 w 341"/>
                <a:gd name="T1" fmla="*/ 395 h 463"/>
                <a:gd name="T2" fmla="*/ 0 w 341"/>
                <a:gd name="T3" fmla="*/ 0 h 463"/>
                <a:gd name="T4" fmla="*/ 0 w 341"/>
                <a:gd name="T5" fmla="*/ 70 h 463"/>
                <a:gd name="T6" fmla="*/ 341 w 341"/>
                <a:gd name="T7" fmla="*/ 463 h 463"/>
                <a:gd name="T8" fmla="*/ 341 w 341"/>
                <a:gd name="T9" fmla="*/ 395 h 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1" h="463">
                  <a:moveTo>
                    <a:pt x="341" y="395"/>
                  </a:moveTo>
                  <a:lnTo>
                    <a:pt x="0" y="0"/>
                  </a:lnTo>
                  <a:lnTo>
                    <a:pt x="0" y="70"/>
                  </a:lnTo>
                  <a:lnTo>
                    <a:pt x="341" y="463"/>
                  </a:lnTo>
                  <a:lnTo>
                    <a:pt x="341" y="395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24">
              <a:extLst>
                <a:ext uri="{FF2B5EF4-FFF2-40B4-BE49-F238E27FC236}">
                  <a16:creationId xmlns:a16="http://schemas.microsoft.com/office/drawing/2014/main" id="{24F69A1D-6DE0-E342-98E5-5A8C7BB910F3}"/>
                </a:ext>
              </a:extLst>
            </p:cNvPr>
            <p:cNvSpPr>
              <a:spLocks/>
            </p:cNvSpPr>
            <p:nvPr/>
          </p:nvSpPr>
          <p:spPr bwMode="auto">
            <a:xfrm>
              <a:off x="7543409" y="3310658"/>
              <a:ext cx="732291" cy="218144"/>
            </a:xfrm>
            <a:custGeom>
              <a:avLst/>
              <a:gdLst>
                <a:gd name="T0" fmla="*/ 0 w 464"/>
                <a:gd name="T1" fmla="*/ 70 h 209"/>
                <a:gd name="T2" fmla="*/ 331 w 464"/>
                <a:gd name="T3" fmla="*/ 70 h 209"/>
                <a:gd name="T4" fmla="*/ 331 w 464"/>
                <a:gd name="T5" fmla="*/ 0 h 209"/>
                <a:gd name="T6" fmla="*/ 464 w 464"/>
                <a:gd name="T7" fmla="*/ 105 h 209"/>
                <a:gd name="T8" fmla="*/ 331 w 464"/>
                <a:gd name="T9" fmla="*/ 209 h 209"/>
                <a:gd name="T10" fmla="*/ 331 w 464"/>
                <a:gd name="T11" fmla="*/ 138 h 209"/>
                <a:gd name="T12" fmla="*/ 0 w 464"/>
                <a:gd name="T13" fmla="*/ 138 h 209"/>
                <a:gd name="T14" fmla="*/ 0 w 464"/>
                <a:gd name="T15" fmla="*/ 70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64" h="209">
                  <a:moveTo>
                    <a:pt x="0" y="70"/>
                  </a:moveTo>
                  <a:lnTo>
                    <a:pt x="331" y="70"/>
                  </a:lnTo>
                  <a:lnTo>
                    <a:pt x="331" y="0"/>
                  </a:lnTo>
                  <a:lnTo>
                    <a:pt x="464" y="105"/>
                  </a:lnTo>
                  <a:lnTo>
                    <a:pt x="331" y="209"/>
                  </a:lnTo>
                  <a:lnTo>
                    <a:pt x="331" y="138"/>
                  </a:lnTo>
                  <a:lnTo>
                    <a:pt x="0" y="138"/>
                  </a:lnTo>
                  <a:lnTo>
                    <a:pt x="0" y="70"/>
                  </a:ln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B3D65A8-F470-E441-80F3-D5B0DB4B4D41}"/>
                </a:ext>
              </a:extLst>
            </p:cNvPr>
            <p:cNvSpPr txBox="1"/>
            <p:nvPr/>
          </p:nvSpPr>
          <p:spPr>
            <a:xfrm>
              <a:off x="7566857" y="4068361"/>
              <a:ext cx="110959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>
                  <a:solidFill>
                    <a:srgbClr val="B0B0B9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100%</a:t>
              </a:r>
            </a:p>
          </p:txBody>
        </p:sp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458F34C2-D4CF-C747-A5CA-4E394C674E5E}"/>
                </a:ext>
              </a:extLst>
            </p:cNvPr>
            <p:cNvGrpSpPr/>
            <p:nvPr/>
          </p:nvGrpSpPr>
          <p:grpSpPr>
            <a:xfrm>
              <a:off x="7079993" y="2234735"/>
              <a:ext cx="1347228" cy="1243967"/>
              <a:chOff x="1045569" y="4750010"/>
              <a:chExt cx="1347228" cy="1243967"/>
            </a:xfrm>
          </p:grpSpPr>
          <p:sp>
            <p:nvSpPr>
              <p:cNvPr id="102" name="Arc 101">
                <a:extLst>
                  <a:ext uri="{FF2B5EF4-FFF2-40B4-BE49-F238E27FC236}">
                    <a16:creationId xmlns:a16="http://schemas.microsoft.com/office/drawing/2014/main" id="{8A699492-9E74-4040-B1FD-F7C726C98056}"/>
                  </a:ext>
                </a:extLst>
              </p:cNvPr>
              <p:cNvSpPr/>
              <p:nvPr/>
            </p:nvSpPr>
            <p:spPr bwMode="auto">
              <a:xfrm rot="18980199">
                <a:off x="1393963" y="4979965"/>
                <a:ext cx="690672" cy="664054"/>
              </a:xfrm>
              <a:prstGeom prst="arc">
                <a:avLst/>
              </a:prstGeom>
              <a:ln w="635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40000"/>
                  </a:spcAft>
                  <a:buClrTx/>
                  <a:buSzTx/>
                  <a:buFont typeface="Wingdings" pitchFamily="2" charset="2"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effectLst/>
                  <a:latin typeface="Frutiger LT Com 55 Roman" pitchFamily="34" charset="0"/>
                </a:endParaRPr>
              </a:p>
            </p:txBody>
          </p:sp>
          <p:sp>
            <p:nvSpPr>
              <p:cNvPr id="103" name="Arc 102">
                <a:extLst>
                  <a:ext uri="{FF2B5EF4-FFF2-40B4-BE49-F238E27FC236}">
                    <a16:creationId xmlns:a16="http://schemas.microsoft.com/office/drawing/2014/main" id="{0520BD16-6A16-E546-A1DD-9E2F39B30771}"/>
                  </a:ext>
                </a:extLst>
              </p:cNvPr>
              <p:cNvSpPr/>
              <p:nvPr/>
            </p:nvSpPr>
            <p:spPr bwMode="auto">
              <a:xfrm rot="18763652">
                <a:off x="1553410" y="5094224"/>
                <a:ext cx="398952" cy="417662"/>
              </a:xfrm>
              <a:prstGeom prst="arc">
                <a:avLst/>
              </a:prstGeom>
              <a:ln w="635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40000"/>
                  </a:spcAft>
                  <a:buClrTx/>
                  <a:buSzTx/>
                  <a:buFont typeface="Wingdings" pitchFamily="2" charset="2"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Frutiger LT Com 55 Roman" pitchFamily="34" charset="0"/>
                </a:endParaRPr>
              </a:p>
            </p:txBody>
          </p:sp>
          <p:sp>
            <p:nvSpPr>
              <p:cNvPr id="104" name="Arc 103">
                <a:extLst>
                  <a:ext uri="{FF2B5EF4-FFF2-40B4-BE49-F238E27FC236}">
                    <a16:creationId xmlns:a16="http://schemas.microsoft.com/office/drawing/2014/main" id="{4712DCA4-5B5F-0243-9249-BF9971BD65A6}"/>
                  </a:ext>
                </a:extLst>
              </p:cNvPr>
              <p:cNvSpPr/>
              <p:nvPr/>
            </p:nvSpPr>
            <p:spPr bwMode="auto">
              <a:xfrm rot="19005492">
                <a:off x="1193702" y="4869018"/>
                <a:ext cx="1049615" cy="958369"/>
              </a:xfrm>
              <a:prstGeom prst="arc">
                <a:avLst/>
              </a:prstGeom>
              <a:ln w="635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40000"/>
                  </a:spcAft>
                  <a:buClrTx/>
                  <a:buSzTx/>
                  <a:buFont typeface="Wingdings" pitchFamily="2" charset="2"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Frutiger LT Com 55 Roman" pitchFamily="34" charset="0"/>
                </a:endParaRPr>
              </a:p>
            </p:txBody>
          </p:sp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46B8109A-7476-1040-807C-1A39C05DE34A}"/>
                  </a:ext>
                </a:extLst>
              </p:cNvPr>
              <p:cNvSpPr/>
              <p:nvPr/>
            </p:nvSpPr>
            <p:spPr bwMode="auto">
              <a:xfrm>
                <a:off x="1710574" y="5205596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headEnd type="none" w="med" len="med"/>
                <a:tailEnd type="none" w="med" len="med"/>
              </a:ln>
              <a:ex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40000"/>
                  </a:spcAft>
                  <a:buClrTx/>
                  <a:buSzTx/>
                  <a:buFont typeface="Wingdings" pitchFamily="2" charset="2"/>
                  <a:buNone/>
                  <a:tabLst/>
                </a:pPr>
                <a:endParaRPr kumimoji="0" lang="en-US" sz="1800" b="0" i="0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</a:endParaRPr>
              </a:p>
            </p:txBody>
          </p:sp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C88F62A8-66D6-D643-BD1C-6A8D82E9DC8D}"/>
                  </a:ext>
                </a:extLst>
              </p:cNvPr>
              <p:cNvSpPr txBox="1"/>
              <p:nvPr/>
            </p:nvSpPr>
            <p:spPr>
              <a:xfrm>
                <a:off x="1425752" y="5219908"/>
                <a:ext cx="62709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RFID</a:t>
                </a:r>
              </a:p>
            </p:txBody>
          </p:sp>
          <p:sp>
            <p:nvSpPr>
              <p:cNvPr id="107" name="Arc 106">
                <a:extLst>
                  <a:ext uri="{FF2B5EF4-FFF2-40B4-BE49-F238E27FC236}">
                    <a16:creationId xmlns:a16="http://schemas.microsoft.com/office/drawing/2014/main" id="{58A72F48-169B-8140-8637-C1172914D0E2}"/>
                  </a:ext>
                </a:extLst>
              </p:cNvPr>
              <p:cNvSpPr/>
              <p:nvPr/>
            </p:nvSpPr>
            <p:spPr bwMode="auto">
              <a:xfrm rot="19005492">
                <a:off x="1045569" y="4750010"/>
                <a:ext cx="1347228" cy="1243967"/>
              </a:xfrm>
              <a:prstGeom prst="arc">
                <a:avLst/>
              </a:prstGeom>
              <a:ln w="635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40000"/>
                  </a:spcAft>
                  <a:buClrTx/>
                  <a:buSzTx/>
                  <a:buFont typeface="Wingdings" pitchFamily="2" charset="2"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Frutiger LT Com 55 Roman" pitchFamily="34" charset="0"/>
                </a:endParaRPr>
              </a:p>
            </p:txBody>
          </p:sp>
        </p:grpSp>
      </p:grpSp>
      <p:sp>
        <p:nvSpPr>
          <p:cNvPr id="98" name="Rectangle 97">
            <a:extLst>
              <a:ext uri="{FF2B5EF4-FFF2-40B4-BE49-F238E27FC236}">
                <a16:creationId xmlns:a16="http://schemas.microsoft.com/office/drawing/2014/main" id="{1AE5296D-DE63-4446-A244-4ABE533361C1}"/>
              </a:ext>
            </a:extLst>
          </p:cNvPr>
          <p:cNvSpPr/>
          <p:nvPr/>
        </p:nvSpPr>
        <p:spPr>
          <a:xfrm>
            <a:off x="466723" y="1221312"/>
            <a:ext cx="1584997" cy="457200"/>
          </a:xfrm>
          <a:prstGeom prst="rect">
            <a:avLst/>
          </a:prstGeom>
          <a:solidFill>
            <a:srgbClr val="F3591F"/>
          </a:solidFill>
          <a:ln>
            <a:noFill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PHY-Layer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8C3C186C-E748-E646-8227-8DA762E68D83}"/>
              </a:ext>
            </a:extLst>
          </p:cNvPr>
          <p:cNvSpPr/>
          <p:nvPr/>
        </p:nvSpPr>
        <p:spPr>
          <a:xfrm>
            <a:off x="466723" y="1986562"/>
            <a:ext cx="1584997" cy="457200"/>
          </a:xfrm>
          <a:prstGeom prst="rect">
            <a:avLst/>
          </a:prstGeom>
          <a:solidFill>
            <a:srgbClr val="1AA8FE"/>
          </a:solidFill>
          <a:ln>
            <a:noFill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Estimation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DD3DD6EC-6635-AA4B-948B-4F6A4324598B}"/>
              </a:ext>
            </a:extLst>
          </p:cNvPr>
          <p:cNvSpPr/>
          <p:nvPr/>
        </p:nvSpPr>
        <p:spPr>
          <a:xfrm>
            <a:off x="466723" y="2790279"/>
            <a:ext cx="1584998" cy="699449"/>
          </a:xfrm>
          <a:prstGeom prst="rect">
            <a:avLst/>
          </a:prstGeom>
          <a:solidFill>
            <a:srgbClr val="A9C500"/>
          </a:solidFill>
          <a:ln>
            <a:noFill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ontAwesome" pitchFamily="2" charset="0"/>
              </a:rPr>
              <a:t>Frame length optimization</a:t>
            </a:r>
          </a:p>
        </p:txBody>
      </p:sp>
      <p:sp>
        <p:nvSpPr>
          <p:cNvPr id="108" name="Left Brace 107">
            <a:extLst>
              <a:ext uri="{FF2B5EF4-FFF2-40B4-BE49-F238E27FC236}">
                <a16:creationId xmlns:a16="http://schemas.microsoft.com/office/drawing/2014/main" id="{9C44AD05-5A8E-2A40-A919-6FA54A9C777D}"/>
              </a:ext>
            </a:extLst>
          </p:cNvPr>
          <p:cNvSpPr/>
          <p:nvPr/>
        </p:nvSpPr>
        <p:spPr bwMode="auto">
          <a:xfrm>
            <a:off x="2123728" y="1916832"/>
            <a:ext cx="357859" cy="643779"/>
          </a:xfrm>
          <a:prstGeom prst="leftBrace">
            <a:avLst/>
          </a:prstGeom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Frutiger LT Com 55 Roman" pitchFamily="34" charset="0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42C83571-2391-AB4D-B34B-EED41153CBFE}"/>
              </a:ext>
            </a:extLst>
          </p:cNvPr>
          <p:cNvSpPr txBox="1"/>
          <p:nvPr/>
        </p:nvSpPr>
        <p:spPr>
          <a:xfrm>
            <a:off x="2283236" y="1106160"/>
            <a:ext cx="250478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>
                <a:latin typeface="Calibri" panose="020F0502020204030204" pitchFamily="34" charset="0"/>
                <a:cs typeface="Calibri" panose="020F0502020204030204" pitchFamily="34" charset="0"/>
              </a:rPr>
              <a:t>Time Aware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>
                <a:latin typeface="Calibri" panose="020F0502020204030204" pitchFamily="34" charset="0"/>
                <a:cs typeface="Calibri" panose="020F0502020204030204" pitchFamily="34" charset="0"/>
              </a:rPr>
              <a:t>Collision Recovery Aware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>
                <a:latin typeface="Calibri" panose="020F0502020204030204" pitchFamily="34" charset="0"/>
                <a:cs typeface="Calibri" panose="020F0502020204030204" pitchFamily="34" charset="0"/>
              </a:rPr>
              <a:t>No MAC-Layer Optimization</a:t>
            </a:r>
          </a:p>
        </p:txBody>
      </p:sp>
      <p:sp>
        <p:nvSpPr>
          <p:cNvPr id="110" name="Left Brace 109">
            <a:extLst>
              <a:ext uri="{FF2B5EF4-FFF2-40B4-BE49-F238E27FC236}">
                <a16:creationId xmlns:a16="http://schemas.microsoft.com/office/drawing/2014/main" id="{74BC6213-B5F7-D048-8871-DD941407B731}"/>
              </a:ext>
            </a:extLst>
          </p:cNvPr>
          <p:cNvSpPr/>
          <p:nvPr/>
        </p:nvSpPr>
        <p:spPr bwMode="auto">
          <a:xfrm>
            <a:off x="2132706" y="1124744"/>
            <a:ext cx="357859" cy="674385"/>
          </a:xfrm>
          <a:prstGeom prst="leftBrace">
            <a:avLst/>
          </a:prstGeom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Frutiger LT Com 55 Roman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F41A5043-4169-E245-BE3B-0369038B883A}"/>
                  </a:ext>
                </a:extLst>
              </p:cNvPr>
              <p:cNvSpPr txBox="1"/>
              <p:nvPr/>
            </p:nvSpPr>
            <p:spPr>
              <a:xfrm>
                <a:off x="2281843" y="2816847"/>
                <a:ext cx="3958794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de-DE" sz="14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de-DE" sz="1400" i="1" kern="0">
                        <a:latin typeface="Cambria Math" panose="02040503050406030204" pitchFamily="18" charset="0"/>
                      </a:rPr>
                      <m:t>=0.6, </m:t>
                    </m:r>
                    <m:sSub>
                      <m:sSubPr>
                        <m:ctrlPr>
                          <a:rPr lang="de-DE" sz="14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de-DE" sz="1400" i="1" ker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de-DE" sz="1400" i="1" kern="0">
                        <a:latin typeface="Cambria Math" panose="02040503050406030204" pitchFamily="18" charset="0"/>
                      </a:rPr>
                      <m:t>=0.5, </m:t>
                    </m:r>
                    <m:sSub>
                      <m:sSubPr>
                        <m:ctrlPr>
                          <a:rPr lang="de-DE" sz="14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de-DE" sz="1400" i="1" ker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de-DE" sz="1400" i="1" kern="0">
                        <a:latin typeface="Cambria Math" panose="02040503050406030204" pitchFamily="18" charset="0"/>
                      </a:rPr>
                      <m:t>=0.4</m:t>
                    </m:r>
                  </m:oMath>
                </a14:m>
                <a:endParaRPr lang="en-US" sz="1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i="1" ker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de-DE" sz="1400" i="1" ker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de-DE" sz="1400" i="1" kern="0">
                        <a:latin typeface="Cambria Math" panose="02040503050406030204" pitchFamily="18" charset="0"/>
                      </a:rPr>
                      <m:t>=0.2</m:t>
                    </m:r>
                  </m:oMath>
                </a14:m>
                <a:endParaRPr lang="en-US" sz="1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Closed Form Solutions</a:t>
                </a:r>
              </a:p>
            </p:txBody>
          </p:sp>
        </mc:Choice>
        <mc:Fallback xmlns="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F41A5043-4169-E245-BE3B-0369038B88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1843" y="2816847"/>
                <a:ext cx="3958794" cy="738664"/>
              </a:xfrm>
              <a:prstGeom prst="rect">
                <a:avLst/>
              </a:prstGeom>
              <a:blipFill>
                <a:blip r:embed="rId5"/>
                <a:stretch>
                  <a:fillRect l="-643" b="-8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4E6A3DE4-2D41-CF44-9A4E-5E0486811C8A}"/>
                  </a:ext>
                </a:extLst>
              </p:cNvPr>
              <p:cNvSpPr txBox="1"/>
              <p:nvPr/>
            </p:nvSpPr>
            <p:spPr>
              <a:xfrm>
                <a:off x="2267744" y="1880743"/>
                <a:ext cx="3958794" cy="7561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∝</m:t>
                        </m:r>
                      </m:e>
                      <m:sub>
                        <m:r>
                          <a:rPr lang="de-DE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𝐴𝑣𝑔</m:t>
                        </m:r>
                        <m:r>
                          <a:rPr lang="de-DE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.</m:t>
                        </m:r>
                      </m:sub>
                    </m:sSub>
                    <m:r>
                      <a:rPr lang="de-DE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=0.7</m:t>
                    </m:r>
                  </m:oMath>
                </a14:m>
                <a:endParaRPr lang="en-US" sz="1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Closed Form Solution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No frame length optimization </a:t>
                </a:r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4E6A3DE4-2D41-CF44-9A4E-5E0486811C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7744" y="1880743"/>
                <a:ext cx="3958794" cy="756169"/>
              </a:xfrm>
              <a:prstGeom prst="rect">
                <a:avLst/>
              </a:prstGeom>
              <a:blipFill>
                <a:blip r:embed="rId6"/>
                <a:stretch>
                  <a:fillRect l="-321"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3" name="Left Brace 112">
            <a:extLst>
              <a:ext uri="{FF2B5EF4-FFF2-40B4-BE49-F238E27FC236}">
                <a16:creationId xmlns:a16="http://schemas.microsoft.com/office/drawing/2014/main" id="{17B9D5AF-2585-CF44-A842-1CA493ECEBB1}"/>
              </a:ext>
            </a:extLst>
          </p:cNvPr>
          <p:cNvSpPr/>
          <p:nvPr/>
        </p:nvSpPr>
        <p:spPr bwMode="auto">
          <a:xfrm>
            <a:off x="2062602" y="2838788"/>
            <a:ext cx="357859" cy="643779"/>
          </a:xfrm>
          <a:prstGeom prst="leftBrace">
            <a:avLst/>
          </a:prstGeom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Frutiger LT Com 55 Roman" pitchFamily="34" charset="0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DE316001-83E5-164C-8722-45056A1488FA}"/>
              </a:ext>
            </a:extLst>
          </p:cNvPr>
          <p:cNvSpPr txBox="1"/>
          <p:nvPr/>
        </p:nvSpPr>
        <p:spPr>
          <a:xfrm>
            <a:off x="2281843" y="3767547"/>
            <a:ext cx="39587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8 tags pseudo parallel </a:t>
            </a:r>
            <a:b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slot</a:t>
            </a:r>
          </a:p>
        </p:txBody>
      </p:sp>
      <p:sp>
        <p:nvSpPr>
          <p:cNvPr id="115" name="Left Brace 114">
            <a:extLst>
              <a:ext uri="{FF2B5EF4-FFF2-40B4-BE49-F238E27FC236}">
                <a16:creationId xmlns:a16="http://schemas.microsoft.com/office/drawing/2014/main" id="{16C10861-AD64-8144-A40E-98F96BFC70F8}"/>
              </a:ext>
            </a:extLst>
          </p:cNvPr>
          <p:cNvSpPr/>
          <p:nvPr/>
        </p:nvSpPr>
        <p:spPr bwMode="auto">
          <a:xfrm>
            <a:off x="2076684" y="3742642"/>
            <a:ext cx="357859" cy="643779"/>
          </a:xfrm>
          <a:prstGeom prst="leftBrace">
            <a:avLst/>
          </a:prstGeom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Frutiger LT Com 55 Roman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713956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de-DE"/>
            </a:br>
            <a:r>
              <a:rPr lang="de-DE"/>
              <a:t>Agenda</a:t>
            </a:r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4ACDCDA-98E8-5349-AE37-0E5BA4858195}" type="datetime3">
              <a:rPr lang="de-DE" smtClean="0"/>
              <a:t>23/01/2019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Hazem Elsaid Ibrahim | PhD Dissertation</a:t>
            </a:r>
          </a:p>
        </p:txBody>
      </p:sp>
      <p:pic>
        <p:nvPicPr>
          <p:cNvPr id="7" name="Picture Placeholder 10">
            <a:extLst>
              <a:ext uri="{FF2B5EF4-FFF2-40B4-BE49-F238E27FC236}">
                <a16:creationId xmlns:a16="http://schemas.microsoft.com/office/drawing/2014/main" id="{5EA96A08-6EA1-D744-9466-259ED07122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 bwMode="auto">
          <a:xfrm>
            <a:off x="7524750" y="362298"/>
            <a:ext cx="1149350" cy="906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Placeholder 4">
            <a:extLst>
              <a:ext uri="{FF2B5EF4-FFF2-40B4-BE49-F238E27FC236}">
                <a16:creationId xmlns:a16="http://schemas.microsoft.com/office/drawing/2014/main" id="{5E69F2BA-A9E4-7048-AB3B-8A6D00A23374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>
          <a:xfrm>
            <a:off x="5940152" y="6237312"/>
            <a:ext cx="1330007" cy="564151"/>
          </a:xfrm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D0270B8D-3896-5340-BC5C-203BF21C3295}"/>
              </a:ext>
            </a:extLst>
          </p:cNvPr>
          <p:cNvGrpSpPr/>
          <p:nvPr/>
        </p:nvGrpSpPr>
        <p:grpSpPr>
          <a:xfrm>
            <a:off x="467544" y="4110170"/>
            <a:ext cx="8062540" cy="1024777"/>
            <a:chOff x="467544" y="4110170"/>
            <a:chExt cx="8062540" cy="1024777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356BF0E-EF92-984A-A363-362C11F20DF1}"/>
                </a:ext>
              </a:extLst>
            </p:cNvPr>
            <p:cNvSpPr/>
            <p:nvPr/>
          </p:nvSpPr>
          <p:spPr>
            <a:xfrm>
              <a:off x="605068" y="4238822"/>
              <a:ext cx="7925016" cy="896125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F663F617-4210-0144-A518-AAF370789022}"/>
                </a:ext>
              </a:extLst>
            </p:cNvPr>
            <p:cNvGrpSpPr/>
            <p:nvPr/>
          </p:nvGrpSpPr>
          <p:grpSpPr>
            <a:xfrm>
              <a:off x="467544" y="4149080"/>
              <a:ext cx="7941938" cy="896129"/>
              <a:chOff x="3925455" y="1383985"/>
              <a:chExt cx="6400799" cy="969822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EBA1CB40-2750-5646-9A74-62723A34DD6C}"/>
                  </a:ext>
                </a:extLst>
              </p:cNvPr>
              <p:cNvSpPr/>
              <p:nvPr/>
            </p:nvSpPr>
            <p:spPr>
              <a:xfrm>
                <a:off x="4895271" y="1383989"/>
                <a:ext cx="5430983" cy="96981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83186355-8561-0D48-8357-2744480C51A1}"/>
                  </a:ext>
                </a:extLst>
              </p:cNvPr>
              <p:cNvGrpSpPr/>
              <p:nvPr/>
            </p:nvGrpSpPr>
            <p:grpSpPr>
              <a:xfrm>
                <a:off x="3925455" y="1383985"/>
                <a:ext cx="1178646" cy="969818"/>
                <a:chOff x="3925455" y="1383985"/>
                <a:chExt cx="1178646" cy="969818"/>
              </a:xfrm>
            </p:grpSpPr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0E749B96-4072-314E-9CF8-420437E46A6F}"/>
                    </a:ext>
                  </a:extLst>
                </p:cNvPr>
                <p:cNvSpPr/>
                <p:nvPr/>
              </p:nvSpPr>
              <p:spPr>
                <a:xfrm>
                  <a:off x="3925455" y="1383985"/>
                  <a:ext cx="969818" cy="969818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4400" b="1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03</a:t>
                  </a:r>
                </a:p>
              </p:txBody>
            </p:sp>
            <p:sp>
              <p:nvSpPr>
                <p:cNvPr id="28" name="Isosceles Triangle 17">
                  <a:extLst>
                    <a:ext uri="{FF2B5EF4-FFF2-40B4-BE49-F238E27FC236}">
                      <a16:creationId xmlns:a16="http://schemas.microsoft.com/office/drawing/2014/main" id="{EF2B09E6-C221-3148-8F03-A892B2252E6C}"/>
                    </a:ext>
                  </a:extLst>
                </p:cNvPr>
                <p:cNvSpPr/>
                <p:nvPr/>
              </p:nvSpPr>
              <p:spPr>
                <a:xfrm rot="5400000">
                  <a:off x="4803124" y="1537059"/>
                  <a:ext cx="323272" cy="278683"/>
                </a:xfrm>
                <a:prstGeom prst="triangl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AEAC0F02-A866-9842-82CF-983F51280636}"/>
                </a:ext>
              </a:extLst>
            </p:cNvPr>
            <p:cNvSpPr txBox="1"/>
            <p:nvPr/>
          </p:nvSpPr>
          <p:spPr>
            <a:xfrm>
              <a:off x="2072801" y="4110170"/>
              <a:ext cx="4875461" cy="830999"/>
            </a:xfrm>
            <a:prstGeom prst="rect">
              <a:avLst/>
            </a:prstGeom>
            <a:noFill/>
          </p:spPr>
          <p:txBody>
            <a:bodyPr wrap="square" lIns="0" rtlCol="0" anchor="b">
              <a:spAutoFit/>
            </a:bodyPr>
            <a:lstStyle/>
            <a:p>
              <a:r>
                <a:rPr lang="en-US" sz="2200" b="1"/>
                <a:t>Improvements</a:t>
              </a:r>
              <a:r>
                <a:rPr lang="en-US" sz="2400" b="1"/>
                <a:t> of the </a:t>
              </a:r>
              <a:r>
                <a:rPr lang="en-US" sz="2400" b="1" err="1"/>
                <a:t>EPCglobal</a:t>
              </a:r>
              <a:r>
                <a:rPr lang="en-US" sz="2400" b="1"/>
                <a:t> C1 G2 standard</a:t>
              </a:r>
            </a:p>
          </p:txBody>
        </p:sp>
        <p:pic>
          <p:nvPicPr>
            <p:cNvPr id="46" name="Graphic 45" descr="Bar chart">
              <a:extLst>
                <a:ext uri="{FF2B5EF4-FFF2-40B4-BE49-F238E27FC236}">
                  <a16:creationId xmlns:a16="http://schemas.microsoft.com/office/drawing/2014/main" id="{3D35825C-C310-DA47-AEC7-7B23AB94323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238362" y="4199108"/>
              <a:ext cx="1134563" cy="844918"/>
            </a:xfrm>
            <a:prstGeom prst="rect">
              <a:avLst/>
            </a:prstGeom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855D01AD-76BC-0044-8D2F-FF5F79E8E8AE}"/>
              </a:ext>
            </a:extLst>
          </p:cNvPr>
          <p:cNvGrpSpPr/>
          <p:nvPr/>
        </p:nvGrpSpPr>
        <p:grpSpPr>
          <a:xfrm>
            <a:off x="467544" y="2769018"/>
            <a:ext cx="8062540" cy="1251339"/>
            <a:chOff x="467544" y="2769018"/>
            <a:chExt cx="8062540" cy="1251339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8E40898-4483-1D4F-8668-1B2128E65530}"/>
                </a:ext>
              </a:extLst>
            </p:cNvPr>
            <p:cNvSpPr/>
            <p:nvPr/>
          </p:nvSpPr>
          <p:spPr>
            <a:xfrm>
              <a:off x="605068" y="2922136"/>
              <a:ext cx="7925016" cy="1098221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24C98346-122D-0E45-9497-C3D1AB0A3291}"/>
                </a:ext>
              </a:extLst>
            </p:cNvPr>
            <p:cNvGrpSpPr/>
            <p:nvPr/>
          </p:nvGrpSpPr>
          <p:grpSpPr>
            <a:xfrm>
              <a:off x="467544" y="2832467"/>
              <a:ext cx="7941938" cy="1098221"/>
              <a:chOff x="3925455" y="1191491"/>
              <a:chExt cx="6400799" cy="1188533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3A3D8FCF-73DA-6845-801F-A9F3AA877859}"/>
                  </a:ext>
                </a:extLst>
              </p:cNvPr>
              <p:cNvSpPr/>
              <p:nvPr/>
            </p:nvSpPr>
            <p:spPr>
              <a:xfrm>
                <a:off x="4895271" y="1191491"/>
                <a:ext cx="5430983" cy="107858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EEED2E91-7B76-7C49-A210-02FF3E78C2FA}"/>
                  </a:ext>
                </a:extLst>
              </p:cNvPr>
              <p:cNvGrpSpPr/>
              <p:nvPr/>
            </p:nvGrpSpPr>
            <p:grpSpPr>
              <a:xfrm>
                <a:off x="3925455" y="1191491"/>
                <a:ext cx="1178646" cy="1188533"/>
                <a:chOff x="3925455" y="1191491"/>
                <a:chExt cx="1178646" cy="1188533"/>
              </a:xfrm>
            </p:grpSpPr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A9BFE1CC-96E0-CC42-813D-6EE290C7C4A6}"/>
                    </a:ext>
                  </a:extLst>
                </p:cNvPr>
                <p:cNvSpPr/>
                <p:nvPr/>
              </p:nvSpPr>
              <p:spPr>
                <a:xfrm>
                  <a:off x="3925455" y="1191491"/>
                  <a:ext cx="969818" cy="1188533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4400" b="1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02</a:t>
                  </a:r>
                </a:p>
              </p:txBody>
            </p:sp>
            <p:sp>
              <p:nvSpPr>
                <p:cNvPr id="23" name="Isosceles Triangle 12">
                  <a:extLst>
                    <a:ext uri="{FF2B5EF4-FFF2-40B4-BE49-F238E27FC236}">
                      <a16:creationId xmlns:a16="http://schemas.microsoft.com/office/drawing/2014/main" id="{8D99CE93-F548-DA43-A364-64A296E0EC35}"/>
                    </a:ext>
                  </a:extLst>
                </p:cNvPr>
                <p:cNvSpPr/>
                <p:nvPr/>
              </p:nvSpPr>
              <p:spPr>
                <a:xfrm rot="5400000">
                  <a:off x="4803124" y="1537059"/>
                  <a:ext cx="323272" cy="278683"/>
                </a:xfrm>
                <a:prstGeom prst="triangl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04F89BDF-604B-5A4B-9891-EA686B9EC075}"/>
                </a:ext>
              </a:extLst>
            </p:cNvPr>
            <p:cNvGrpSpPr/>
            <p:nvPr/>
          </p:nvGrpSpPr>
          <p:grpSpPr>
            <a:xfrm>
              <a:off x="2072803" y="2769018"/>
              <a:ext cx="5144521" cy="956725"/>
              <a:chOff x="4481982" y="1061484"/>
              <a:chExt cx="4146223" cy="1035401"/>
            </a:xfrm>
          </p:grpSpPr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45D1F76-DA28-B54A-B521-5B5E894551E3}"/>
                  </a:ext>
                </a:extLst>
              </p:cNvPr>
              <p:cNvSpPr txBox="1"/>
              <p:nvPr/>
            </p:nvSpPr>
            <p:spPr>
              <a:xfrm>
                <a:off x="4481982" y="1061484"/>
                <a:ext cx="2937088" cy="466321"/>
              </a:xfrm>
              <a:prstGeom prst="rect">
                <a:avLst/>
              </a:prstGeom>
              <a:noFill/>
            </p:spPr>
            <p:txBody>
              <a:bodyPr wrap="square" lIns="0" rtlCol="0" anchor="b">
                <a:spAutoFit/>
              </a:bodyPr>
              <a:lstStyle/>
              <a:p>
                <a:r>
                  <a:rPr lang="en-US" sz="2200" b="1"/>
                  <a:t>Optimization Parameters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CE977B18-7B44-9941-859C-0C1C26A2BF7A}"/>
                  </a:ext>
                </a:extLst>
              </p:cNvPr>
              <p:cNvSpPr txBox="1"/>
              <p:nvPr/>
            </p:nvSpPr>
            <p:spPr>
              <a:xfrm>
                <a:off x="4481982" y="1464021"/>
                <a:ext cx="4146223" cy="632864"/>
              </a:xfrm>
              <a:prstGeom prst="rect">
                <a:avLst/>
              </a:prstGeom>
              <a:noFill/>
            </p:spPr>
            <p:txBody>
              <a:bodyPr wrap="square" lIns="0" rIns="0" rtlCol="0" anchor="t">
                <a:spAutoFit/>
              </a:bodyPr>
              <a:lstStyle/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en-US" sz="1600" b="1"/>
                  <a:t>Tags Population Estimation</a:t>
                </a:r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en-US" sz="1600" b="1"/>
                  <a:t>Frame Length Optimization</a:t>
                </a:r>
              </a:p>
            </p:txBody>
          </p:sp>
        </p:grpSp>
        <p:pic>
          <p:nvPicPr>
            <p:cNvPr id="47" name="Graphic 46" descr="Bullseye">
              <a:extLst>
                <a:ext uri="{FF2B5EF4-FFF2-40B4-BE49-F238E27FC236}">
                  <a16:creationId xmlns:a16="http://schemas.microsoft.com/office/drawing/2014/main" id="{88BFECFB-FC86-7544-9D4F-33249A207B3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274919" y="2882462"/>
              <a:ext cx="1134563" cy="844918"/>
            </a:xfrm>
            <a:prstGeom prst="rect">
              <a:avLst/>
            </a:prstGeom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AD6D5112-8486-5749-B395-128C465C5D57}"/>
              </a:ext>
            </a:extLst>
          </p:cNvPr>
          <p:cNvGrpSpPr/>
          <p:nvPr/>
        </p:nvGrpSpPr>
        <p:grpSpPr>
          <a:xfrm>
            <a:off x="467544" y="1693721"/>
            <a:ext cx="8062540" cy="985723"/>
            <a:chOff x="467544" y="1693721"/>
            <a:chExt cx="8062540" cy="985723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F3E9B36-2E35-7547-BC74-ABE7ABD2C5B4}"/>
                </a:ext>
              </a:extLst>
            </p:cNvPr>
            <p:cNvSpPr/>
            <p:nvPr/>
          </p:nvSpPr>
          <p:spPr>
            <a:xfrm>
              <a:off x="605068" y="1783319"/>
              <a:ext cx="7925016" cy="896125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D374C3D1-C722-8F46-B8E5-294BCB8D48D1}"/>
                </a:ext>
              </a:extLst>
            </p:cNvPr>
            <p:cNvGrpSpPr/>
            <p:nvPr/>
          </p:nvGrpSpPr>
          <p:grpSpPr>
            <a:xfrm>
              <a:off x="467544" y="1693721"/>
              <a:ext cx="7941938" cy="896125"/>
              <a:chOff x="3925455" y="1191491"/>
              <a:chExt cx="6400799" cy="969818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4003F501-0020-1D40-98E5-BE0430DEE2B4}"/>
                  </a:ext>
                </a:extLst>
              </p:cNvPr>
              <p:cNvSpPr/>
              <p:nvPr/>
            </p:nvSpPr>
            <p:spPr>
              <a:xfrm>
                <a:off x="4895271" y="1191491"/>
                <a:ext cx="5430983" cy="96981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E36FC9E3-2B35-404D-B9F3-A4E311454C71}"/>
                  </a:ext>
                </a:extLst>
              </p:cNvPr>
              <p:cNvGrpSpPr/>
              <p:nvPr/>
            </p:nvGrpSpPr>
            <p:grpSpPr>
              <a:xfrm>
                <a:off x="3925455" y="1191491"/>
                <a:ext cx="1178646" cy="969818"/>
                <a:chOff x="3925455" y="1191491"/>
                <a:chExt cx="1178646" cy="969818"/>
              </a:xfrm>
            </p:grpSpPr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1FA2A287-8B14-0F46-8C5B-AD89616DD9DA}"/>
                    </a:ext>
                  </a:extLst>
                </p:cNvPr>
                <p:cNvSpPr/>
                <p:nvPr/>
              </p:nvSpPr>
              <p:spPr>
                <a:xfrm>
                  <a:off x="3925455" y="1191491"/>
                  <a:ext cx="969818" cy="969818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4400" b="1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01</a:t>
                  </a:r>
                </a:p>
              </p:txBody>
            </p:sp>
            <p:sp>
              <p:nvSpPr>
                <p:cNvPr id="18" name="Isosceles Triangle 5">
                  <a:extLst>
                    <a:ext uri="{FF2B5EF4-FFF2-40B4-BE49-F238E27FC236}">
                      <a16:creationId xmlns:a16="http://schemas.microsoft.com/office/drawing/2014/main" id="{C8040270-DFD3-1140-90ED-139FE0B00E30}"/>
                    </a:ext>
                  </a:extLst>
                </p:cNvPr>
                <p:cNvSpPr/>
                <p:nvPr/>
              </p:nvSpPr>
              <p:spPr>
                <a:xfrm rot="5400000">
                  <a:off x="4803124" y="1537059"/>
                  <a:ext cx="323272" cy="278683"/>
                </a:xfrm>
                <a:prstGeom prst="triangl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7DECE8A-16BC-FA46-93F6-512915E5F708}"/>
                </a:ext>
              </a:extLst>
            </p:cNvPr>
            <p:cNvSpPr txBox="1"/>
            <p:nvPr/>
          </p:nvSpPr>
          <p:spPr>
            <a:xfrm>
              <a:off x="2091775" y="1875602"/>
              <a:ext cx="5144521" cy="430887"/>
            </a:xfrm>
            <a:prstGeom prst="rect">
              <a:avLst/>
            </a:prstGeom>
            <a:noFill/>
          </p:spPr>
          <p:txBody>
            <a:bodyPr wrap="square" lIns="0" rtlCol="0" anchor="b">
              <a:spAutoFit/>
            </a:bodyPr>
            <a:lstStyle/>
            <a:p>
              <a:r>
                <a:rPr lang="en-US" sz="2200" b="1"/>
                <a:t>RFID Reading Process</a:t>
              </a: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3F6E3F9-AE0A-2A40-BF11-37A9D93DF6A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20082" y="1750669"/>
              <a:ext cx="805614" cy="805614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20271F86-1F70-B547-96FC-22007D238ED9}"/>
              </a:ext>
            </a:extLst>
          </p:cNvPr>
          <p:cNvGrpSpPr/>
          <p:nvPr/>
        </p:nvGrpSpPr>
        <p:grpSpPr>
          <a:xfrm>
            <a:off x="467544" y="5157192"/>
            <a:ext cx="8062540" cy="938704"/>
            <a:chOff x="467544" y="5157192"/>
            <a:chExt cx="8062540" cy="938704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A15240B-2513-E94C-8AD4-473E230DB847}"/>
                </a:ext>
              </a:extLst>
            </p:cNvPr>
            <p:cNvSpPr/>
            <p:nvPr/>
          </p:nvSpPr>
          <p:spPr>
            <a:xfrm>
              <a:off x="605068" y="5319014"/>
              <a:ext cx="7925016" cy="776882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CD300D68-8ABC-334D-A316-13951BC79B60}"/>
                </a:ext>
              </a:extLst>
            </p:cNvPr>
            <p:cNvGrpSpPr/>
            <p:nvPr/>
          </p:nvGrpSpPr>
          <p:grpSpPr>
            <a:xfrm>
              <a:off x="467544" y="5229201"/>
              <a:ext cx="7941938" cy="776882"/>
              <a:chOff x="3925455" y="1320540"/>
              <a:chExt cx="6400799" cy="840769"/>
            </a:xfrm>
          </p:grpSpPr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D02B3D55-DF08-B44E-9105-57BFE2DA672A}"/>
                  </a:ext>
                </a:extLst>
              </p:cNvPr>
              <p:cNvSpPr/>
              <p:nvPr/>
            </p:nvSpPr>
            <p:spPr>
              <a:xfrm>
                <a:off x="4895271" y="1320540"/>
                <a:ext cx="5430983" cy="84076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B84EABD9-AEC1-5042-99C7-3A000C32A932}"/>
                  </a:ext>
                </a:extLst>
              </p:cNvPr>
              <p:cNvGrpSpPr/>
              <p:nvPr/>
            </p:nvGrpSpPr>
            <p:grpSpPr>
              <a:xfrm>
                <a:off x="3925455" y="1320540"/>
                <a:ext cx="1178646" cy="840769"/>
                <a:chOff x="3925455" y="1320540"/>
                <a:chExt cx="1178646" cy="840769"/>
              </a:xfrm>
            </p:grpSpPr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D938B840-106D-1646-8E3B-753CDB6C3946}"/>
                    </a:ext>
                  </a:extLst>
                </p:cNvPr>
                <p:cNvSpPr/>
                <p:nvPr/>
              </p:nvSpPr>
              <p:spPr>
                <a:xfrm>
                  <a:off x="3925455" y="1320540"/>
                  <a:ext cx="969818" cy="840769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4400" b="1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04</a:t>
                  </a:r>
                </a:p>
              </p:txBody>
            </p:sp>
            <p:sp>
              <p:nvSpPr>
                <p:cNvPr id="33" name="Isosceles Triangle 22">
                  <a:extLst>
                    <a:ext uri="{FF2B5EF4-FFF2-40B4-BE49-F238E27FC236}">
                      <a16:creationId xmlns:a16="http://schemas.microsoft.com/office/drawing/2014/main" id="{44BBF21F-862F-F347-86CF-79888D11F37B}"/>
                    </a:ext>
                  </a:extLst>
                </p:cNvPr>
                <p:cNvSpPr/>
                <p:nvPr/>
              </p:nvSpPr>
              <p:spPr>
                <a:xfrm rot="5400000">
                  <a:off x="4803124" y="1537059"/>
                  <a:ext cx="323272" cy="278683"/>
                </a:xfrm>
                <a:prstGeom prst="triangl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E12105D-B344-274A-AE8A-36436BAE7081}"/>
                </a:ext>
              </a:extLst>
            </p:cNvPr>
            <p:cNvSpPr txBox="1"/>
            <p:nvPr/>
          </p:nvSpPr>
          <p:spPr>
            <a:xfrm>
              <a:off x="2046035" y="5334414"/>
              <a:ext cx="4227389" cy="430887"/>
            </a:xfrm>
            <a:prstGeom prst="rect">
              <a:avLst/>
            </a:prstGeom>
            <a:noFill/>
          </p:spPr>
          <p:txBody>
            <a:bodyPr wrap="square" lIns="0" rtlCol="0" anchor="b">
              <a:spAutoFit/>
            </a:bodyPr>
            <a:lstStyle/>
            <a:p>
              <a:r>
                <a:rPr lang="en-US" sz="2200" b="1"/>
                <a:t>Conclusion and Future Work </a:t>
              </a:r>
            </a:p>
          </p:txBody>
        </p: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550941DB-D48D-624F-89DC-655C9DA2E72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20082" y="5157192"/>
              <a:ext cx="831923" cy="8247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83560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738664"/>
          </a:xfrm>
        </p:spPr>
        <p:txBody>
          <a:bodyPr/>
          <a:lstStyle/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Conclusion and Outlook</a:t>
            </a:r>
            <a:br>
              <a:rPr lang="en-US" dirty="0"/>
            </a:br>
            <a:endParaRPr lang="en-US" dirty="0"/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5A0D3CB2-E0E6-284D-B358-2D0FC1F909E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>
          <a:xfrm>
            <a:off x="7524750" y="100013"/>
            <a:ext cx="1149350" cy="906462"/>
          </a:xfrm>
        </p:spPr>
      </p:pic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6D6825A-82F5-3A4F-9E8F-D3A513A73C6B}" type="datetime3">
              <a:rPr lang="de-DE" smtClean="0"/>
              <a:t>23/01/2019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Hazem Elsaid Ibrahim | PhD Dissertation</a:t>
            </a:r>
          </a:p>
        </p:txBody>
      </p:sp>
      <p:pic>
        <p:nvPicPr>
          <p:cNvPr id="7" name="Picture Placeholder 4">
            <a:extLst>
              <a:ext uri="{FF2B5EF4-FFF2-40B4-BE49-F238E27FC236}">
                <a16:creationId xmlns:a16="http://schemas.microsoft.com/office/drawing/2014/main" id="{862FBCA6-8654-EB4E-B8B9-5343706E4A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 bwMode="auto">
          <a:xfrm>
            <a:off x="5940152" y="6237312"/>
            <a:ext cx="1330007" cy="56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DAD2EDC-7D69-654C-A07F-58B5CEA0E0AB}"/>
              </a:ext>
            </a:extLst>
          </p:cNvPr>
          <p:cNvCxnSpPr>
            <a:cxnSpLocks/>
            <a:stCxn id="34" idx="0"/>
          </p:cNvCxnSpPr>
          <p:nvPr/>
        </p:nvCxnSpPr>
        <p:spPr>
          <a:xfrm>
            <a:off x="4569860" y="1136445"/>
            <a:ext cx="0" cy="4752889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F4564E8-3803-624E-A4A4-91AB642E4869}"/>
              </a:ext>
            </a:extLst>
          </p:cNvPr>
          <p:cNvGrpSpPr/>
          <p:nvPr/>
        </p:nvGrpSpPr>
        <p:grpSpPr>
          <a:xfrm>
            <a:off x="1306542" y="1136445"/>
            <a:ext cx="3523377" cy="1409351"/>
            <a:chOff x="528506" y="1593908"/>
            <a:chExt cx="3523377" cy="1409351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34F45BFE-A1FB-F641-9F2E-41A911CC2DC3}"/>
                </a:ext>
              </a:extLst>
            </p:cNvPr>
            <p:cNvSpPr/>
            <p:nvPr/>
          </p:nvSpPr>
          <p:spPr>
            <a:xfrm>
              <a:off x="528506" y="1686187"/>
              <a:ext cx="3145872" cy="33556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20040" rtlCol="0" anchor="ctr"/>
            <a:lstStyle/>
            <a:p>
              <a:r>
                <a:rPr lang="en-US" b="1"/>
                <a:t>Lorem Ipsum</a:t>
              </a:r>
              <a:endParaRPr lang="en-US" b="1" dirty="0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A9C15DBF-5D0D-DF46-B021-F33443E840DE}"/>
                </a:ext>
              </a:extLst>
            </p:cNvPr>
            <p:cNvSpPr/>
            <p:nvPr/>
          </p:nvSpPr>
          <p:spPr>
            <a:xfrm>
              <a:off x="3531765" y="1593908"/>
              <a:ext cx="520118" cy="520118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>
                  <a:solidFill>
                    <a:schemeClr val="accent1">
                      <a:lumMod val="75000"/>
                    </a:schemeClr>
                  </a:solidFill>
                </a:rPr>
                <a:t>5</a:t>
              </a:r>
            </a:p>
          </p:txBody>
        </p:sp>
        <p:sp>
          <p:nvSpPr>
            <p:cNvPr id="35" name="Right Triangle 34">
              <a:extLst>
                <a:ext uri="{FF2B5EF4-FFF2-40B4-BE49-F238E27FC236}">
                  <a16:creationId xmlns:a16="http://schemas.microsoft.com/office/drawing/2014/main" id="{B04F4C6D-B7DC-C840-B602-250A90F17524}"/>
                </a:ext>
              </a:extLst>
            </p:cNvPr>
            <p:cNvSpPr/>
            <p:nvPr/>
          </p:nvSpPr>
          <p:spPr>
            <a:xfrm rot="5400000" flipV="1">
              <a:off x="532376" y="2017878"/>
              <a:ext cx="391188" cy="398925"/>
            </a:xfrm>
            <a:prstGeom prst="rtTriangl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8987542F-3CB9-5842-8BDF-B8BDE7C9C177}"/>
                </a:ext>
              </a:extLst>
            </p:cNvPr>
            <p:cNvSpPr/>
            <p:nvPr/>
          </p:nvSpPr>
          <p:spPr>
            <a:xfrm>
              <a:off x="771787" y="2021747"/>
              <a:ext cx="2432808" cy="9815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just"/>
              <a:r>
                <a:rPr lang="en-US" sz="11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Lorem ipsum dolor sit amet, nibh est. A magna maecenas, quam magna nec quis, lorem nunc. Suspendisse viverra sodales mauris, cras pharetra proin egestas arcu erat dolor, at amet. </a:t>
              </a:r>
              <a:endPara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A8896997-44C8-9B4A-B4DC-65D719935503}"/>
              </a:ext>
            </a:extLst>
          </p:cNvPr>
          <p:cNvGrpSpPr/>
          <p:nvPr/>
        </p:nvGrpSpPr>
        <p:grpSpPr>
          <a:xfrm>
            <a:off x="1306542" y="2808215"/>
            <a:ext cx="3523377" cy="1409351"/>
            <a:chOff x="2833556" y="3055864"/>
            <a:chExt cx="3523377" cy="1409351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2DF9D98D-D8F0-0C40-8E64-17E493314AE9}"/>
                </a:ext>
              </a:extLst>
            </p:cNvPr>
            <p:cNvSpPr/>
            <p:nvPr/>
          </p:nvSpPr>
          <p:spPr>
            <a:xfrm>
              <a:off x="2833556" y="3148143"/>
              <a:ext cx="3145872" cy="33556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20040" rtlCol="0" anchor="ctr"/>
            <a:lstStyle/>
            <a:p>
              <a:r>
                <a:rPr lang="en-US" b="1"/>
                <a:t>Lorem Ipsum</a:t>
              </a:r>
              <a:endParaRPr lang="en-US" b="1" dirty="0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C34F77C0-614E-7944-97BC-EE851244A5BF}"/>
                </a:ext>
              </a:extLst>
            </p:cNvPr>
            <p:cNvSpPr/>
            <p:nvPr/>
          </p:nvSpPr>
          <p:spPr>
            <a:xfrm>
              <a:off x="5836815" y="3055864"/>
              <a:ext cx="520118" cy="520118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>
                  <a:solidFill>
                    <a:schemeClr val="accent3">
                      <a:lumMod val="75000"/>
                    </a:schemeClr>
                  </a:solidFill>
                </a:rPr>
                <a:t>3</a:t>
              </a:r>
            </a:p>
          </p:txBody>
        </p:sp>
        <p:sp>
          <p:nvSpPr>
            <p:cNvPr id="40" name="Right Triangle 39">
              <a:extLst>
                <a:ext uri="{FF2B5EF4-FFF2-40B4-BE49-F238E27FC236}">
                  <a16:creationId xmlns:a16="http://schemas.microsoft.com/office/drawing/2014/main" id="{657C5E4E-3837-9D4F-A1E8-2A0A5C5A164E}"/>
                </a:ext>
              </a:extLst>
            </p:cNvPr>
            <p:cNvSpPr/>
            <p:nvPr/>
          </p:nvSpPr>
          <p:spPr>
            <a:xfrm rot="5400000" flipV="1">
              <a:off x="2837426" y="3479834"/>
              <a:ext cx="391188" cy="398925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65FFE4FB-9E37-C947-94C4-11A7F407F7FE}"/>
                </a:ext>
              </a:extLst>
            </p:cNvPr>
            <p:cNvSpPr/>
            <p:nvPr/>
          </p:nvSpPr>
          <p:spPr>
            <a:xfrm>
              <a:off x="3076837" y="3483703"/>
              <a:ext cx="2432808" cy="9815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just"/>
              <a:r>
                <a:rPr 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Lorem ipsum dolor sit </a:t>
              </a:r>
              <a:r>
                <a:rPr lang="en-US" sz="1100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amet</a:t>
              </a:r>
              <a:r>
                <a:rPr 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, </a:t>
              </a:r>
              <a:r>
                <a:rPr lang="en-US" sz="1100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nibh</a:t>
              </a:r>
              <a:r>
                <a:rPr 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est. A magna </a:t>
              </a:r>
              <a:r>
                <a:rPr lang="en-US" sz="1100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maecenas</a:t>
              </a:r>
              <a:r>
                <a:rPr 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, quam magna </a:t>
              </a:r>
              <a:r>
                <a:rPr lang="en-US" sz="1100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nec</a:t>
              </a:r>
              <a:r>
                <a:rPr 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lang="en-US" sz="1100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quis</a:t>
              </a:r>
              <a:r>
                <a:rPr 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, lorem </a:t>
              </a:r>
              <a:r>
                <a:rPr lang="en-US" sz="1100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nunc</a:t>
              </a:r>
              <a:r>
                <a:rPr 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. </a:t>
              </a:r>
              <a:r>
                <a:rPr lang="en-US" sz="1100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Suspendisse</a:t>
              </a:r>
              <a:r>
                <a:rPr 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lang="en-US" sz="1100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viverra</a:t>
              </a:r>
              <a:r>
                <a:rPr 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lang="en-US" sz="1100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sodales</a:t>
              </a:r>
              <a:r>
                <a:rPr 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lang="en-US" sz="1100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mauris</a:t>
              </a:r>
              <a:r>
                <a:rPr 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, </a:t>
              </a:r>
              <a:r>
                <a:rPr lang="en-US" sz="1100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cras</a:t>
              </a:r>
              <a:r>
                <a:rPr 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pharetra </a:t>
              </a:r>
              <a:r>
                <a:rPr lang="en-US" sz="1100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proin</a:t>
              </a:r>
              <a:r>
                <a:rPr 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lang="en-US" sz="1100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egestas</a:t>
              </a:r>
              <a:r>
                <a:rPr 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lang="en-US" sz="1100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arcu</a:t>
              </a:r>
              <a:r>
                <a:rPr 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lang="en-US" sz="1100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erat</a:t>
              </a:r>
              <a:r>
                <a:rPr 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dolor, at </a:t>
              </a:r>
              <a:r>
                <a:rPr lang="en-US" sz="1100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amet</a:t>
              </a:r>
              <a:r>
                <a:rPr 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. </a:t>
              </a:r>
            </a:p>
          </p:txBody>
        </p: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AE34D671-635F-A44C-AA9B-6B5C57628BE1}"/>
              </a:ext>
            </a:extLst>
          </p:cNvPr>
          <p:cNvSpPr/>
          <p:nvPr/>
        </p:nvSpPr>
        <p:spPr>
          <a:xfrm>
            <a:off x="1306542" y="4572262"/>
            <a:ext cx="3145872" cy="33556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 b="1">
                <a:ln w="0"/>
                <a:solidFill>
                  <a:schemeClr val="accent6">
                    <a:lumMod val="9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rutiger LT Com 55 Roman" pitchFamily="34" charset="0"/>
              </a:rPr>
              <a:t>Lorem Ipsum</a:t>
            </a:r>
            <a:endParaRPr lang="en-US" sz="2000" b="1" dirty="0">
              <a:ln w="0"/>
              <a:solidFill>
                <a:schemeClr val="accent6">
                  <a:lumMod val="9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rutiger LT Com 55 Roman" pitchFamily="34" charset="0"/>
            </a:endParaRPr>
          </a:p>
        </p:txBody>
      </p:sp>
      <p:sp>
        <p:nvSpPr>
          <p:cNvPr id="45" name="Right Triangle 44">
            <a:extLst>
              <a:ext uri="{FF2B5EF4-FFF2-40B4-BE49-F238E27FC236}">
                <a16:creationId xmlns:a16="http://schemas.microsoft.com/office/drawing/2014/main" id="{186796BA-2B72-AB4B-AB4F-6AF9789D16C0}"/>
              </a:ext>
            </a:extLst>
          </p:cNvPr>
          <p:cNvSpPr/>
          <p:nvPr/>
        </p:nvSpPr>
        <p:spPr>
          <a:xfrm rot="5400000" flipV="1">
            <a:off x="1310412" y="4903953"/>
            <a:ext cx="391188" cy="398925"/>
          </a:xfrm>
          <a:prstGeom prst="rtTriangl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000" b="1">
              <a:ln w="0"/>
              <a:solidFill>
                <a:schemeClr val="accent6">
                  <a:lumMod val="9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rutiger LT Com 55 Roman" pitchFamily="34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75803BB0-A0AA-E84F-B13C-5BD1DE2B6F99}"/>
              </a:ext>
            </a:extLst>
          </p:cNvPr>
          <p:cNvSpPr/>
          <p:nvPr/>
        </p:nvSpPr>
        <p:spPr>
          <a:xfrm>
            <a:off x="1549823" y="4907822"/>
            <a:ext cx="2432808" cy="101031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Lorem ipsum dolor sit </a:t>
            </a:r>
            <a:r>
              <a:rPr 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amet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, </a:t>
            </a:r>
            <a:r>
              <a:rPr 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nibh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 est. A magna </a:t>
            </a:r>
            <a:r>
              <a:rPr 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maecenas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, quam magna </a:t>
            </a:r>
            <a:r>
              <a:rPr 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nec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 </a:t>
            </a:r>
            <a:r>
              <a:rPr 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quis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, lorem </a:t>
            </a:r>
            <a:r>
              <a:rPr 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nunc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. </a:t>
            </a:r>
            <a:r>
              <a:rPr 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Suspendisse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 </a:t>
            </a:r>
            <a:r>
              <a:rPr 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viverra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 </a:t>
            </a:r>
            <a:r>
              <a:rPr 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sodales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 </a:t>
            </a:r>
            <a:r>
              <a:rPr 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mauris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, </a:t>
            </a:r>
            <a:r>
              <a:rPr 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cras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 pharetra </a:t>
            </a:r>
            <a:r>
              <a:rPr 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proin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 </a:t>
            </a:r>
            <a:r>
              <a:rPr 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egestas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 </a:t>
            </a:r>
            <a:r>
              <a:rPr 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arcu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 </a:t>
            </a:r>
            <a:r>
              <a:rPr 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erat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 dolor, at </a:t>
            </a:r>
            <a:r>
              <a:rPr 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amet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. </a:t>
            </a:r>
          </a:p>
        </p:txBody>
      </p:sp>
      <p:sp>
        <p:nvSpPr>
          <p:cNvPr id="48" name="Right Triangle 47">
            <a:extLst>
              <a:ext uri="{FF2B5EF4-FFF2-40B4-BE49-F238E27FC236}">
                <a16:creationId xmlns:a16="http://schemas.microsoft.com/office/drawing/2014/main" id="{966B42B5-C96D-DB49-BE36-16D0FFA0AA61}"/>
              </a:ext>
            </a:extLst>
          </p:cNvPr>
          <p:cNvSpPr/>
          <p:nvPr/>
        </p:nvSpPr>
        <p:spPr>
          <a:xfrm rot="5400000">
            <a:off x="7440697" y="4066365"/>
            <a:ext cx="391188" cy="402336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20040" rtlCol="0" anchor="ctr"/>
          <a:lstStyle/>
          <a:p>
            <a:endParaRPr lang="en-US" b="1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C449F18-2F4F-6449-B199-BB03CD4836F3}"/>
              </a:ext>
            </a:extLst>
          </p:cNvPr>
          <p:cNvSpPr/>
          <p:nvPr/>
        </p:nvSpPr>
        <p:spPr>
          <a:xfrm>
            <a:off x="4691587" y="3736379"/>
            <a:ext cx="3145872" cy="3355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20040" rtlCol="0" anchor="ctr"/>
          <a:lstStyle/>
          <a:p>
            <a:r>
              <a:rPr lang="en-US" b="1"/>
              <a:t>Lorem Ipsum</a:t>
            </a:r>
            <a:endParaRPr lang="en-US" b="1" dirty="0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EF20D08D-C1CC-0240-A4D7-E452CA0B927E}"/>
              </a:ext>
            </a:extLst>
          </p:cNvPr>
          <p:cNvSpPr/>
          <p:nvPr/>
        </p:nvSpPr>
        <p:spPr>
          <a:xfrm>
            <a:off x="4309801" y="3644100"/>
            <a:ext cx="520118" cy="520118"/>
          </a:xfrm>
          <a:prstGeom prst="ellipse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20040" rtlCol="0" anchor="ctr"/>
          <a:lstStyle/>
          <a:p>
            <a:pPr algn="ctr"/>
            <a:endParaRPr 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3" name="Right Triangle 52">
            <a:extLst>
              <a:ext uri="{FF2B5EF4-FFF2-40B4-BE49-F238E27FC236}">
                <a16:creationId xmlns:a16="http://schemas.microsoft.com/office/drawing/2014/main" id="{756FD9B6-B612-254C-A0F5-4AA1B8B43177}"/>
              </a:ext>
            </a:extLst>
          </p:cNvPr>
          <p:cNvSpPr/>
          <p:nvPr/>
        </p:nvSpPr>
        <p:spPr>
          <a:xfrm rot="5400000">
            <a:off x="7440697" y="2394595"/>
            <a:ext cx="391188" cy="402336"/>
          </a:xfrm>
          <a:prstGeom prst="rtTriangle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0599180C-8F38-E349-9592-B6BFB879EB30}"/>
              </a:ext>
            </a:extLst>
          </p:cNvPr>
          <p:cNvSpPr/>
          <p:nvPr/>
        </p:nvSpPr>
        <p:spPr>
          <a:xfrm>
            <a:off x="4691587" y="2064609"/>
            <a:ext cx="3145872" cy="3355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20040" rtlCol="0" anchor="ctr"/>
          <a:lstStyle/>
          <a:p>
            <a:r>
              <a:rPr lang="en-US" b="1"/>
              <a:t>Lorem Ipsum</a:t>
            </a:r>
            <a:endParaRPr lang="en-US" b="1" dirty="0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F6A063A6-50B2-3547-A5AF-713B28FCAD37}"/>
              </a:ext>
            </a:extLst>
          </p:cNvPr>
          <p:cNvSpPr/>
          <p:nvPr/>
        </p:nvSpPr>
        <p:spPr>
          <a:xfrm>
            <a:off x="4309801" y="1972330"/>
            <a:ext cx="520118" cy="520118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solidFill>
                  <a:schemeClr val="accent2">
                    <a:lumMod val="75000"/>
                  </a:schemeClr>
                </a:solidFill>
              </a:rPr>
              <a:t>4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0693DA3C-C06C-3248-9040-B86ACC41FF5D}"/>
              </a:ext>
            </a:extLst>
          </p:cNvPr>
          <p:cNvSpPr/>
          <p:nvPr/>
        </p:nvSpPr>
        <p:spPr>
          <a:xfrm>
            <a:off x="5065597" y="2400169"/>
            <a:ext cx="2432808" cy="9815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Lorem ipsum dolor sit </a:t>
            </a:r>
            <a:r>
              <a:rPr 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amet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nibh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est. A magna </a:t>
            </a:r>
            <a:r>
              <a:rPr 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maecenas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quam magna </a:t>
            </a:r>
            <a:r>
              <a:rPr 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nec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quis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lorem </a:t>
            </a:r>
            <a:r>
              <a:rPr 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nunc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</a:t>
            </a:r>
            <a:r>
              <a:rPr 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Suspendisse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viverra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sodales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mauris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cras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pharetra </a:t>
            </a:r>
            <a:r>
              <a:rPr 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proin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egestas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arcu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erat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dolor, at </a:t>
            </a:r>
            <a:r>
              <a:rPr 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amet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</a:t>
            </a:r>
            <a:r>
              <a:rPr lang="en-US" sz="1100" b="1" dirty="0">
                <a:solidFill>
                  <a:schemeClr val="accent1">
                    <a:lumMod val="50000"/>
                  </a:schemeClr>
                </a:solidFill>
              </a:rPr>
              <a:t>2</a:t>
            </a:r>
          </a:p>
          <a:p>
            <a:pPr algn="just"/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36D173C6-EF82-844F-AFE7-C727A33B2BB5}"/>
              </a:ext>
            </a:extLst>
          </p:cNvPr>
          <p:cNvSpPr/>
          <p:nvPr/>
        </p:nvSpPr>
        <p:spPr>
          <a:xfrm>
            <a:off x="4309801" y="4479983"/>
            <a:ext cx="520118" cy="520118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5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 b="1">
                <a:ln w="0"/>
                <a:solidFill>
                  <a:schemeClr val="accent6">
                    <a:lumMod val="9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rutiger LT Com 55 Roman" pitchFamily="34" charset="0"/>
              </a:rPr>
              <a:t>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A5BB81-2B20-CB4E-8EEC-B30CC250172A}"/>
              </a:ext>
            </a:extLst>
          </p:cNvPr>
          <p:cNvSpPr txBox="1"/>
          <p:nvPr/>
        </p:nvSpPr>
        <p:spPr>
          <a:xfrm>
            <a:off x="4406193" y="3683023"/>
            <a:ext cx="32733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>
                <a:solidFill>
                  <a:schemeClr val="accent1">
                    <a:lumMod val="50000"/>
                  </a:schemeClr>
                </a:solidFill>
              </a:rPr>
              <a:t>2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393A82BA-CE64-4947-9510-F35763D80E60}"/>
              </a:ext>
            </a:extLst>
          </p:cNvPr>
          <p:cNvSpPr/>
          <p:nvPr/>
        </p:nvSpPr>
        <p:spPr>
          <a:xfrm>
            <a:off x="5001443" y="4071939"/>
            <a:ext cx="2432808" cy="9815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Lorem ipsum dolor sit </a:t>
            </a:r>
            <a:r>
              <a:rPr 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amet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nibh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est. A magna </a:t>
            </a:r>
            <a:r>
              <a:rPr 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maecenas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quam magna </a:t>
            </a:r>
            <a:r>
              <a:rPr 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nec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quis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lorem </a:t>
            </a:r>
            <a:r>
              <a:rPr 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nunc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</a:t>
            </a:r>
            <a:r>
              <a:rPr 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Suspendisse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viverra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sodales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mauris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cras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pharetra </a:t>
            </a:r>
            <a:r>
              <a:rPr 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proin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egestas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arcu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erat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dolor, at </a:t>
            </a:r>
            <a:r>
              <a:rPr 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amet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</a:t>
            </a:r>
            <a:r>
              <a:rPr lang="en-US" sz="1100" b="1" dirty="0">
                <a:solidFill>
                  <a:schemeClr val="accent1">
                    <a:lumMod val="50000"/>
                  </a:schemeClr>
                </a:solidFill>
              </a:rPr>
              <a:t>2</a:t>
            </a:r>
          </a:p>
          <a:p>
            <a:pPr algn="just"/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845791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ildplatzhalter 5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8" name="Inhaltsplatzhalter 7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de-DE"/>
              <a:t>Hazem </a:t>
            </a:r>
            <a:r>
              <a:rPr lang="de-DE" err="1"/>
              <a:t>Elsaid</a:t>
            </a:r>
            <a:r>
              <a:rPr lang="de-DE"/>
              <a:t> Ibrahim</a:t>
            </a:r>
          </a:p>
        </p:txBody>
      </p:sp>
      <p:sp>
        <p:nvSpPr>
          <p:cNvPr id="9" name="Inhaltsplatzhalter 8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err="1"/>
              <a:t>Hazem.a.elsaid@fau.de</a:t>
            </a:r>
            <a:endParaRPr lang="de-DE"/>
          </a:p>
        </p:txBody>
      </p:sp>
      <p:pic>
        <p:nvPicPr>
          <p:cNvPr id="11" name="Picture Placeholder 4">
            <a:extLst>
              <a:ext uri="{FF2B5EF4-FFF2-40B4-BE49-F238E27FC236}">
                <a16:creationId xmlns:a16="http://schemas.microsoft.com/office/drawing/2014/main" id="{C8B9B86D-8A5C-CD47-8AAC-AC569B078F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 bwMode="auto">
          <a:xfrm>
            <a:off x="5940152" y="6237312"/>
            <a:ext cx="1330007" cy="56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4645288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447E28-CEEC-2349-A4F7-D3584D4140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2AB53E-0C65-7446-BA9E-40CA92CF54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A409B82-CF96-A24A-B605-5358353ECD3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4A7894-3E11-E140-A758-C2F0E9A9847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1F65E02-F21E-0846-9C0D-E76FE52024EC}" type="datetime3">
              <a:rPr lang="de-DE" smtClean="0"/>
              <a:t>23/01/2019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246B46-9F2A-D243-9AA8-6228282B67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Hazem Elsaid Ibrahim | PhD Dissertation</a:t>
            </a:r>
          </a:p>
        </p:txBody>
      </p:sp>
    </p:spTree>
    <p:extLst>
      <p:ext uri="{BB962C8B-B14F-4D97-AF65-F5344CB8AC3E}">
        <p14:creationId xmlns:p14="http://schemas.microsoft.com/office/powerpoint/2010/main" val="7508999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>
          <a:xfrm>
            <a:off x="466725" y="334800"/>
            <a:ext cx="8208000" cy="677108"/>
          </a:xfrm>
        </p:spPr>
        <p:txBody>
          <a:bodyPr/>
          <a:lstStyle/>
          <a:p>
            <a:pPr defTabSz="503238" eaLnBrk="1" hangingPunct="1"/>
            <a:r>
              <a:rPr lang="de-DE" err="1"/>
              <a:t>Graphic</a:t>
            </a:r>
            <a:r>
              <a:rPr lang="de-DE"/>
              <a:t> </a:t>
            </a:r>
            <a:r>
              <a:rPr lang="de-DE" err="1"/>
              <a:t>elements</a:t>
            </a:r>
            <a:br>
              <a:rPr lang="de-DE"/>
            </a:br>
            <a:r>
              <a:rPr lang="de-DE" err="1"/>
              <a:t>Boxes</a:t>
            </a:r>
            <a:r>
              <a:rPr lang="de-DE"/>
              <a:t>, </a:t>
            </a:r>
            <a:r>
              <a:rPr lang="de-DE" err="1"/>
              <a:t>arrows</a:t>
            </a:r>
            <a:r>
              <a:rPr lang="de-DE"/>
              <a:t>, </a:t>
            </a:r>
            <a:r>
              <a:rPr lang="de-DE" err="1"/>
              <a:t>bonds</a:t>
            </a:r>
            <a:r>
              <a:rPr lang="de-DE"/>
              <a:t> and </a:t>
            </a:r>
            <a:r>
              <a:rPr lang="de-DE" err="1"/>
              <a:t>lines</a:t>
            </a:r>
            <a:endParaRPr lang="de-DE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5"/>
          </p:nvPr>
        </p:nvSpPr>
        <p:spPr>
          <a:xfrm>
            <a:off x="466725" y="1700807"/>
            <a:ext cx="8208000" cy="4392489"/>
          </a:xfrm>
        </p:spPr>
        <p:txBody>
          <a:bodyPr/>
          <a:lstStyle/>
          <a:p>
            <a:r>
              <a:rPr lang="de-DE" err="1"/>
              <a:t>Following</a:t>
            </a:r>
            <a:r>
              <a:rPr lang="de-DE"/>
              <a:t> </a:t>
            </a:r>
            <a:r>
              <a:rPr lang="de-DE" err="1"/>
              <a:t>elements</a:t>
            </a:r>
            <a:r>
              <a:rPr lang="de-DE"/>
              <a:t> </a:t>
            </a:r>
            <a:r>
              <a:rPr lang="de-DE" err="1"/>
              <a:t>could</a:t>
            </a:r>
            <a:r>
              <a:rPr lang="de-DE"/>
              <a:t> be copy/</a:t>
            </a:r>
            <a:r>
              <a:rPr lang="de-DE" err="1"/>
              <a:t>pasted</a:t>
            </a:r>
            <a:r>
              <a:rPr lang="de-DE"/>
              <a:t> in </a:t>
            </a:r>
            <a:r>
              <a:rPr lang="de-DE" err="1"/>
              <a:t>your</a:t>
            </a:r>
            <a:r>
              <a:rPr lang="de-DE"/>
              <a:t> </a:t>
            </a:r>
            <a:r>
              <a:rPr lang="de-DE" err="1"/>
              <a:t>presentation</a:t>
            </a:r>
            <a:endParaRPr lang="de-DE"/>
          </a:p>
        </p:txBody>
      </p:sp>
      <p:sp>
        <p:nvSpPr>
          <p:cNvPr id="2" name="Bildplatzhalter 1"/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9220" name="Rectangle 4"/>
          <p:cNvSpPr>
            <a:spLocks noChangeArrowheads="1"/>
          </p:cNvSpPr>
          <p:nvPr/>
        </p:nvSpPr>
        <p:spPr bwMode="auto">
          <a:xfrm>
            <a:off x="466725" y="3102011"/>
            <a:ext cx="433388" cy="4318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spcAft>
                <a:spcPct val="40000"/>
              </a:spcAft>
              <a:buFont typeface="Wingdings" pitchFamily="2" charset="2"/>
              <a:buNone/>
            </a:pPr>
            <a:endParaRPr lang="de-DE">
              <a:solidFill>
                <a:schemeClr val="bg2"/>
              </a:solidFill>
            </a:endParaRPr>
          </a:p>
        </p:txBody>
      </p:sp>
      <p:sp>
        <p:nvSpPr>
          <p:cNvPr id="9221" name="Rectangle 5"/>
          <p:cNvSpPr>
            <a:spLocks noChangeArrowheads="1"/>
          </p:cNvSpPr>
          <p:nvPr/>
        </p:nvSpPr>
        <p:spPr bwMode="auto">
          <a:xfrm>
            <a:off x="1042988" y="3102011"/>
            <a:ext cx="1081087" cy="792162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spcAft>
                <a:spcPct val="40000"/>
              </a:spcAft>
              <a:buFont typeface="Wingdings" pitchFamily="2" charset="2"/>
              <a:buNone/>
            </a:pPr>
            <a:endParaRPr lang="de-DE"/>
          </a:p>
        </p:txBody>
      </p:sp>
      <p:sp>
        <p:nvSpPr>
          <p:cNvPr id="9222" name="Rectangle 30"/>
          <p:cNvSpPr>
            <a:spLocks noChangeArrowheads="1"/>
          </p:cNvSpPr>
          <p:nvPr/>
        </p:nvSpPr>
        <p:spPr bwMode="auto">
          <a:xfrm>
            <a:off x="2266950" y="3102011"/>
            <a:ext cx="2305050" cy="639762"/>
          </a:xfrm>
          <a:prstGeom prst="rect">
            <a:avLst/>
          </a:prstGeom>
          <a:noFill/>
          <a:ln w="9525" algn="ctr">
            <a:solidFill>
              <a:schemeClr val="tx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72000" tIns="54000" rIns="72000" bIns="72000">
            <a:spAutoFit/>
          </a:bodyPr>
          <a:lstStyle/>
          <a:p>
            <a:pPr marL="215900" indent="-215900">
              <a:spcAft>
                <a:spcPts val="563"/>
              </a:spcAft>
              <a:buClr>
                <a:schemeClr val="tx2"/>
              </a:buClr>
              <a:buFont typeface="Wingdings" pitchFamily="2" charset="2"/>
              <a:buNone/>
            </a:pPr>
            <a:r>
              <a:rPr lang="de-DE" sz="1400" err="1"/>
              <a:t>Coloured</a:t>
            </a:r>
            <a:r>
              <a:rPr lang="de-DE" sz="1400"/>
              <a:t> box </a:t>
            </a:r>
          </a:p>
          <a:p>
            <a:pPr>
              <a:spcAft>
                <a:spcPts val="563"/>
              </a:spcAft>
              <a:buClr>
                <a:schemeClr val="tx2"/>
              </a:buClr>
            </a:pPr>
            <a:r>
              <a:rPr lang="de-DE" sz="1400"/>
              <a:t>Grey</a:t>
            </a:r>
          </a:p>
        </p:txBody>
      </p:sp>
      <p:sp>
        <p:nvSpPr>
          <p:cNvPr id="9223" name="AutoShape 16"/>
          <p:cNvSpPr>
            <a:spLocks noChangeArrowheads="1"/>
          </p:cNvSpPr>
          <p:nvPr/>
        </p:nvSpPr>
        <p:spPr bwMode="auto">
          <a:xfrm>
            <a:off x="5940425" y="3821148"/>
            <a:ext cx="287338" cy="576263"/>
          </a:xfrm>
          <a:prstGeom prst="leftArrow">
            <a:avLst>
              <a:gd name="adj1" fmla="val 47917"/>
              <a:gd name="adj2" fmla="val 100000"/>
            </a:avLst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spcAft>
                <a:spcPct val="40000"/>
              </a:spcAft>
              <a:buFont typeface="Wingdings" pitchFamily="2" charset="2"/>
              <a:buNone/>
            </a:pPr>
            <a:endParaRPr lang="de-DE"/>
          </a:p>
        </p:txBody>
      </p:sp>
      <p:sp>
        <p:nvSpPr>
          <p:cNvPr id="9224" name="AutoShape 17"/>
          <p:cNvSpPr>
            <a:spLocks noChangeArrowheads="1"/>
          </p:cNvSpPr>
          <p:nvPr/>
        </p:nvSpPr>
        <p:spPr bwMode="auto">
          <a:xfrm>
            <a:off x="6516688" y="3821148"/>
            <a:ext cx="287337" cy="576263"/>
          </a:xfrm>
          <a:prstGeom prst="rightArrow">
            <a:avLst>
              <a:gd name="adj1" fmla="val 50000"/>
              <a:gd name="adj2" fmla="val 100000"/>
            </a:avLst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spcAft>
                <a:spcPct val="40000"/>
              </a:spcAft>
              <a:buFont typeface="Wingdings" pitchFamily="2" charset="2"/>
              <a:buNone/>
            </a:pPr>
            <a:endParaRPr lang="de-DE"/>
          </a:p>
        </p:txBody>
      </p:sp>
      <p:sp>
        <p:nvSpPr>
          <p:cNvPr id="9225" name="AutoShape 18"/>
          <p:cNvSpPr>
            <a:spLocks noChangeArrowheads="1"/>
          </p:cNvSpPr>
          <p:nvPr/>
        </p:nvSpPr>
        <p:spPr bwMode="auto">
          <a:xfrm>
            <a:off x="6877050" y="4110073"/>
            <a:ext cx="574675" cy="287338"/>
          </a:xfrm>
          <a:prstGeom prst="upArrow">
            <a:avLst>
              <a:gd name="adj1" fmla="val 37500"/>
              <a:gd name="adj2" fmla="val 100000"/>
            </a:avLst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spcAft>
                <a:spcPct val="40000"/>
              </a:spcAft>
              <a:buFont typeface="Wingdings" pitchFamily="2" charset="2"/>
              <a:buNone/>
            </a:pPr>
            <a:endParaRPr lang="de-DE"/>
          </a:p>
        </p:txBody>
      </p:sp>
      <p:sp>
        <p:nvSpPr>
          <p:cNvPr id="9226" name="AutoShape 19"/>
          <p:cNvSpPr>
            <a:spLocks noChangeArrowheads="1"/>
          </p:cNvSpPr>
          <p:nvPr/>
        </p:nvSpPr>
        <p:spPr bwMode="auto">
          <a:xfrm>
            <a:off x="7524750" y="4110073"/>
            <a:ext cx="576263" cy="287338"/>
          </a:xfrm>
          <a:prstGeom prst="downArrow">
            <a:avLst>
              <a:gd name="adj1" fmla="val 42704"/>
              <a:gd name="adj2" fmla="val 100000"/>
            </a:avLst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spcAft>
                <a:spcPct val="40000"/>
              </a:spcAft>
              <a:buFont typeface="Wingdings" pitchFamily="2" charset="2"/>
              <a:buNone/>
            </a:pPr>
            <a:endParaRPr lang="de-DE"/>
          </a:p>
        </p:txBody>
      </p:sp>
      <p:sp>
        <p:nvSpPr>
          <p:cNvPr id="9227" name="AutoShape 20"/>
          <p:cNvSpPr>
            <a:spLocks noChangeArrowheads="1"/>
          </p:cNvSpPr>
          <p:nvPr/>
        </p:nvSpPr>
        <p:spPr bwMode="auto">
          <a:xfrm>
            <a:off x="4787900" y="3678273"/>
            <a:ext cx="431800" cy="287338"/>
          </a:xfrm>
          <a:prstGeom prst="leftArrow">
            <a:avLst>
              <a:gd name="adj1" fmla="val 53120"/>
              <a:gd name="adj2" fmla="val 51163"/>
            </a:avLst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spcAft>
                <a:spcPct val="40000"/>
              </a:spcAft>
              <a:buFont typeface="Wingdings" pitchFamily="2" charset="2"/>
              <a:buNone/>
            </a:pPr>
            <a:endParaRPr lang="de-DE"/>
          </a:p>
        </p:txBody>
      </p:sp>
      <p:sp>
        <p:nvSpPr>
          <p:cNvPr id="9228" name="AutoShape 21"/>
          <p:cNvSpPr>
            <a:spLocks noChangeArrowheads="1"/>
          </p:cNvSpPr>
          <p:nvPr/>
        </p:nvSpPr>
        <p:spPr bwMode="auto">
          <a:xfrm>
            <a:off x="5364163" y="3678273"/>
            <a:ext cx="431800" cy="288925"/>
          </a:xfrm>
          <a:prstGeom prst="rightArrow">
            <a:avLst>
              <a:gd name="adj1" fmla="val 50000"/>
              <a:gd name="adj2" fmla="val 49402"/>
            </a:avLst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spcAft>
                <a:spcPct val="40000"/>
              </a:spcAft>
              <a:buFont typeface="Wingdings" pitchFamily="2" charset="2"/>
              <a:buNone/>
            </a:pPr>
            <a:endParaRPr lang="de-DE"/>
          </a:p>
        </p:txBody>
      </p:sp>
      <p:sp>
        <p:nvSpPr>
          <p:cNvPr id="9229" name="Line 22"/>
          <p:cNvSpPr>
            <a:spLocks noChangeShapeType="1"/>
          </p:cNvSpPr>
          <p:nvPr/>
        </p:nvSpPr>
        <p:spPr bwMode="auto">
          <a:xfrm>
            <a:off x="4932363" y="3244886"/>
            <a:ext cx="360362" cy="0"/>
          </a:xfrm>
          <a:prstGeom prst="line">
            <a:avLst/>
          </a:prstGeom>
          <a:noFill/>
          <a:ln w="50800">
            <a:solidFill>
              <a:schemeClr val="tx2"/>
            </a:solidFill>
            <a:prstDash val="sysDot"/>
            <a:round/>
            <a:headEnd type="triangle" w="med" len="sm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9230" name="Line 23"/>
          <p:cNvSpPr>
            <a:spLocks noChangeShapeType="1"/>
          </p:cNvSpPr>
          <p:nvPr/>
        </p:nvSpPr>
        <p:spPr bwMode="auto">
          <a:xfrm flipV="1">
            <a:off x="4932363" y="3533811"/>
            <a:ext cx="287337" cy="0"/>
          </a:xfrm>
          <a:prstGeom prst="line">
            <a:avLst/>
          </a:prstGeom>
          <a:noFill/>
          <a:ln w="50800">
            <a:solidFill>
              <a:schemeClr val="tx2"/>
            </a:solidFill>
            <a:round/>
            <a:headEnd type="triangle" w="med" len="sm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9231" name="Line 24"/>
          <p:cNvSpPr>
            <a:spLocks noChangeShapeType="1"/>
          </p:cNvSpPr>
          <p:nvPr/>
        </p:nvSpPr>
        <p:spPr bwMode="auto">
          <a:xfrm flipH="1">
            <a:off x="5321300" y="3244886"/>
            <a:ext cx="360363" cy="0"/>
          </a:xfrm>
          <a:prstGeom prst="line">
            <a:avLst/>
          </a:prstGeom>
          <a:noFill/>
          <a:ln w="50800">
            <a:solidFill>
              <a:schemeClr val="tx2"/>
            </a:solidFill>
            <a:prstDash val="sysDot"/>
            <a:round/>
            <a:headEnd type="triangle" w="med" len="sm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9232" name="Line 25"/>
          <p:cNvSpPr>
            <a:spLocks noChangeShapeType="1"/>
          </p:cNvSpPr>
          <p:nvPr/>
        </p:nvSpPr>
        <p:spPr bwMode="auto">
          <a:xfrm flipH="1">
            <a:off x="5364163" y="3533811"/>
            <a:ext cx="317500" cy="0"/>
          </a:xfrm>
          <a:prstGeom prst="line">
            <a:avLst/>
          </a:prstGeom>
          <a:noFill/>
          <a:ln w="50800">
            <a:solidFill>
              <a:schemeClr val="tx2"/>
            </a:solidFill>
            <a:round/>
            <a:headEnd type="triangle" w="med" len="sm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9233" name="Line 26"/>
          <p:cNvSpPr>
            <a:spLocks noChangeShapeType="1"/>
          </p:cNvSpPr>
          <p:nvPr/>
        </p:nvSpPr>
        <p:spPr bwMode="auto">
          <a:xfrm>
            <a:off x="4932363" y="4110073"/>
            <a:ext cx="719137" cy="0"/>
          </a:xfrm>
          <a:prstGeom prst="line">
            <a:avLst/>
          </a:prstGeom>
          <a:noFill/>
          <a:ln w="50800">
            <a:solidFill>
              <a:schemeClr val="tx2"/>
            </a:solidFill>
            <a:prstDash val="sysDot"/>
            <a:round/>
            <a:headEnd type="none" w="med" len="sm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9234" name="Rectangle 28"/>
          <p:cNvSpPr>
            <a:spLocks noChangeArrowheads="1"/>
          </p:cNvSpPr>
          <p:nvPr/>
        </p:nvSpPr>
        <p:spPr bwMode="auto">
          <a:xfrm>
            <a:off x="5940425" y="3102011"/>
            <a:ext cx="2736850" cy="639762"/>
          </a:xfrm>
          <a:prstGeom prst="rect">
            <a:avLst/>
          </a:prstGeom>
          <a:noFill/>
          <a:ln w="9525" algn="ctr">
            <a:solidFill>
              <a:schemeClr val="tx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72000" tIns="54000" rIns="72000" bIns="72000">
            <a:spAutoFit/>
          </a:bodyPr>
          <a:lstStyle/>
          <a:p>
            <a:pPr marL="215900" indent="-215900" defTabSz="719138">
              <a:spcAft>
                <a:spcPts val="563"/>
              </a:spcAft>
              <a:buClr>
                <a:schemeClr val="tx2"/>
              </a:buClr>
              <a:buFont typeface="Wingdings" pitchFamily="2" charset="2"/>
              <a:buNone/>
            </a:pPr>
            <a:r>
              <a:rPr lang="de-DE" sz="1400" err="1"/>
              <a:t>Arrows</a:t>
            </a:r>
            <a:r>
              <a:rPr lang="de-DE" sz="1400"/>
              <a:t> and </a:t>
            </a:r>
            <a:r>
              <a:rPr lang="de-DE" sz="1400" err="1"/>
              <a:t>bonds</a:t>
            </a:r>
            <a:endParaRPr lang="de-DE" sz="1400"/>
          </a:p>
          <a:p>
            <a:pPr defTabSz="719138">
              <a:spcAft>
                <a:spcPts val="563"/>
              </a:spcAft>
              <a:buClr>
                <a:schemeClr val="tx2"/>
              </a:buClr>
            </a:pPr>
            <a:r>
              <a:rPr lang="de-DE" sz="1400" err="1"/>
              <a:t>LIKE-blue</a:t>
            </a:r>
            <a:endParaRPr lang="de-DE" sz="1400"/>
          </a:p>
        </p:txBody>
      </p:sp>
      <p:sp>
        <p:nvSpPr>
          <p:cNvPr id="9235" name="Line 6"/>
          <p:cNvSpPr>
            <a:spLocks noChangeShapeType="1"/>
          </p:cNvSpPr>
          <p:nvPr/>
        </p:nvSpPr>
        <p:spPr bwMode="auto">
          <a:xfrm>
            <a:off x="5364163" y="4686336"/>
            <a:ext cx="431800" cy="0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9236" name="Line 7"/>
          <p:cNvSpPr>
            <a:spLocks noChangeShapeType="1"/>
          </p:cNvSpPr>
          <p:nvPr/>
        </p:nvSpPr>
        <p:spPr bwMode="auto">
          <a:xfrm>
            <a:off x="4787900" y="4686336"/>
            <a:ext cx="431800" cy="0"/>
          </a:xfrm>
          <a:prstGeom prst="line">
            <a:avLst/>
          </a:prstGeom>
          <a:noFill/>
          <a:ln w="12700">
            <a:solidFill>
              <a:schemeClr val="tx2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9237" name="Line 8"/>
          <p:cNvSpPr>
            <a:spLocks noChangeShapeType="1"/>
          </p:cNvSpPr>
          <p:nvPr/>
        </p:nvSpPr>
        <p:spPr bwMode="auto">
          <a:xfrm>
            <a:off x="4787900" y="4829211"/>
            <a:ext cx="431800" cy="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9238" name="Line 9"/>
          <p:cNvSpPr>
            <a:spLocks noChangeShapeType="1"/>
          </p:cNvSpPr>
          <p:nvPr/>
        </p:nvSpPr>
        <p:spPr bwMode="auto">
          <a:xfrm>
            <a:off x="5364163" y="4829211"/>
            <a:ext cx="4318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9239" name="Line 10"/>
          <p:cNvSpPr>
            <a:spLocks noChangeShapeType="1"/>
          </p:cNvSpPr>
          <p:nvPr/>
        </p:nvSpPr>
        <p:spPr bwMode="auto">
          <a:xfrm>
            <a:off x="4787900" y="4973673"/>
            <a:ext cx="431800" cy="0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9240" name="Line 11"/>
          <p:cNvSpPr>
            <a:spLocks noChangeShapeType="1"/>
          </p:cNvSpPr>
          <p:nvPr/>
        </p:nvSpPr>
        <p:spPr bwMode="auto">
          <a:xfrm>
            <a:off x="4787900" y="5118136"/>
            <a:ext cx="431800" cy="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9241" name="Line 12"/>
          <p:cNvSpPr>
            <a:spLocks noChangeShapeType="1"/>
          </p:cNvSpPr>
          <p:nvPr/>
        </p:nvSpPr>
        <p:spPr bwMode="auto">
          <a:xfrm>
            <a:off x="4787900" y="5261011"/>
            <a:ext cx="431800" cy="0"/>
          </a:xfrm>
          <a:prstGeom prst="line">
            <a:avLst/>
          </a:prstGeom>
          <a:noFill/>
          <a:ln w="50800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9242" name="Line 13"/>
          <p:cNvSpPr>
            <a:spLocks noChangeShapeType="1"/>
          </p:cNvSpPr>
          <p:nvPr/>
        </p:nvSpPr>
        <p:spPr bwMode="auto">
          <a:xfrm>
            <a:off x="4787900" y="5405473"/>
            <a:ext cx="431800" cy="0"/>
          </a:xfrm>
          <a:prstGeom prst="line">
            <a:avLst/>
          </a:prstGeom>
          <a:noFill/>
          <a:ln w="63500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9243" name="Rectangle 14"/>
          <p:cNvSpPr>
            <a:spLocks noChangeArrowheads="1"/>
          </p:cNvSpPr>
          <p:nvPr/>
        </p:nvSpPr>
        <p:spPr bwMode="auto">
          <a:xfrm>
            <a:off x="469900" y="4548223"/>
            <a:ext cx="431800" cy="431800"/>
          </a:xfrm>
          <a:prstGeom prst="rect">
            <a:avLst/>
          </a:prstGeom>
          <a:solidFill>
            <a:schemeClr val="bg1"/>
          </a:solidFill>
          <a:ln w="50800">
            <a:solidFill>
              <a:schemeClr val="tx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spcAft>
                <a:spcPct val="40000"/>
              </a:spcAft>
              <a:buFont typeface="Wingdings" pitchFamily="2" charset="2"/>
              <a:buNone/>
            </a:pPr>
            <a:endParaRPr lang="de-DE"/>
          </a:p>
        </p:txBody>
      </p:sp>
      <p:sp>
        <p:nvSpPr>
          <p:cNvPr id="9244" name="Rectangle 15"/>
          <p:cNvSpPr>
            <a:spLocks noChangeArrowheads="1"/>
          </p:cNvSpPr>
          <p:nvPr/>
        </p:nvSpPr>
        <p:spPr bwMode="auto">
          <a:xfrm>
            <a:off x="1042988" y="4548223"/>
            <a:ext cx="1081087" cy="1081088"/>
          </a:xfrm>
          <a:prstGeom prst="rect">
            <a:avLst/>
          </a:prstGeom>
          <a:solidFill>
            <a:schemeClr val="bg1"/>
          </a:solidFill>
          <a:ln w="101600">
            <a:solidFill>
              <a:schemeClr val="tx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spcAft>
                <a:spcPct val="40000"/>
              </a:spcAft>
              <a:buFont typeface="Wingdings" pitchFamily="2" charset="2"/>
              <a:buNone/>
            </a:pPr>
            <a:endParaRPr lang="de-DE"/>
          </a:p>
        </p:txBody>
      </p:sp>
      <p:sp>
        <p:nvSpPr>
          <p:cNvPr id="9245" name="Rectangle 27"/>
          <p:cNvSpPr>
            <a:spLocks noChangeArrowheads="1"/>
          </p:cNvSpPr>
          <p:nvPr/>
        </p:nvSpPr>
        <p:spPr bwMode="auto">
          <a:xfrm>
            <a:off x="5940425" y="4541873"/>
            <a:ext cx="2736850" cy="1124717"/>
          </a:xfrm>
          <a:prstGeom prst="rect">
            <a:avLst/>
          </a:prstGeom>
          <a:noFill/>
          <a:ln w="9525" algn="ctr">
            <a:solidFill>
              <a:schemeClr val="tx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72000" tIns="54000" rIns="72000" bIns="54000">
            <a:spAutoFit/>
          </a:bodyPr>
          <a:lstStyle/>
          <a:p>
            <a:pPr marL="215900" indent="-215900" defTabSz="719138">
              <a:spcAft>
                <a:spcPts val="563"/>
              </a:spcAft>
              <a:buClr>
                <a:schemeClr val="tx2"/>
              </a:buClr>
              <a:buFont typeface="Wingdings" pitchFamily="2" charset="2"/>
              <a:buNone/>
            </a:pPr>
            <a:r>
              <a:rPr lang="de-DE" sz="1400"/>
              <a:t>Lines </a:t>
            </a:r>
          </a:p>
          <a:p>
            <a:pPr defTabSz="719138">
              <a:spcAft>
                <a:spcPts val="563"/>
              </a:spcAft>
              <a:buClr>
                <a:schemeClr val="tx2"/>
              </a:buClr>
            </a:pPr>
            <a:r>
              <a:rPr lang="de-DE" sz="1400"/>
              <a:t>Line </a:t>
            </a:r>
            <a:r>
              <a:rPr lang="de-DE" sz="1400" err="1"/>
              <a:t>width</a:t>
            </a:r>
            <a:r>
              <a:rPr lang="de-DE" sz="1400"/>
              <a:t> </a:t>
            </a:r>
            <a:r>
              <a:rPr lang="de-DE" sz="1400" err="1"/>
              <a:t>dashed</a:t>
            </a:r>
            <a:r>
              <a:rPr lang="de-DE" sz="1400"/>
              <a:t>: 1 pt</a:t>
            </a:r>
          </a:p>
          <a:p>
            <a:pPr defTabSz="719138">
              <a:spcAft>
                <a:spcPts val="563"/>
              </a:spcAft>
              <a:buClr>
                <a:schemeClr val="tx2"/>
              </a:buClr>
            </a:pPr>
            <a:r>
              <a:rPr lang="de-DE" sz="1400"/>
              <a:t>Line </a:t>
            </a:r>
            <a:r>
              <a:rPr lang="de-DE" sz="1400" err="1"/>
              <a:t>width</a:t>
            </a:r>
            <a:r>
              <a:rPr lang="de-DE" sz="1400"/>
              <a:t> </a:t>
            </a:r>
            <a:r>
              <a:rPr lang="de-DE" sz="1400" err="1"/>
              <a:t>drawn</a:t>
            </a:r>
            <a:r>
              <a:rPr lang="de-DE" sz="1400"/>
              <a:t> </a:t>
            </a:r>
            <a:r>
              <a:rPr lang="de-DE" sz="1400" err="1"/>
              <a:t>througt</a:t>
            </a:r>
            <a:r>
              <a:rPr lang="de-DE" sz="1400"/>
              <a:t>: 1, 2, 3, 4 and 5 pt</a:t>
            </a:r>
          </a:p>
        </p:txBody>
      </p:sp>
      <p:sp>
        <p:nvSpPr>
          <p:cNvPr id="9246" name="Rectangle 29"/>
          <p:cNvSpPr>
            <a:spLocks noChangeArrowheads="1"/>
          </p:cNvSpPr>
          <p:nvPr/>
        </p:nvSpPr>
        <p:spPr bwMode="auto">
          <a:xfrm>
            <a:off x="2266950" y="4537111"/>
            <a:ext cx="2305050" cy="1417105"/>
          </a:xfrm>
          <a:prstGeom prst="rect">
            <a:avLst/>
          </a:prstGeom>
          <a:noFill/>
          <a:ln w="9525" algn="ctr">
            <a:solidFill>
              <a:schemeClr val="tx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72000" tIns="54000" rIns="72000" bIns="54000">
            <a:spAutoFit/>
          </a:bodyPr>
          <a:lstStyle/>
          <a:p>
            <a:pPr marL="215900" indent="-215900">
              <a:spcAft>
                <a:spcPts val="563"/>
              </a:spcAft>
              <a:buClr>
                <a:schemeClr val="tx2"/>
              </a:buClr>
              <a:buFont typeface="Wingdings" pitchFamily="2" charset="2"/>
              <a:buNone/>
            </a:pPr>
            <a:r>
              <a:rPr lang="de-DE" sz="1400"/>
              <a:t>Box </a:t>
            </a:r>
            <a:r>
              <a:rPr lang="de-DE" sz="1400" err="1"/>
              <a:t>with</a:t>
            </a:r>
            <a:r>
              <a:rPr lang="de-DE" sz="1400"/>
              <a:t> </a:t>
            </a:r>
            <a:r>
              <a:rPr lang="de-DE" sz="1400" err="1"/>
              <a:t>outline</a:t>
            </a:r>
            <a:endParaRPr lang="de-DE" sz="1400"/>
          </a:p>
          <a:p>
            <a:pPr>
              <a:spcAft>
                <a:spcPts val="563"/>
              </a:spcAft>
              <a:buClr>
                <a:schemeClr val="tx2"/>
              </a:buClr>
            </a:pPr>
            <a:r>
              <a:rPr lang="de-DE" sz="1400"/>
              <a:t>Line </a:t>
            </a:r>
            <a:r>
              <a:rPr lang="de-DE" sz="1400" err="1"/>
              <a:t>width</a:t>
            </a:r>
            <a:r>
              <a:rPr lang="de-DE" sz="1400"/>
              <a:t> </a:t>
            </a:r>
            <a:r>
              <a:rPr lang="de-DE" sz="1400" err="1"/>
              <a:t>depending</a:t>
            </a:r>
            <a:r>
              <a:rPr lang="de-DE" sz="1400"/>
              <a:t> on the box </a:t>
            </a:r>
            <a:r>
              <a:rPr lang="de-DE" sz="1400" err="1"/>
              <a:t>size</a:t>
            </a:r>
            <a:r>
              <a:rPr lang="de-DE" sz="1400"/>
              <a:t> 2, 4, 6, 8 pt</a:t>
            </a:r>
          </a:p>
          <a:p>
            <a:pPr>
              <a:spcAft>
                <a:spcPts val="563"/>
              </a:spcAft>
              <a:buClr>
                <a:schemeClr val="tx2"/>
              </a:buClr>
            </a:pPr>
            <a:r>
              <a:rPr lang="de-DE" sz="1400"/>
              <a:t>Small box  &lt;–&gt; </a:t>
            </a:r>
            <a:r>
              <a:rPr lang="de-DE" sz="1400" err="1"/>
              <a:t>thin</a:t>
            </a:r>
            <a:r>
              <a:rPr lang="de-DE" sz="1400"/>
              <a:t> </a:t>
            </a:r>
            <a:r>
              <a:rPr lang="de-DE" sz="1400" err="1"/>
              <a:t>line</a:t>
            </a:r>
            <a:endParaRPr lang="de-DE" sz="1400"/>
          </a:p>
          <a:p>
            <a:pPr>
              <a:spcAft>
                <a:spcPts val="563"/>
              </a:spcAft>
              <a:buClr>
                <a:schemeClr val="tx2"/>
              </a:buClr>
            </a:pPr>
            <a:r>
              <a:rPr lang="de-DE" sz="1400"/>
              <a:t>Big box &lt; –&gt; </a:t>
            </a:r>
            <a:r>
              <a:rPr lang="de-DE" sz="1400" err="1"/>
              <a:t>thick</a:t>
            </a:r>
            <a:r>
              <a:rPr lang="de-DE" sz="1400"/>
              <a:t> </a:t>
            </a:r>
            <a:r>
              <a:rPr lang="de-DE" sz="1400" err="1"/>
              <a:t>line</a:t>
            </a:r>
            <a:endParaRPr lang="de-DE" sz="1400"/>
          </a:p>
        </p:txBody>
      </p:sp>
      <p:sp>
        <p:nvSpPr>
          <p:cNvPr id="9247" name="Rectangle 29"/>
          <p:cNvSpPr>
            <a:spLocks noChangeArrowheads="1"/>
          </p:cNvSpPr>
          <p:nvPr/>
        </p:nvSpPr>
        <p:spPr bwMode="auto">
          <a:xfrm>
            <a:off x="460375" y="1023392"/>
            <a:ext cx="8223250" cy="533400"/>
          </a:xfrm>
          <a:prstGeom prst="rect">
            <a:avLst/>
          </a:prstGeom>
          <a:solidFill>
            <a:srgbClr val="D4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r>
              <a:rPr lang="de-DE" sz="2400">
                <a:solidFill>
                  <a:schemeClr val="bg1"/>
                </a:solidFill>
                <a:cs typeface="Arial" charset="0"/>
              </a:rPr>
              <a:t>! </a:t>
            </a:r>
            <a:r>
              <a:rPr lang="de-DE" sz="2400" err="1">
                <a:solidFill>
                  <a:schemeClr val="bg1"/>
                </a:solidFill>
                <a:cs typeface="Arial" charset="0"/>
              </a:rPr>
              <a:t>This</a:t>
            </a:r>
            <a:r>
              <a:rPr lang="de-DE" sz="2400">
                <a:solidFill>
                  <a:schemeClr val="bg1"/>
                </a:solidFill>
                <a:cs typeface="Arial" charset="0"/>
              </a:rPr>
              <a:t> </a:t>
            </a:r>
            <a:r>
              <a:rPr lang="de-DE" sz="2400" err="1">
                <a:solidFill>
                  <a:schemeClr val="bg1"/>
                </a:solidFill>
                <a:cs typeface="Arial" charset="0"/>
              </a:rPr>
              <a:t>slide</a:t>
            </a:r>
            <a:r>
              <a:rPr lang="de-DE" sz="2400">
                <a:solidFill>
                  <a:schemeClr val="bg1"/>
                </a:solidFill>
                <a:cs typeface="Arial" charset="0"/>
              </a:rPr>
              <a:t> </a:t>
            </a:r>
            <a:r>
              <a:rPr lang="de-DE" sz="2400" err="1">
                <a:solidFill>
                  <a:schemeClr val="bg1"/>
                </a:solidFill>
                <a:cs typeface="Arial" charset="0"/>
              </a:rPr>
              <a:t>is</a:t>
            </a:r>
            <a:r>
              <a:rPr lang="de-DE" sz="2400">
                <a:solidFill>
                  <a:schemeClr val="bg1"/>
                </a:solidFill>
                <a:cs typeface="Arial" charset="0"/>
              </a:rPr>
              <a:t> to be </a:t>
            </a:r>
            <a:r>
              <a:rPr lang="de-DE" sz="2400" err="1">
                <a:solidFill>
                  <a:schemeClr val="bg1"/>
                </a:solidFill>
                <a:cs typeface="Arial" charset="0"/>
              </a:rPr>
              <a:t>deleted</a:t>
            </a:r>
            <a:r>
              <a:rPr lang="de-DE" sz="2400">
                <a:solidFill>
                  <a:schemeClr val="bg1"/>
                </a:solidFill>
                <a:cs typeface="Arial" charset="0"/>
              </a:rPr>
              <a:t> </a:t>
            </a:r>
            <a:r>
              <a:rPr lang="de-DE" sz="2400" err="1">
                <a:solidFill>
                  <a:schemeClr val="bg1"/>
                </a:solidFill>
                <a:cs typeface="Arial" charset="0"/>
              </a:rPr>
              <a:t>from</a:t>
            </a:r>
            <a:r>
              <a:rPr lang="de-DE" sz="2400">
                <a:solidFill>
                  <a:schemeClr val="bg1"/>
                </a:solidFill>
                <a:cs typeface="Arial" charset="0"/>
              </a:rPr>
              <a:t> the final </a:t>
            </a:r>
            <a:r>
              <a:rPr lang="de-DE" sz="2400" err="1">
                <a:solidFill>
                  <a:schemeClr val="bg1"/>
                </a:solidFill>
                <a:cs typeface="Arial" charset="0"/>
              </a:rPr>
              <a:t>presentation</a:t>
            </a:r>
            <a:r>
              <a:rPr lang="de-DE" sz="2400">
                <a:solidFill>
                  <a:schemeClr val="bg1"/>
                </a:solidFill>
                <a:cs typeface="Arial" charset="0"/>
              </a:rPr>
              <a:t> !</a:t>
            </a:r>
            <a:endParaRPr lang="de-DE">
              <a:cs typeface="Arial" charset="0"/>
            </a:endParaRP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3CD13216-A6AC-7043-B2A7-D6AC5D30DD6B}" type="datetime3">
              <a:rPr lang="de-DE" smtClean="0"/>
              <a:t>23/01/2019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Hazem Elsaid Ibrahim | PhD Dissertation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707886"/>
          </a:xfrm>
        </p:spPr>
        <p:txBody>
          <a:bodyPr/>
          <a:lstStyle/>
          <a:p>
            <a:r>
              <a:rPr lang="en-US" sz="2600">
                <a:latin typeface="Calibri" panose="020F0502020204030204" pitchFamily="34" charset="0"/>
                <a:cs typeface="Calibri" panose="020F0502020204030204" pitchFamily="34" charset="0"/>
              </a:rPr>
              <a:t>RFID Reading Process:</a:t>
            </a:r>
            <a:br>
              <a:rPr lang="en-US"/>
            </a:br>
            <a:r>
              <a:rPr lang="en-US" sz="2000">
                <a:solidFill>
                  <a:srgbClr val="00406F"/>
                </a:solidFill>
                <a:latin typeface="Frutiger LT Com 45 Light" pitchFamily="34" charset="0"/>
                <a:ea typeface="+mn-ea"/>
                <a:cs typeface="+mn-cs"/>
              </a:rPr>
              <a:t>Frame Slotted ALOHA (FSA)</a:t>
            </a:r>
            <a:r>
              <a:rPr lang="en-US" sz="2000" baseline="30000">
                <a:solidFill>
                  <a:srgbClr val="00406F"/>
                </a:solidFill>
                <a:latin typeface="Frutiger LT Com 45 Light" pitchFamily="34" charset="0"/>
                <a:ea typeface="+mn-ea"/>
                <a:cs typeface="+mn-cs"/>
              </a:rPr>
              <a:t>[1, 2]</a:t>
            </a:r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5A0D3CB2-E0E6-284D-B358-2D0FC1F909E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>
          <a:xfrm>
            <a:off x="7524750" y="100013"/>
            <a:ext cx="1149350" cy="906462"/>
          </a:xfrm>
        </p:spPr>
      </p:pic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6D6825A-82F5-3A4F-9E8F-D3A513A73C6B}" type="datetime3">
              <a:rPr lang="de-DE" smtClean="0"/>
              <a:t>23/01/2019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Hazem Elsaid Ibrahim | PhD Dissertation</a:t>
            </a:r>
          </a:p>
        </p:txBody>
      </p:sp>
      <p:sp>
        <p:nvSpPr>
          <p:cNvPr id="7" name="Oval 4">
            <a:extLst>
              <a:ext uri="{FF2B5EF4-FFF2-40B4-BE49-F238E27FC236}">
                <a16:creationId xmlns:a16="http://schemas.microsoft.com/office/drawing/2014/main" id="{921C712E-A34A-D445-8790-DC72058E0A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48697" y="1110248"/>
            <a:ext cx="3452288" cy="3010272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16" name="Oval 12">
            <a:extLst>
              <a:ext uri="{FF2B5EF4-FFF2-40B4-BE49-F238E27FC236}">
                <a16:creationId xmlns:a16="http://schemas.microsoft.com/office/drawing/2014/main" id="{F4C24C1D-D06B-3F4D-BD8F-9AF1555E2F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58949" y="2317160"/>
            <a:ext cx="443204" cy="425554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grpSp>
        <p:nvGrpSpPr>
          <p:cNvPr id="20" name="Gruppieren 5">
            <a:extLst>
              <a:ext uri="{FF2B5EF4-FFF2-40B4-BE49-F238E27FC236}">
                <a16:creationId xmlns:a16="http://schemas.microsoft.com/office/drawing/2014/main" id="{9EB00962-EB73-3E4E-A80F-87745F4C46CA}"/>
              </a:ext>
            </a:extLst>
          </p:cNvPr>
          <p:cNvGrpSpPr/>
          <p:nvPr/>
        </p:nvGrpSpPr>
        <p:grpSpPr>
          <a:xfrm>
            <a:off x="7909152" y="4051904"/>
            <a:ext cx="1559391" cy="638694"/>
            <a:chOff x="7233106" y="5388503"/>
            <a:chExt cx="1529894" cy="638694"/>
          </a:xfrm>
        </p:grpSpPr>
        <p:sp>
          <p:nvSpPr>
            <p:cNvPr id="21" name="Textfeld 49">
              <a:extLst>
                <a:ext uri="{FF2B5EF4-FFF2-40B4-BE49-F238E27FC236}">
                  <a16:creationId xmlns:a16="http://schemas.microsoft.com/office/drawing/2014/main" id="{9C8AECE5-B73D-B441-84A3-09046FD2E56D}"/>
                </a:ext>
              </a:extLst>
            </p:cNvPr>
            <p:cNvSpPr txBox="1"/>
            <p:nvPr/>
          </p:nvSpPr>
          <p:spPr>
            <a:xfrm>
              <a:off x="7614106" y="5719420"/>
              <a:ext cx="7463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b="1">
                  <a:latin typeface="Calibri" panose="020F0502020204030204" pitchFamily="34" charset="0"/>
                  <a:cs typeface="Calibri" panose="020F0502020204030204" pitchFamily="34" charset="0"/>
                </a:rPr>
                <a:t>Reader</a:t>
              </a:r>
            </a:p>
          </p:txBody>
        </p:sp>
        <p:sp>
          <p:nvSpPr>
            <p:cNvPr id="22" name="Textfeld 50">
              <a:extLst>
                <a:ext uri="{FF2B5EF4-FFF2-40B4-BE49-F238E27FC236}">
                  <a16:creationId xmlns:a16="http://schemas.microsoft.com/office/drawing/2014/main" id="{92B104C4-1A50-D145-9D21-2962EEF7E51B}"/>
                </a:ext>
              </a:extLst>
            </p:cNvPr>
            <p:cNvSpPr txBox="1"/>
            <p:nvPr/>
          </p:nvSpPr>
          <p:spPr>
            <a:xfrm>
              <a:off x="7654990" y="5388503"/>
              <a:ext cx="110801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b="1">
                  <a:latin typeface="Calibri" panose="020F0502020204030204" pitchFamily="34" charset="0"/>
                  <a:cs typeface="Calibri" panose="020F0502020204030204" pitchFamily="34" charset="0"/>
                </a:rPr>
                <a:t>Tag</a:t>
              </a:r>
            </a:p>
          </p:txBody>
        </p:sp>
        <p:sp>
          <p:nvSpPr>
            <p:cNvPr id="23" name="Rectangle 8">
              <a:extLst>
                <a:ext uri="{FF2B5EF4-FFF2-40B4-BE49-F238E27FC236}">
                  <a16:creationId xmlns:a16="http://schemas.microsoft.com/office/drawing/2014/main" id="{CCA7C8D4-D688-1E4A-8760-7895269FAF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33106" y="5450476"/>
              <a:ext cx="228600" cy="164219"/>
            </a:xfrm>
            <a:prstGeom prst="rect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24" name="Oval 12">
              <a:extLst>
                <a:ext uri="{FF2B5EF4-FFF2-40B4-BE49-F238E27FC236}">
                  <a16:creationId xmlns:a16="http://schemas.microsoft.com/office/drawing/2014/main" id="{D58481A4-3317-F548-BBA5-0DC5C635D2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33106" y="5786819"/>
              <a:ext cx="228600" cy="21128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</p:grpSp>
      <p:sp>
        <p:nvSpPr>
          <p:cNvPr id="37" name="Rectangle 8">
            <a:extLst>
              <a:ext uri="{FF2B5EF4-FFF2-40B4-BE49-F238E27FC236}">
                <a16:creationId xmlns:a16="http://schemas.microsoft.com/office/drawing/2014/main" id="{713CF2E5-5671-0C40-A42D-BE9A5DFDE0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9171" y="1381846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41" name="Bogen 70">
            <a:extLst>
              <a:ext uri="{FF2B5EF4-FFF2-40B4-BE49-F238E27FC236}">
                <a16:creationId xmlns:a16="http://schemas.microsoft.com/office/drawing/2014/main" id="{908BB711-EC10-114F-88B1-1DC2F236D587}"/>
              </a:ext>
            </a:extLst>
          </p:cNvPr>
          <p:cNvSpPr/>
          <p:nvPr/>
        </p:nvSpPr>
        <p:spPr>
          <a:xfrm rot="3128449">
            <a:off x="5722719" y="2167081"/>
            <a:ext cx="591489" cy="670874"/>
          </a:xfrm>
          <a:prstGeom prst="arc">
            <a:avLst/>
          </a:prstGeom>
          <a:ln>
            <a:solidFill>
              <a:srgbClr val="00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Bogen 71">
            <a:extLst>
              <a:ext uri="{FF2B5EF4-FFF2-40B4-BE49-F238E27FC236}">
                <a16:creationId xmlns:a16="http://schemas.microsoft.com/office/drawing/2014/main" id="{9FE8D2FC-4689-C448-B99D-79593D6A4E81}"/>
              </a:ext>
            </a:extLst>
          </p:cNvPr>
          <p:cNvSpPr/>
          <p:nvPr/>
        </p:nvSpPr>
        <p:spPr>
          <a:xfrm rot="2911622">
            <a:off x="5714908" y="2076874"/>
            <a:ext cx="876357" cy="1011403"/>
          </a:xfrm>
          <a:prstGeom prst="arc">
            <a:avLst/>
          </a:prstGeom>
          <a:ln>
            <a:solidFill>
              <a:srgbClr val="00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Bogen 72">
            <a:extLst>
              <a:ext uri="{FF2B5EF4-FFF2-40B4-BE49-F238E27FC236}">
                <a16:creationId xmlns:a16="http://schemas.microsoft.com/office/drawing/2014/main" id="{0CEBDD3B-54E2-5842-9AC7-E675FC9BEBAF}"/>
              </a:ext>
            </a:extLst>
          </p:cNvPr>
          <p:cNvSpPr/>
          <p:nvPr/>
        </p:nvSpPr>
        <p:spPr>
          <a:xfrm rot="2870662">
            <a:off x="5693173" y="1949952"/>
            <a:ext cx="1135431" cy="1313352"/>
          </a:xfrm>
          <a:prstGeom prst="arc">
            <a:avLst/>
          </a:prstGeom>
          <a:ln>
            <a:solidFill>
              <a:srgbClr val="00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Bogen 73">
            <a:extLst>
              <a:ext uri="{FF2B5EF4-FFF2-40B4-BE49-F238E27FC236}">
                <a16:creationId xmlns:a16="http://schemas.microsoft.com/office/drawing/2014/main" id="{B9F66990-A635-D44E-9B58-1A214187502C}"/>
              </a:ext>
            </a:extLst>
          </p:cNvPr>
          <p:cNvSpPr/>
          <p:nvPr/>
        </p:nvSpPr>
        <p:spPr>
          <a:xfrm rot="2447006">
            <a:off x="5813262" y="1850793"/>
            <a:ext cx="1385668" cy="1568048"/>
          </a:xfrm>
          <a:prstGeom prst="arc">
            <a:avLst/>
          </a:prstGeom>
          <a:ln>
            <a:solidFill>
              <a:srgbClr val="00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Bogen 74">
            <a:extLst>
              <a:ext uri="{FF2B5EF4-FFF2-40B4-BE49-F238E27FC236}">
                <a16:creationId xmlns:a16="http://schemas.microsoft.com/office/drawing/2014/main" id="{B54647BD-73C7-AD4E-BA93-33D325865741}"/>
              </a:ext>
            </a:extLst>
          </p:cNvPr>
          <p:cNvSpPr/>
          <p:nvPr/>
        </p:nvSpPr>
        <p:spPr>
          <a:xfrm rot="2478378">
            <a:off x="5889092" y="1698645"/>
            <a:ext cx="1658644" cy="1853824"/>
          </a:xfrm>
          <a:prstGeom prst="arc">
            <a:avLst/>
          </a:prstGeom>
          <a:ln>
            <a:solidFill>
              <a:srgbClr val="00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9" name="Gruppieren 86">
            <a:extLst>
              <a:ext uri="{FF2B5EF4-FFF2-40B4-BE49-F238E27FC236}">
                <a16:creationId xmlns:a16="http://schemas.microsoft.com/office/drawing/2014/main" id="{02756C76-AA7B-9D42-AC68-74B28D40B833}"/>
              </a:ext>
            </a:extLst>
          </p:cNvPr>
          <p:cNvGrpSpPr/>
          <p:nvPr/>
        </p:nvGrpSpPr>
        <p:grpSpPr>
          <a:xfrm>
            <a:off x="5375168" y="5026634"/>
            <a:ext cx="3312831" cy="295420"/>
            <a:chOff x="370266" y="3735501"/>
            <a:chExt cx="3985710" cy="500066"/>
          </a:xfrm>
        </p:grpSpPr>
        <p:sp>
          <p:nvSpPr>
            <p:cNvPr id="50" name="Rectangle 64">
              <a:extLst>
                <a:ext uri="{FF2B5EF4-FFF2-40B4-BE49-F238E27FC236}">
                  <a16:creationId xmlns:a16="http://schemas.microsoft.com/office/drawing/2014/main" id="{DB5B1487-E2DE-8145-AE5B-46B3DAA0D4AC}"/>
                </a:ext>
              </a:extLst>
            </p:cNvPr>
            <p:cNvSpPr/>
            <p:nvPr/>
          </p:nvSpPr>
          <p:spPr>
            <a:xfrm>
              <a:off x="370266" y="3735501"/>
              <a:ext cx="3985710" cy="50006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1" name="Rectangle 65">
              <a:extLst>
                <a:ext uri="{FF2B5EF4-FFF2-40B4-BE49-F238E27FC236}">
                  <a16:creationId xmlns:a16="http://schemas.microsoft.com/office/drawing/2014/main" id="{4A032FC1-9A1B-CD4E-ADD6-E11F6B3740EE}"/>
                </a:ext>
              </a:extLst>
            </p:cNvPr>
            <p:cNvSpPr/>
            <p:nvPr/>
          </p:nvSpPr>
          <p:spPr>
            <a:xfrm>
              <a:off x="370266" y="3735501"/>
              <a:ext cx="500066" cy="50006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sp>
          <p:nvSpPr>
            <p:cNvPr id="52" name="Rectangle 66">
              <a:extLst>
                <a:ext uri="{FF2B5EF4-FFF2-40B4-BE49-F238E27FC236}">
                  <a16:creationId xmlns:a16="http://schemas.microsoft.com/office/drawing/2014/main" id="{D62A8334-98D5-5940-991B-B6997D4C450B}"/>
                </a:ext>
              </a:extLst>
            </p:cNvPr>
            <p:cNvSpPr/>
            <p:nvPr/>
          </p:nvSpPr>
          <p:spPr>
            <a:xfrm>
              <a:off x="3855910" y="3735501"/>
              <a:ext cx="500066" cy="50006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sp>
          <p:nvSpPr>
            <p:cNvPr id="53" name="Rectangle 31">
              <a:extLst>
                <a:ext uri="{FF2B5EF4-FFF2-40B4-BE49-F238E27FC236}">
                  <a16:creationId xmlns:a16="http://schemas.microsoft.com/office/drawing/2014/main" id="{99FC5C39-4752-2E42-8608-5AD2AC3A5991}"/>
                </a:ext>
              </a:extLst>
            </p:cNvPr>
            <p:cNvSpPr/>
            <p:nvPr/>
          </p:nvSpPr>
          <p:spPr>
            <a:xfrm>
              <a:off x="1370398" y="3735501"/>
              <a:ext cx="500066" cy="50006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sp>
          <p:nvSpPr>
            <p:cNvPr id="55" name="Rectangle 65">
              <a:extLst>
                <a:ext uri="{FF2B5EF4-FFF2-40B4-BE49-F238E27FC236}">
                  <a16:creationId xmlns:a16="http://schemas.microsoft.com/office/drawing/2014/main" id="{91B36F45-924E-6143-BA18-B08E580D8494}"/>
                </a:ext>
              </a:extLst>
            </p:cNvPr>
            <p:cNvSpPr/>
            <p:nvPr/>
          </p:nvSpPr>
          <p:spPr>
            <a:xfrm>
              <a:off x="2365687" y="3735501"/>
              <a:ext cx="500066" cy="50006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sp>
          <p:nvSpPr>
            <p:cNvPr id="57" name="Rectangle 66">
              <a:extLst>
                <a:ext uri="{FF2B5EF4-FFF2-40B4-BE49-F238E27FC236}">
                  <a16:creationId xmlns:a16="http://schemas.microsoft.com/office/drawing/2014/main" id="{5B502034-62CF-5146-ABFF-3B44014A09C2}"/>
                </a:ext>
              </a:extLst>
            </p:cNvPr>
            <p:cNvSpPr/>
            <p:nvPr/>
          </p:nvSpPr>
          <p:spPr>
            <a:xfrm>
              <a:off x="3358027" y="3735501"/>
              <a:ext cx="500066" cy="50006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sp>
          <p:nvSpPr>
            <p:cNvPr id="58" name="Rectangle 31">
              <a:extLst>
                <a:ext uri="{FF2B5EF4-FFF2-40B4-BE49-F238E27FC236}">
                  <a16:creationId xmlns:a16="http://schemas.microsoft.com/office/drawing/2014/main" id="{20EF5C80-B680-BE4C-9283-653BE9793F71}"/>
                </a:ext>
              </a:extLst>
            </p:cNvPr>
            <p:cNvSpPr/>
            <p:nvPr/>
          </p:nvSpPr>
          <p:spPr>
            <a:xfrm>
              <a:off x="874322" y="3735501"/>
              <a:ext cx="500066" cy="50006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</p:grpSp>
      <p:cxnSp>
        <p:nvCxnSpPr>
          <p:cNvPr id="59" name="Gerade Verbindung mit Pfeil 70">
            <a:extLst>
              <a:ext uri="{FF2B5EF4-FFF2-40B4-BE49-F238E27FC236}">
                <a16:creationId xmlns:a16="http://schemas.microsoft.com/office/drawing/2014/main" id="{ECF2A788-11B5-2A41-8DF8-1F238A9A3A86}"/>
              </a:ext>
            </a:extLst>
          </p:cNvPr>
          <p:cNvCxnSpPr>
            <a:cxnSpLocks/>
          </p:cNvCxnSpPr>
          <p:nvPr/>
        </p:nvCxnSpPr>
        <p:spPr>
          <a:xfrm>
            <a:off x="5393058" y="5670273"/>
            <a:ext cx="3446651" cy="0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feld 71">
                <a:extLst>
                  <a:ext uri="{FF2B5EF4-FFF2-40B4-BE49-F238E27FC236}">
                    <a16:creationId xmlns:a16="http://schemas.microsoft.com/office/drawing/2014/main" id="{183C32A0-6597-A540-BCBB-8131FB22E402}"/>
                  </a:ext>
                </a:extLst>
              </p:cNvPr>
              <p:cNvSpPr txBox="1"/>
              <p:nvPr/>
            </p:nvSpPr>
            <p:spPr>
              <a:xfrm>
                <a:off x="6872386" y="5384432"/>
                <a:ext cx="35561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rgbClr val="000364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1600" b="0" i="1">
                  <a:solidFill>
                    <a:srgbClr val="000364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60" name="Textfeld 71">
                <a:extLst>
                  <a:ext uri="{FF2B5EF4-FFF2-40B4-BE49-F238E27FC236}">
                    <a16:creationId xmlns:a16="http://schemas.microsoft.com/office/drawing/2014/main" id="{183C32A0-6597-A540-BCBB-8131FB22E4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2386" y="5384432"/>
                <a:ext cx="355610" cy="3385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1" name="Picture Placeholder 4">
            <a:extLst>
              <a:ext uri="{FF2B5EF4-FFF2-40B4-BE49-F238E27FC236}">
                <a16:creationId xmlns:a16="http://schemas.microsoft.com/office/drawing/2014/main" id="{17F03CFE-CC8D-7E43-AC1B-033BE5BC10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 bwMode="auto">
          <a:xfrm>
            <a:off x="5940152" y="6237312"/>
            <a:ext cx="1330007" cy="56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" name="Rectangle 8">
            <a:extLst>
              <a:ext uri="{FF2B5EF4-FFF2-40B4-BE49-F238E27FC236}">
                <a16:creationId xmlns:a16="http://schemas.microsoft.com/office/drawing/2014/main" id="{41E5EC55-2294-CA41-8DDF-56A02B114F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97979" y="1554085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63" name="Rectangle 8">
            <a:extLst>
              <a:ext uri="{FF2B5EF4-FFF2-40B4-BE49-F238E27FC236}">
                <a16:creationId xmlns:a16="http://schemas.microsoft.com/office/drawing/2014/main" id="{FBC60566-90C7-EC42-B97B-FFC405BDB1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29550" y="2005608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64" name="Rectangle 8">
            <a:extLst>
              <a:ext uri="{FF2B5EF4-FFF2-40B4-BE49-F238E27FC236}">
                <a16:creationId xmlns:a16="http://schemas.microsoft.com/office/drawing/2014/main" id="{200B3ACE-A9EA-6245-AADD-290683CDBC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65393" y="2325895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65" name="Rectangle 8">
            <a:extLst>
              <a:ext uri="{FF2B5EF4-FFF2-40B4-BE49-F238E27FC236}">
                <a16:creationId xmlns:a16="http://schemas.microsoft.com/office/drawing/2014/main" id="{8EC9088D-19CD-A142-8A39-35E6A87274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15267" y="1919352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66" name="Rectangle 8">
            <a:extLst>
              <a:ext uri="{FF2B5EF4-FFF2-40B4-BE49-F238E27FC236}">
                <a16:creationId xmlns:a16="http://schemas.microsoft.com/office/drawing/2014/main" id="{A3DB459D-4371-6D44-8DAA-5BF57F80E6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19626" y="2886340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67" name="Rectangle 8">
            <a:extLst>
              <a:ext uri="{FF2B5EF4-FFF2-40B4-BE49-F238E27FC236}">
                <a16:creationId xmlns:a16="http://schemas.microsoft.com/office/drawing/2014/main" id="{F78629C2-134E-0441-ADFD-5E7B72D4D7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37648" y="3187973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68" name="Rectangle 8">
            <a:extLst>
              <a:ext uri="{FF2B5EF4-FFF2-40B4-BE49-F238E27FC236}">
                <a16:creationId xmlns:a16="http://schemas.microsoft.com/office/drawing/2014/main" id="{A6C2F931-E81F-EE44-8E3D-2E061272D2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95481" y="2784285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69" name="Rectangle 8">
            <a:extLst>
              <a:ext uri="{FF2B5EF4-FFF2-40B4-BE49-F238E27FC236}">
                <a16:creationId xmlns:a16="http://schemas.microsoft.com/office/drawing/2014/main" id="{F6356CE1-687C-5844-8BB2-C49F62EC3C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48836" y="3087429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70" name="Rectangle 8">
            <a:extLst>
              <a:ext uri="{FF2B5EF4-FFF2-40B4-BE49-F238E27FC236}">
                <a16:creationId xmlns:a16="http://schemas.microsoft.com/office/drawing/2014/main" id="{3D8B921B-38F7-0B41-A064-4367D31433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87533" y="2529937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71" name="Rectangle 8">
            <a:extLst>
              <a:ext uri="{FF2B5EF4-FFF2-40B4-BE49-F238E27FC236}">
                <a16:creationId xmlns:a16="http://schemas.microsoft.com/office/drawing/2014/main" id="{98C03668-A2C5-3A47-A72D-AF90F57E3B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73745" y="1480814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72" name="Rectangle 8">
            <a:extLst>
              <a:ext uri="{FF2B5EF4-FFF2-40B4-BE49-F238E27FC236}">
                <a16:creationId xmlns:a16="http://schemas.microsoft.com/office/drawing/2014/main" id="{6724580E-9EAC-8445-9F8F-852C9F7375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70159" y="1830217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73" name="Rectangle 8">
            <a:extLst>
              <a:ext uri="{FF2B5EF4-FFF2-40B4-BE49-F238E27FC236}">
                <a16:creationId xmlns:a16="http://schemas.microsoft.com/office/drawing/2014/main" id="{59B0831E-BE9B-D54F-A377-980C398E68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29550" y="2005608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74" name="Rectangle 8">
            <a:extLst>
              <a:ext uri="{FF2B5EF4-FFF2-40B4-BE49-F238E27FC236}">
                <a16:creationId xmlns:a16="http://schemas.microsoft.com/office/drawing/2014/main" id="{6CAAEDEA-B035-8C44-83E0-4DA88B7396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29550" y="2742714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75" name="Rectangle 8">
            <a:extLst>
              <a:ext uri="{FF2B5EF4-FFF2-40B4-BE49-F238E27FC236}">
                <a16:creationId xmlns:a16="http://schemas.microsoft.com/office/drawing/2014/main" id="{D85E1AD0-A6BF-2745-8068-50B61AB766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72693" y="2358665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76" name="Rectangle 8">
            <a:extLst>
              <a:ext uri="{FF2B5EF4-FFF2-40B4-BE49-F238E27FC236}">
                <a16:creationId xmlns:a16="http://schemas.microsoft.com/office/drawing/2014/main" id="{6AAB2316-6AB1-6C4A-8899-B51130894C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14768" y="2250721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77" name="Rectangle 8">
            <a:extLst>
              <a:ext uri="{FF2B5EF4-FFF2-40B4-BE49-F238E27FC236}">
                <a16:creationId xmlns:a16="http://schemas.microsoft.com/office/drawing/2014/main" id="{B61BF7D1-A0F6-A844-B4FF-0433AA6366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4787" y="3661091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78" name="Rectangle 8">
            <a:extLst>
              <a:ext uri="{FF2B5EF4-FFF2-40B4-BE49-F238E27FC236}">
                <a16:creationId xmlns:a16="http://schemas.microsoft.com/office/drawing/2014/main" id="{2F883D27-E4A6-D640-92F7-F4E046F4A3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29550" y="2005608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79" name="Rectangle 8">
            <a:extLst>
              <a:ext uri="{FF2B5EF4-FFF2-40B4-BE49-F238E27FC236}">
                <a16:creationId xmlns:a16="http://schemas.microsoft.com/office/drawing/2014/main" id="{A1F3CE08-FA90-EA4C-97B3-1D352F53E8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71338" y="3384290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Ellipse 12">
                <a:extLst>
                  <a:ext uri="{FF2B5EF4-FFF2-40B4-BE49-F238E27FC236}">
                    <a16:creationId xmlns:a16="http://schemas.microsoft.com/office/drawing/2014/main" id="{5982CC0F-6F5B-9445-9595-F4C264CB31A3}"/>
                  </a:ext>
                </a:extLst>
              </p:cNvPr>
              <p:cNvSpPr/>
              <p:nvPr/>
            </p:nvSpPr>
            <p:spPr>
              <a:xfrm>
                <a:off x="894839" y="1240251"/>
                <a:ext cx="2919889" cy="627668"/>
              </a:xfrm>
              <a:prstGeom prst="ellipse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>
                    <a:solidFill>
                      <a:srgbClr val="001E64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Initial frame length </a:t>
                </a:r>
                <a14:m>
                  <m:oMath xmlns:m="http://schemas.openxmlformats.org/officeDocument/2006/math">
                    <m:r>
                      <a:rPr lang="en-US" sz="1400" b="1" i="1" smtClean="0">
                        <a:solidFill>
                          <a:srgbClr val="001E64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𝑳</m:t>
                    </m:r>
                  </m:oMath>
                </a14:m>
                <a:endParaRPr lang="en-US" sz="1400" b="1">
                  <a:solidFill>
                    <a:srgbClr val="001E64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80" name="Ellipse 12">
                <a:extLst>
                  <a:ext uri="{FF2B5EF4-FFF2-40B4-BE49-F238E27FC236}">
                    <a16:creationId xmlns:a16="http://schemas.microsoft.com/office/drawing/2014/main" id="{5982CC0F-6F5B-9445-9595-F4C264CB31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839" y="1240251"/>
                <a:ext cx="2919889" cy="627668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2" name="TextBox 81">
            <a:extLst>
              <a:ext uri="{FF2B5EF4-FFF2-40B4-BE49-F238E27FC236}">
                <a16:creationId xmlns:a16="http://schemas.microsoft.com/office/drawing/2014/main" id="{F5715B33-0517-7046-B546-200834097EC9}"/>
              </a:ext>
            </a:extLst>
          </p:cNvPr>
          <p:cNvSpPr txBox="1"/>
          <p:nvPr/>
        </p:nvSpPr>
        <p:spPr>
          <a:xfrm>
            <a:off x="1619672" y="5822938"/>
            <a:ext cx="11700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00" i="1">
                <a:latin typeface="Calibri" panose="020F0502020204030204" pitchFamily="34" charset="0"/>
              </a:rPr>
              <a:t>[2] </a:t>
            </a:r>
            <a:r>
              <a:rPr lang="en-US" sz="1000" i="1">
                <a:latin typeface="Calibri" panose="020F0502020204030204" pitchFamily="34" charset="0"/>
                <a:cs typeface="Calibri" panose="020F0502020204030204" pitchFamily="34" charset="0"/>
              </a:rPr>
              <a:t>H. Vogt </a:t>
            </a:r>
            <a:r>
              <a:rPr lang="de-DE" sz="1000" i="1">
                <a:latin typeface="Calibri" panose="020F0502020204030204" pitchFamily="34" charset="0"/>
                <a:cs typeface="Calibri" panose="020F0502020204030204" pitchFamily="34" charset="0"/>
              </a:rPr>
              <a:t>2002. </a:t>
            </a:r>
            <a:endParaRPr lang="en-CA" sz="1000" i="1">
              <a:latin typeface="Calibri" panose="020F0502020204030204" pitchFamily="34" charset="0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3BE7193-3B07-5846-B2BF-B1109B9557F2}"/>
              </a:ext>
            </a:extLst>
          </p:cNvPr>
          <p:cNvSpPr txBox="1"/>
          <p:nvPr/>
        </p:nvSpPr>
        <p:spPr>
          <a:xfrm>
            <a:off x="434334" y="5822936"/>
            <a:ext cx="12335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00" i="1">
                <a:latin typeface="Calibri" panose="020F0502020204030204" pitchFamily="34" charset="0"/>
              </a:rPr>
              <a:t>[1] </a:t>
            </a:r>
            <a:r>
              <a:rPr lang="en-US" sz="1000" i="1">
                <a:latin typeface="Calibri" panose="020F0502020204030204" pitchFamily="34" charset="0"/>
                <a:cs typeface="Calibri" panose="020F0502020204030204" pitchFamily="34" charset="0"/>
              </a:rPr>
              <a:t>F. </a:t>
            </a:r>
            <a:r>
              <a:rPr lang="en-US" sz="1000" i="1" err="1">
                <a:latin typeface="Calibri" panose="020F0502020204030204" pitchFamily="34" charset="0"/>
                <a:cs typeface="Calibri" panose="020F0502020204030204" pitchFamily="34" charset="0"/>
              </a:rPr>
              <a:t>Schoute</a:t>
            </a:r>
            <a:r>
              <a:rPr lang="en-US" sz="1000" i="1"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lang="de-DE" sz="1000" i="1">
                <a:latin typeface="Calibri" panose="020F0502020204030204" pitchFamily="34" charset="0"/>
                <a:cs typeface="Calibri" panose="020F0502020204030204" pitchFamily="34" charset="0"/>
              </a:rPr>
              <a:t>1983. </a:t>
            </a:r>
            <a:endParaRPr lang="en-CA" sz="1000" i="1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9451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75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6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60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1EE91F-9F4D-8A44-9145-A0F93B626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RFID Reading Efficiency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928948-562A-974F-BBA7-A9ABE41B86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66725" y="6571266"/>
            <a:ext cx="2133600" cy="123111"/>
          </a:xfrm>
        </p:spPr>
        <p:txBody>
          <a:bodyPr/>
          <a:lstStyle/>
          <a:p>
            <a:fld id="{028FC40C-4650-5D4B-8B4C-F6ABCB5DBA97}" type="datetime3">
              <a:rPr lang="de-DE" smtClean="0"/>
              <a:t>23/01/2019</a:t>
            </a:fld>
            <a:endParaRPr lang="de-DE"/>
          </a:p>
        </p:txBody>
      </p:sp>
      <p:pic>
        <p:nvPicPr>
          <p:cNvPr id="53" name="Picture Placeholder 10">
            <a:extLst>
              <a:ext uri="{FF2B5EF4-FFF2-40B4-BE49-F238E27FC236}">
                <a16:creationId xmlns:a16="http://schemas.microsoft.com/office/drawing/2014/main" id="{83B0B7CE-0C12-2D46-B2D2-4BACC1BFE819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>
          <a:xfrm>
            <a:off x="7524750" y="100013"/>
            <a:ext cx="1149350" cy="906462"/>
          </a:xfrm>
        </p:spPr>
      </p:pic>
      <p:pic>
        <p:nvPicPr>
          <p:cNvPr id="54" name="Picture Placeholder 4">
            <a:extLst>
              <a:ext uri="{FF2B5EF4-FFF2-40B4-BE49-F238E27FC236}">
                <a16:creationId xmlns:a16="http://schemas.microsoft.com/office/drawing/2014/main" id="{51670638-79A0-C94C-96C2-9322276AC9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 bwMode="auto">
          <a:xfrm>
            <a:off x="5940152" y="6237312"/>
            <a:ext cx="1330007" cy="56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BA0F068-E1BA-A44C-970B-1E9FD0BCCD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9328" y="2711568"/>
            <a:ext cx="5046460" cy="2721316"/>
          </a:xfrm>
          <a:prstGeom prst="rect">
            <a:avLst/>
          </a:prstGeom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0CCE8084-EDD6-F746-8120-6191D88FED35}"/>
              </a:ext>
            </a:extLst>
          </p:cNvPr>
          <p:cNvGrpSpPr/>
          <p:nvPr/>
        </p:nvGrpSpPr>
        <p:grpSpPr>
          <a:xfrm>
            <a:off x="7023404" y="2767833"/>
            <a:ext cx="1624360" cy="3319124"/>
            <a:chOff x="7149047" y="2774171"/>
            <a:chExt cx="1624360" cy="3319124"/>
          </a:xfrm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9FC7936D-CB8E-1E45-B3B9-014072F07E2D}"/>
                </a:ext>
              </a:extLst>
            </p:cNvPr>
            <p:cNvSpPr>
              <a:spLocks/>
            </p:cNvSpPr>
            <p:nvPr/>
          </p:nvSpPr>
          <p:spPr bwMode="auto">
            <a:xfrm>
              <a:off x="7157317" y="2774171"/>
              <a:ext cx="696913" cy="1374910"/>
            </a:xfrm>
            <a:custGeom>
              <a:avLst/>
              <a:gdLst>
                <a:gd name="connsiteX0" fmla="*/ 0 w 364907"/>
                <a:gd name="connsiteY0" fmla="*/ 0 h 1244671"/>
                <a:gd name="connsiteX1" fmla="*/ 364907 w 364907"/>
                <a:gd name="connsiteY1" fmla="*/ 411238 h 1244671"/>
                <a:gd name="connsiteX2" fmla="*/ 364907 w 364907"/>
                <a:gd name="connsiteY2" fmla="*/ 826128 h 1244671"/>
                <a:gd name="connsiteX3" fmla="*/ 364907 w 364907"/>
                <a:gd name="connsiteY3" fmla="*/ 829781 h 1244671"/>
                <a:gd name="connsiteX4" fmla="*/ 364907 w 364907"/>
                <a:gd name="connsiteY4" fmla="*/ 1244671 h 1244671"/>
                <a:gd name="connsiteX5" fmla="*/ 0 w 364907"/>
                <a:gd name="connsiteY5" fmla="*/ 832390 h 1244671"/>
                <a:gd name="connsiteX6" fmla="*/ 0 w 364907"/>
                <a:gd name="connsiteY6" fmla="*/ 417500 h 1244671"/>
                <a:gd name="connsiteX7" fmla="*/ 0 w 364907"/>
                <a:gd name="connsiteY7" fmla="*/ 414890 h 1244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4907" h="1244671">
                  <a:moveTo>
                    <a:pt x="0" y="0"/>
                  </a:moveTo>
                  <a:lnTo>
                    <a:pt x="364907" y="411238"/>
                  </a:lnTo>
                  <a:lnTo>
                    <a:pt x="364907" y="826128"/>
                  </a:lnTo>
                  <a:lnTo>
                    <a:pt x="364907" y="829781"/>
                  </a:lnTo>
                  <a:lnTo>
                    <a:pt x="364907" y="1244671"/>
                  </a:lnTo>
                  <a:lnTo>
                    <a:pt x="0" y="832390"/>
                  </a:lnTo>
                  <a:lnTo>
                    <a:pt x="0" y="417500"/>
                  </a:lnTo>
                  <a:lnTo>
                    <a:pt x="0" y="414890"/>
                  </a:lnTo>
                  <a:close/>
                </a:path>
              </a:pathLst>
            </a:custGeom>
            <a:solidFill>
              <a:srgbClr val="171720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9C527CBE-86BE-7F47-A273-11284B9047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95488" y="3185408"/>
              <a:ext cx="1077919" cy="2907887"/>
            </a:xfrm>
            <a:prstGeom prst="rect">
              <a:avLst/>
            </a:prstGeom>
            <a:solidFill>
              <a:srgbClr val="393950"/>
            </a:solidFill>
            <a:ln>
              <a:noFill/>
            </a:ln>
            <a:extLst/>
          </p:spPr>
          <p:txBody>
            <a:bodyPr vert="horz" wrap="square" lIns="91440" tIns="45720" rIns="91440" bIns="0" numCol="1" anchor="b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6000" b="1">
                <a:solidFill>
                  <a:srgbClr val="B0B0B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3015BE26-DE9D-D848-B998-C0FD0D15C558}"/>
                </a:ext>
              </a:extLst>
            </p:cNvPr>
            <p:cNvSpPr>
              <a:spLocks/>
            </p:cNvSpPr>
            <p:nvPr/>
          </p:nvSpPr>
          <p:spPr bwMode="auto">
            <a:xfrm>
              <a:off x="7157317" y="2774171"/>
              <a:ext cx="1616090" cy="411237"/>
            </a:xfrm>
            <a:custGeom>
              <a:avLst/>
              <a:gdLst>
                <a:gd name="T0" fmla="*/ 682 w 1024"/>
                <a:gd name="T1" fmla="*/ 0 h 394"/>
                <a:gd name="T2" fmla="*/ 0 w 1024"/>
                <a:gd name="T3" fmla="*/ 0 h 394"/>
                <a:gd name="T4" fmla="*/ 341 w 1024"/>
                <a:gd name="T5" fmla="*/ 394 h 394"/>
                <a:gd name="T6" fmla="*/ 1024 w 1024"/>
                <a:gd name="T7" fmla="*/ 394 h 394"/>
                <a:gd name="T8" fmla="*/ 682 w 1024"/>
                <a:gd name="T9" fmla="*/ 0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4" h="394">
                  <a:moveTo>
                    <a:pt x="682" y="0"/>
                  </a:moveTo>
                  <a:lnTo>
                    <a:pt x="0" y="0"/>
                  </a:lnTo>
                  <a:lnTo>
                    <a:pt x="341" y="394"/>
                  </a:lnTo>
                  <a:lnTo>
                    <a:pt x="1024" y="394"/>
                  </a:lnTo>
                  <a:lnTo>
                    <a:pt x="682" y="0"/>
                  </a:lnTo>
                  <a:close/>
                </a:path>
              </a:pathLst>
            </a:custGeom>
            <a:solidFill>
              <a:srgbClr val="B0B0B9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71593F7C-D714-5C44-BB3F-3E0964EB41E8}"/>
                </a:ext>
              </a:extLst>
            </p:cNvPr>
            <p:cNvSpPr>
              <a:spLocks/>
            </p:cNvSpPr>
            <p:nvPr/>
          </p:nvSpPr>
          <p:spPr bwMode="auto">
            <a:xfrm>
              <a:off x="7159723" y="2961948"/>
              <a:ext cx="538171" cy="483256"/>
            </a:xfrm>
            <a:custGeom>
              <a:avLst/>
              <a:gdLst>
                <a:gd name="T0" fmla="*/ 341 w 341"/>
                <a:gd name="T1" fmla="*/ 395 h 463"/>
                <a:gd name="T2" fmla="*/ 0 w 341"/>
                <a:gd name="T3" fmla="*/ 0 h 463"/>
                <a:gd name="T4" fmla="*/ 0 w 341"/>
                <a:gd name="T5" fmla="*/ 70 h 463"/>
                <a:gd name="T6" fmla="*/ 341 w 341"/>
                <a:gd name="T7" fmla="*/ 463 h 463"/>
                <a:gd name="T8" fmla="*/ 341 w 341"/>
                <a:gd name="T9" fmla="*/ 395 h 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1" h="463">
                  <a:moveTo>
                    <a:pt x="341" y="395"/>
                  </a:moveTo>
                  <a:lnTo>
                    <a:pt x="0" y="0"/>
                  </a:lnTo>
                  <a:lnTo>
                    <a:pt x="0" y="70"/>
                  </a:lnTo>
                  <a:lnTo>
                    <a:pt x="341" y="463"/>
                  </a:lnTo>
                  <a:lnTo>
                    <a:pt x="341" y="395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24">
              <a:extLst>
                <a:ext uri="{FF2B5EF4-FFF2-40B4-BE49-F238E27FC236}">
                  <a16:creationId xmlns:a16="http://schemas.microsoft.com/office/drawing/2014/main" id="{2F679194-FBF7-3E40-A499-ABA13827D4CC}"/>
                </a:ext>
              </a:extLst>
            </p:cNvPr>
            <p:cNvSpPr>
              <a:spLocks/>
            </p:cNvSpPr>
            <p:nvPr/>
          </p:nvSpPr>
          <p:spPr bwMode="auto">
            <a:xfrm>
              <a:off x="7695488" y="3310658"/>
              <a:ext cx="732291" cy="218144"/>
            </a:xfrm>
            <a:custGeom>
              <a:avLst/>
              <a:gdLst>
                <a:gd name="T0" fmla="*/ 0 w 464"/>
                <a:gd name="T1" fmla="*/ 70 h 209"/>
                <a:gd name="T2" fmla="*/ 331 w 464"/>
                <a:gd name="T3" fmla="*/ 70 h 209"/>
                <a:gd name="T4" fmla="*/ 331 w 464"/>
                <a:gd name="T5" fmla="*/ 0 h 209"/>
                <a:gd name="T6" fmla="*/ 464 w 464"/>
                <a:gd name="T7" fmla="*/ 105 h 209"/>
                <a:gd name="T8" fmla="*/ 331 w 464"/>
                <a:gd name="T9" fmla="*/ 209 h 209"/>
                <a:gd name="T10" fmla="*/ 331 w 464"/>
                <a:gd name="T11" fmla="*/ 138 h 209"/>
                <a:gd name="T12" fmla="*/ 0 w 464"/>
                <a:gd name="T13" fmla="*/ 138 h 209"/>
                <a:gd name="T14" fmla="*/ 0 w 464"/>
                <a:gd name="T15" fmla="*/ 70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64" h="209">
                  <a:moveTo>
                    <a:pt x="0" y="70"/>
                  </a:moveTo>
                  <a:lnTo>
                    <a:pt x="331" y="70"/>
                  </a:lnTo>
                  <a:lnTo>
                    <a:pt x="331" y="0"/>
                  </a:lnTo>
                  <a:lnTo>
                    <a:pt x="464" y="105"/>
                  </a:lnTo>
                  <a:lnTo>
                    <a:pt x="331" y="209"/>
                  </a:lnTo>
                  <a:lnTo>
                    <a:pt x="331" y="138"/>
                  </a:lnTo>
                  <a:lnTo>
                    <a:pt x="0" y="138"/>
                  </a:lnTo>
                  <a:lnTo>
                    <a:pt x="0" y="70"/>
                  </a:ln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C342278C-3F8D-E448-A5AA-6712090E7592}"/>
                </a:ext>
              </a:extLst>
            </p:cNvPr>
            <p:cNvSpPr>
              <a:spLocks/>
            </p:cNvSpPr>
            <p:nvPr/>
          </p:nvSpPr>
          <p:spPr bwMode="auto">
            <a:xfrm>
              <a:off x="7157317" y="3536792"/>
              <a:ext cx="537505" cy="1484374"/>
            </a:xfrm>
            <a:custGeom>
              <a:avLst/>
              <a:gdLst>
                <a:gd name="connsiteX0" fmla="*/ 0 w 364907"/>
                <a:gd name="connsiteY0" fmla="*/ 0 h 1244671"/>
                <a:gd name="connsiteX1" fmla="*/ 364907 w 364907"/>
                <a:gd name="connsiteY1" fmla="*/ 411238 h 1244671"/>
                <a:gd name="connsiteX2" fmla="*/ 364907 w 364907"/>
                <a:gd name="connsiteY2" fmla="*/ 826128 h 1244671"/>
                <a:gd name="connsiteX3" fmla="*/ 364907 w 364907"/>
                <a:gd name="connsiteY3" fmla="*/ 829781 h 1244671"/>
                <a:gd name="connsiteX4" fmla="*/ 364907 w 364907"/>
                <a:gd name="connsiteY4" fmla="*/ 1244671 h 1244671"/>
                <a:gd name="connsiteX5" fmla="*/ 0 w 364907"/>
                <a:gd name="connsiteY5" fmla="*/ 832390 h 1244671"/>
                <a:gd name="connsiteX6" fmla="*/ 0 w 364907"/>
                <a:gd name="connsiteY6" fmla="*/ 417500 h 1244671"/>
                <a:gd name="connsiteX7" fmla="*/ 0 w 364907"/>
                <a:gd name="connsiteY7" fmla="*/ 414890 h 1244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4907" h="1244671">
                  <a:moveTo>
                    <a:pt x="0" y="0"/>
                  </a:moveTo>
                  <a:lnTo>
                    <a:pt x="364907" y="411238"/>
                  </a:lnTo>
                  <a:lnTo>
                    <a:pt x="364907" y="826128"/>
                  </a:lnTo>
                  <a:lnTo>
                    <a:pt x="364907" y="829781"/>
                  </a:lnTo>
                  <a:lnTo>
                    <a:pt x="364907" y="1244671"/>
                  </a:lnTo>
                  <a:lnTo>
                    <a:pt x="0" y="832390"/>
                  </a:lnTo>
                  <a:lnTo>
                    <a:pt x="0" y="417500"/>
                  </a:lnTo>
                  <a:lnTo>
                    <a:pt x="0" y="414890"/>
                  </a:lnTo>
                  <a:close/>
                </a:path>
              </a:pathLst>
            </a:custGeom>
            <a:solidFill>
              <a:srgbClr val="171720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id="{F7E4C4FF-1E92-904A-A3F4-AC772E398CCF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9047" y="3373185"/>
              <a:ext cx="552154" cy="2411939"/>
            </a:xfrm>
            <a:custGeom>
              <a:avLst/>
              <a:gdLst>
                <a:gd name="connsiteX0" fmla="*/ 0 w 364907"/>
                <a:gd name="connsiteY0" fmla="*/ 0 h 1244671"/>
                <a:gd name="connsiteX1" fmla="*/ 364907 w 364907"/>
                <a:gd name="connsiteY1" fmla="*/ 411238 h 1244671"/>
                <a:gd name="connsiteX2" fmla="*/ 364907 w 364907"/>
                <a:gd name="connsiteY2" fmla="*/ 826128 h 1244671"/>
                <a:gd name="connsiteX3" fmla="*/ 364907 w 364907"/>
                <a:gd name="connsiteY3" fmla="*/ 829781 h 1244671"/>
                <a:gd name="connsiteX4" fmla="*/ 364907 w 364907"/>
                <a:gd name="connsiteY4" fmla="*/ 1244671 h 1244671"/>
                <a:gd name="connsiteX5" fmla="*/ 0 w 364907"/>
                <a:gd name="connsiteY5" fmla="*/ 832390 h 1244671"/>
                <a:gd name="connsiteX6" fmla="*/ 0 w 364907"/>
                <a:gd name="connsiteY6" fmla="*/ 417500 h 1244671"/>
                <a:gd name="connsiteX7" fmla="*/ 0 w 364907"/>
                <a:gd name="connsiteY7" fmla="*/ 414890 h 1244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4907" h="1244671">
                  <a:moveTo>
                    <a:pt x="0" y="0"/>
                  </a:moveTo>
                  <a:lnTo>
                    <a:pt x="364907" y="411238"/>
                  </a:lnTo>
                  <a:lnTo>
                    <a:pt x="364907" y="826128"/>
                  </a:lnTo>
                  <a:lnTo>
                    <a:pt x="364907" y="829781"/>
                  </a:lnTo>
                  <a:lnTo>
                    <a:pt x="364907" y="1244671"/>
                  </a:lnTo>
                  <a:lnTo>
                    <a:pt x="0" y="832390"/>
                  </a:lnTo>
                  <a:lnTo>
                    <a:pt x="0" y="417500"/>
                  </a:lnTo>
                  <a:lnTo>
                    <a:pt x="0" y="414890"/>
                  </a:lnTo>
                  <a:close/>
                </a:path>
              </a:pathLst>
            </a:custGeom>
            <a:solidFill>
              <a:srgbClr val="171720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id="{6D9A073E-C224-B240-82C5-5FB86BF27395}"/>
                </a:ext>
              </a:extLst>
            </p:cNvPr>
            <p:cNvSpPr>
              <a:spLocks/>
            </p:cNvSpPr>
            <p:nvPr/>
          </p:nvSpPr>
          <p:spPr bwMode="auto">
            <a:xfrm>
              <a:off x="7157318" y="4715735"/>
              <a:ext cx="542048" cy="1373757"/>
            </a:xfrm>
            <a:custGeom>
              <a:avLst/>
              <a:gdLst>
                <a:gd name="connsiteX0" fmla="*/ 0 w 364907"/>
                <a:gd name="connsiteY0" fmla="*/ 0 h 1244671"/>
                <a:gd name="connsiteX1" fmla="*/ 364907 w 364907"/>
                <a:gd name="connsiteY1" fmla="*/ 411238 h 1244671"/>
                <a:gd name="connsiteX2" fmla="*/ 364907 w 364907"/>
                <a:gd name="connsiteY2" fmla="*/ 826128 h 1244671"/>
                <a:gd name="connsiteX3" fmla="*/ 364907 w 364907"/>
                <a:gd name="connsiteY3" fmla="*/ 829781 h 1244671"/>
                <a:gd name="connsiteX4" fmla="*/ 364907 w 364907"/>
                <a:gd name="connsiteY4" fmla="*/ 1244671 h 1244671"/>
                <a:gd name="connsiteX5" fmla="*/ 0 w 364907"/>
                <a:gd name="connsiteY5" fmla="*/ 832390 h 1244671"/>
                <a:gd name="connsiteX6" fmla="*/ 0 w 364907"/>
                <a:gd name="connsiteY6" fmla="*/ 417500 h 1244671"/>
                <a:gd name="connsiteX7" fmla="*/ 0 w 364907"/>
                <a:gd name="connsiteY7" fmla="*/ 414890 h 1244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4907" h="1244671">
                  <a:moveTo>
                    <a:pt x="0" y="0"/>
                  </a:moveTo>
                  <a:lnTo>
                    <a:pt x="364907" y="411238"/>
                  </a:lnTo>
                  <a:lnTo>
                    <a:pt x="364907" y="826128"/>
                  </a:lnTo>
                  <a:lnTo>
                    <a:pt x="364907" y="829781"/>
                  </a:lnTo>
                  <a:lnTo>
                    <a:pt x="364907" y="1244671"/>
                  </a:lnTo>
                  <a:lnTo>
                    <a:pt x="0" y="832390"/>
                  </a:lnTo>
                  <a:lnTo>
                    <a:pt x="0" y="417500"/>
                  </a:lnTo>
                  <a:lnTo>
                    <a:pt x="0" y="414890"/>
                  </a:lnTo>
                  <a:close/>
                </a:path>
              </a:pathLst>
            </a:custGeom>
            <a:solidFill>
              <a:srgbClr val="171720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  <p:sp>
        <p:nvSpPr>
          <p:cNvPr id="86" name="Cloud Callout 85">
            <a:extLst>
              <a:ext uri="{FF2B5EF4-FFF2-40B4-BE49-F238E27FC236}">
                <a16:creationId xmlns:a16="http://schemas.microsoft.com/office/drawing/2014/main" id="{807C47FA-15E0-9741-9C89-04D30BABE50F}"/>
              </a:ext>
            </a:extLst>
          </p:cNvPr>
          <p:cNvSpPr/>
          <p:nvPr/>
        </p:nvSpPr>
        <p:spPr bwMode="auto">
          <a:xfrm>
            <a:off x="1259632" y="3304320"/>
            <a:ext cx="2088232" cy="853080"/>
          </a:xfrm>
          <a:prstGeom prst="cloudCallout">
            <a:avLst>
              <a:gd name="adj1" fmla="val 50511"/>
              <a:gd name="adj2" fmla="val 66066"/>
            </a:avLst>
          </a:prstGeom>
          <a:noFill/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r>
              <a:rPr lang="en-US" sz="20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Optimized??</a:t>
            </a:r>
          </a:p>
        </p:txBody>
      </p:sp>
      <p:sp>
        <p:nvSpPr>
          <p:cNvPr id="67" name="Cloud Callout 66">
            <a:extLst>
              <a:ext uri="{FF2B5EF4-FFF2-40B4-BE49-F238E27FC236}">
                <a16:creationId xmlns:a16="http://schemas.microsoft.com/office/drawing/2014/main" id="{AFB80146-9029-334F-9129-29B0617C1C1F}"/>
              </a:ext>
            </a:extLst>
          </p:cNvPr>
          <p:cNvSpPr/>
          <p:nvPr/>
        </p:nvSpPr>
        <p:spPr bwMode="auto">
          <a:xfrm>
            <a:off x="3203848" y="2453904"/>
            <a:ext cx="1847726" cy="838629"/>
          </a:xfrm>
          <a:prstGeom prst="cloudCallout">
            <a:avLst>
              <a:gd name="adj1" fmla="val 29231"/>
              <a:gd name="adj2" fmla="val 106409"/>
            </a:avLst>
          </a:prstGeom>
          <a:noFill/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r>
              <a:rPr lang="en-US" sz="2000" b="1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Not yet!!</a:t>
            </a:r>
          </a:p>
        </p:txBody>
      </p:sp>
      <p:sp>
        <p:nvSpPr>
          <p:cNvPr id="30" name="Freeform 7">
            <a:extLst>
              <a:ext uri="{FF2B5EF4-FFF2-40B4-BE49-F238E27FC236}">
                <a16:creationId xmlns:a16="http://schemas.microsoft.com/office/drawing/2014/main" id="{5A0E0199-6A2A-8A4D-976F-084E3FA86B52}"/>
              </a:ext>
            </a:extLst>
          </p:cNvPr>
          <p:cNvSpPr>
            <a:spLocks/>
          </p:cNvSpPr>
          <p:nvPr/>
        </p:nvSpPr>
        <p:spPr bwMode="auto">
          <a:xfrm>
            <a:off x="1331640" y="5671918"/>
            <a:ext cx="1510217" cy="403392"/>
          </a:xfrm>
          <a:custGeom>
            <a:avLst/>
            <a:gdLst>
              <a:gd name="T0" fmla="*/ 682 w 1024"/>
              <a:gd name="T1" fmla="*/ 0 h 394"/>
              <a:gd name="T2" fmla="*/ 0 w 1024"/>
              <a:gd name="T3" fmla="*/ 0 h 394"/>
              <a:gd name="T4" fmla="*/ 341 w 1024"/>
              <a:gd name="T5" fmla="*/ 394 h 394"/>
              <a:gd name="T6" fmla="*/ 1024 w 1024"/>
              <a:gd name="T7" fmla="*/ 394 h 394"/>
              <a:gd name="T8" fmla="*/ 682 w 1024"/>
              <a:gd name="T9" fmla="*/ 0 h 3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24" h="394">
                <a:moveTo>
                  <a:pt x="682" y="0"/>
                </a:moveTo>
                <a:lnTo>
                  <a:pt x="0" y="0"/>
                </a:lnTo>
                <a:lnTo>
                  <a:pt x="341" y="394"/>
                </a:lnTo>
                <a:lnTo>
                  <a:pt x="1024" y="394"/>
                </a:lnTo>
                <a:lnTo>
                  <a:pt x="682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 b="1">
                <a:ln w="0"/>
                <a:solidFill>
                  <a:schemeClr val="accent6">
                    <a:lumMod val="9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36%</a:t>
            </a:r>
          </a:p>
        </p:txBody>
      </p:sp>
      <p:sp>
        <p:nvSpPr>
          <p:cNvPr id="32" name="Cloud Callout 31">
            <a:extLst>
              <a:ext uri="{FF2B5EF4-FFF2-40B4-BE49-F238E27FC236}">
                <a16:creationId xmlns:a16="http://schemas.microsoft.com/office/drawing/2014/main" id="{17F986FF-2030-8C4D-8E6C-152A8478BCB6}"/>
              </a:ext>
            </a:extLst>
          </p:cNvPr>
          <p:cNvSpPr/>
          <p:nvPr/>
        </p:nvSpPr>
        <p:spPr bwMode="auto">
          <a:xfrm>
            <a:off x="5364088" y="1907140"/>
            <a:ext cx="1746122" cy="860693"/>
          </a:xfrm>
          <a:prstGeom prst="cloudCallout">
            <a:avLst>
              <a:gd name="adj1" fmla="val 12596"/>
              <a:gd name="adj2" fmla="val 116760"/>
            </a:avLst>
          </a:prstGeom>
          <a:noFill/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r>
              <a:rPr lang="en-US" sz="2000" b="1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FINALLY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EE2383AC-410B-3749-BAF2-8CD6C3C257A2}"/>
              </a:ext>
            </a:extLst>
          </p:cNvPr>
          <p:cNvGrpSpPr/>
          <p:nvPr/>
        </p:nvGrpSpPr>
        <p:grpSpPr>
          <a:xfrm>
            <a:off x="1136540" y="4849329"/>
            <a:ext cx="1347228" cy="1243967"/>
            <a:chOff x="1045569" y="4750010"/>
            <a:chExt cx="1347228" cy="1243967"/>
          </a:xfrm>
        </p:grpSpPr>
        <p:sp>
          <p:nvSpPr>
            <p:cNvPr id="9" name="Arc 8">
              <a:extLst>
                <a:ext uri="{FF2B5EF4-FFF2-40B4-BE49-F238E27FC236}">
                  <a16:creationId xmlns:a16="http://schemas.microsoft.com/office/drawing/2014/main" id="{CA8CDF1E-9FC5-6340-9438-6CBEC224D83B}"/>
                </a:ext>
              </a:extLst>
            </p:cNvPr>
            <p:cNvSpPr/>
            <p:nvPr/>
          </p:nvSpPr>
          <p:spPr bwMode="auto">
            <a:xfrm rot="18980199">
              <a:off x="1393963" y="4979965"/>
              <a:ext cx="690672" cy="664054"/>
            </a:xfrm>
            <a:prstGeom prst="arc">
              <a:avLst/>
            </a:prstGeom>
            <a:ln w="6350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Frutiger LT Com 55 Roman" pitchFamily="34" charset="0"/>
              </a:endParaRPr>
            </a:p>
          </p:txBody>
        </p:sp>
        <p:sp>
          <p:nvSpPr>
            <p:cNvPr id="43" name="Arc 42">
              <a:extLst>
                <a:ext uri="{FF2B5EF4-FFF2-40B4-BE49-F238E27FC236}">
                  <a16:creationId xmlns:a16="http://schemas.microsoft.com/office/drawing/2014/main" id="{462557DD-BF2D-2E44-9621-1F7FEFA66689}"/>
                </a:ext>
              </a:extLst>
            </p:cNvPr>
            <p:cNvSpPr/>
            <p:nvPr/>
          </p:nvSpPr>
          <p:spPr bwMode="auto">
            <a:xfrm rot="18763652">
              <a:off x="1553410" y="5094224"/>
              <a:ext cx="398952" cy="417662"/>
            </a:xfrm>
            <a:prstGeom prst="arc">
              <a:avLst/>
            </a:prstGeom>
            <a:ln w="6350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Frutiger LT Com 55 Roman" pitchFamily="34" charset="0"/>
              </a:endParaRPr>
            </a:p>
          </p:txBody>
        </p:sp>
        <p:sp>
          <p:nvSpPr>
            <p:cNvPr id="44" name="Arc 43">
              <a:extLst>
                <a:ext uri="{FF2B5EF4-FFF2-40B4-BE49-F238E27FC236}">
                  <a16:creationId xmlns:a16="http://schemas.microsoft.com/office/drawing/2014/main" id="{71A00DF2-7E5D-274A-9EE7-754489E9C8D3}"/>
                </a:ext>
              </a:extLst>
            </p:cNvPr>
            <p:cNvSpPr/>
            <p:nvPr/>
          </p:nvSpPr>
          <p:spPr bwMode="auto">
            <a:xfrm rot="19005492">
              <a:off x="1193702" y="4869018"/>
              <a:ext cx="1049615" cy="958369"/>
            </a:xfrm>
            <a:prstGeom prst="arc">
              <a:avLst/>
            </a:prstGeom>
            <a:ln w="6350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Frutiger LT Com 55 Roman" pitchFamily="34" charset="0"/>
              </a:endParaRP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8F5455B9-F7BB-AE46-B476-677E67F80174}"/>
                </a:ext>
              </a:extLst>
            </p:cNvPr>
            <p:cNvSpPr/>
            <p:nvPr/>
          </p:nvSpPr>
          <p:spPr bwMode="auto">
            <a:xfrm>
              <a:off x="1710574" y="5205596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headEnd type="none" w="med" len="med"/>
              <a:tailEnd type="none" w="med" len="med"/>
            </a:ln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6EA63F94-F175-6F47-9037-7B665DEFBF53}"/>
                </a:ext>
              </a:extLst>
            </p:cNvPr>
            <p:cNvSpPr txBox="1"/>
            <p:nvPr/>
          </p:nvSpPr>
          <p:spPr>
            <a:xfrm>
              <a:off x="1425752" y="5219908"/>
              <a:ext cx="6270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RFID</a:t>
              </a:r>
            </a:p>
          </p:txBody>
        </p:sp>
        <p:sp>
          <p:nvSpPr>
            <p:cNvPr id="70" name="Arc 69">
              <a:extLst>
                <a:ext uri="{FF2B5EF4-FFF2-40B4-BE49-F238E27FC236}">
                  <a16:creationId xmlns:a16="http://schemas.microsoft.com/office/drawing/2014/main" id="{8B9EF4DA-B311-E344-98F1-BC2679BF698C}"/>
                </a:ext>
              </a:extLst>
            </p:cNvPr>
            <p:cNvSpPr/>
            <p:nvPr/>
          </p:nvSpPr>
          <p:spPr bwMode="auto">
            <a:xfrm rot="19005492">
              <a:off x="1045569" y="4750010"/>
              <a:ext cx="1347228" cy="1243967"/>
            </a:xfrm>
            <a:prstGeom prst="arc">
              <a:avLst/>
            </a:prstGeom>
            <a:ln w="6350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Frutiger LT Com 55 Roman" pitchFamily="34" charset="0"/>
              </a:endParaRPr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4B73968A-FE66-F34C-B4D7-B6B579EDBA64}"/>
              </a:ext>
            </a:extLst>
          </p:cNvPr>
          <p:cNvGrpSpPr/>
          <p:nvPr/>
        </p:nvGrpSpPr>
        <p:grpSpPr>
          <a:xfrm>
            <a:off x="7061048" y="1974705"/>
            <a:ext cx="1347228" cy="1243967"/>
            <a:chOff x="7098291" y="1988682"/>
            <a:chExt cx="1347228" cy="1243967"/>
          </a:xfrm>
        </p:grpSpPr>
        <p:sp>
          <p:nvSpPr>
            <p:cNvPr id="73" name="Arc 72">
              <a:extLst>
                <a:ext uri="{FF2B5EF4-FFF2-40B4-BE49-F238E27FC236}">
                  <a16:creationId xmlns:a16="http://schemas.microsoft.com/office/drawing/2014/main" id="{692B6A43-F23F-4C42-88B8-1EC2ED8FCC19}"/>
                </a:ext>
              </a:extLst>
            </p:cNvPr>
            <p:cNvSpPr/>
            <p:nvPr/>
          </p:nvSpPr>
          <p:spPr bwMode="auto">
            <a:xfrm rot="18980199">
              <a:off x="7446685" y="2218637"/>
              <a:ext cx="690672" cy="664054"/>
            </a:xfrm>
            <a:prstGeom prst="arc">
              <a:avLst/>
            </a:prstGeom>
            <a:ln w="635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effectLst/>
                <a:latin typeface="Frutiger LT Com 55 Roman" pitchFamily="34" charset="0"/>
              </a:endParaRPr>
            </a:p>
          </p:txBody>
        </p:sp>
        <p:sp>
          <p:nvSpPr>
            <p:cNvPr id="74" name="Arc 73">
              <a:extLst>
                <a:ext uri="{FF2B5EF4-FFF2-40B4-BE49-F238E27FC236}">
                  <a16:creationId xmlns:a16="http://schemas.microsoft.com/office/drawing/2014/main" id="{FBC92C66-E311-424B-9B63-9D833DD212DA}"/>
                </a:ext>
              </a:extLst>
            </p:cNvPr>
            <p:cNvSpPr/>
            <p:nvPr/>
          </p:nvSpPr>
          <p:spPr bwMode="auto">
            <a:xfrm rot="18763652">
              <a:off x="7606132" y="2332896"/>
              <a:ext cx="398952" cy="417662"/>
            </a:xfrm>
            <a:prstGeom prst="arc">
              <a:avLst/>
            </a:prstGeom>
            <a:ln w="635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Frutiger LT Com 55 Roman" pitchFamily="34" charset="0"/>
              </a:endParaRPr>
            </a:p>
          </p:txBody>
        </p:sp>
        <p:sp>
          <p:nvSpPr>
            <p:cNvPr id="75" name="Arc 74">
              <a:extLst>
                <a:ext uri="{FF2B5EF4-FFF2-40B4-BE49-F238E27FC236}">
                  <a16:creationId xmlns:a16="http://schemas.microsoft.com/office/drawing/2014/main" id="{55FBDD07-8657-F741-B85F-4A5FCBC3D8C6}"/>
                </a:ext>
              </a:extLst>
            </p:cNvPr>
            <p:cNvSpPr/>
            <p:nvPr/>
          </p:nvSpPr>
          <p:spPr bwMode="auto">
            <a:xfrm rot="19005492">
              <a:off x="7246424" y="2107690"/>
              <a:ext cx="1049615" cy="958369"/>
            </a:xfrm>
            <a:prstGeom prst="arc">
              <a:avLst/>
            </a:prstGeom>
            <a:ln w="635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effectLst/>
                <a:latin typeface="Frutiger LT Com 55 Roman" pitchFamily="34" charset="0"/>
              </a:endParaRPr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F949C49F-0F8D-2B40-B74D-AD0AA4A37F31}"/>
                </a:ext>
              </a:extLst>
            </p:cNvPr>
            <p:cNvSpPr/>
            <p:nvPr/>
          </p:nvSpPr>
          <p:spPr bwMode="auto">
            <a:xfrm>
              <a:off x="7763296" y="2444268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headEnd type="none" w="med" len="med"/>
              <a:tailEnd type="none" w="med" len="med"/>
            </a:ln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B74EBCC2-9D4F-0448-ACB2-C507EFB688A1}"/>
                </a:ext>
              </a:extLst>
            </p:cNvPr>
            <p:cNvSpPr txBox="1"/>
            <p:nvPr/>
          </p:nvSpPr>
          <p:spPr>
            <a:xfrm>
              <a:off x="7478474" y="2458580"/>
              <a:ext cx="6270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RFID</a:t>
              </a:r>
            </a:p>
          </p:txBody>
        </p:sp>
        <p:sp>
          <p:nvSpPr>
            <p:cNvPr id="78" name="Arc 77">
              <a:extLst>
                <a:ext uri="{FF2B5EF4-FFF2-40B4-BE49-F238E27FC236}">
                  <a16:creationId xmlns:a16="http://schemas.microsoft.com/office/drawing/2014/main" id="{1AA19719-771E-3C4F-98B5-E804D7847717}"/>
                </a:ext>
              </a:extLst>
            </p:cNvPr>
            <p:cNvSpPr/>
            <p:nvPr/>
          </p:nvSpPr>
          <p:spPr bwMode="auto">
            <a:xfrm rot="19005492">
              <a:off x="7098291" y="1988682"/>
              <a:ext cx="1347228" cy="1243967"/>
            </a:xfrm>
            <a:prstGeom prst="arc">
              <a:avLst/>
            </a:prstGeom>
            <a:ln w="635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effectLst/>
                <a:latin typeface="Frutiger LT Com 55 Roman" pitchFamily="34" charset="0"/>
              </a:endParaRPr>
            </a:p>
          </p:txBody>
        </p:sp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A4102BD0-9D77-E14B-B148-6C119724F69B}"/>
              </a:ext>
            </a:extLst>
          </p:cNvPr>
          <p:cNvSpPr txBox="1"/>
          <p:nvPr/>
        </p:nvSpPr>
        <p:spPr>
          <a:xfrm>
            <a:off x="7697377" y="4286084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n w="0"/>
                <a:solidFill>
                  <a:schemeClr val="accent6">
                    <a:lumMod val="9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100%</a:t>
            </a:r>
          </a:p>
        </p:txBody>
      </p:sp>
    </p:spTree>
    <p:extLst>
      <p:ext uri="{BB962C8B-B14F-4D97-AF65-F5344CB8AC3E}">
        <p14:creationId xmlns:p14="http://schemas.microsoft.com/office/powerpoint/2010/main" val="3989644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" grpId="0" animBg="1"/>
      <p:bldP spid="67" grpId="0" animBg="1"/>
      <p:bldP spid="30" grpId="0" animBg="1"/>
      <p:bldP spid="32" grpId="0" animBg="1"/>
      <p:bldP spid="64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325" y="2051050"/>
            <a:ext cx="2520950" cy="646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29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defTabSz="503238" eaLnBrk="1" hangingPunct="1"/>
            <a:r>
              <a:rPr lang="de-DE"/>
              <a:t>Charts</a:t>
            </a: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5"/>
          </p:nvPr>
        </p:nvSpPr>
        <p:spPr>
          <a:xfrm>
            <a:off x="466725" y="1628799"/>
            <a:ext cx="8208000" cy="4464497"/>
          </a:xfrm>
        </p:spPr>
        <p:txBody>
          <a:bodyPr/>
          <a:lstStyle/>
          <a:p>
            <a:r>
              <a:rPr lang="de-DE" sz="1400"/>
              <a:t>These Charts </a:t>
            </a:r>
            <a:r>
              <a:rPr lang="de-DE" sz="1400" err="1"/>
              <a:t>are</a:t>
            </a:r>
            <a:r>
              <a:rPr lang="de-DE" sz="1400"/>
              <a:t> </a:t>
            </a:r>
            <a:r>
              <a:rPr lang="de-DE" sz="1400" err="1"/>
              <a:t>editable</a:t>
            </a:r>
            <a:r>
              <a:rPr lang="de-DE" sz="1400"/>
              <a:t> and </a:t>
            </a:r>
            <a:r>
              <a:rPr lang="de-DE" sz="1400" err="1"/>
              <a:t>could</a:t>
            </a:r>
            <a:r>
              <a:rPr lang="de-DE" sz="1400"/>
              <a:t> be copy/</a:t>
            </a:r>
            <a:r>
              <a:rPr lang="de-DE" sz="1400" err="1"/>
              <a:t>pasted</a:t>
            </a:r>
            <a:r>
              <a:rPr lang="de-DE" sz="1400"/>
              <a:t> in </a:t>
            </a:r>
            <a:r>
              <a:rPr lang="de-DE" sz="1400" err="1"/>
              <a:t>your</a:t>
            </a:r>
            <a:r>
              <a:rPr lang="de-DE" sz="1400"/>
              <a:t> </a:t>
            </a:r>
            <a:r>
              <a:rPr lang="de-DE" sz="1400" err="1"/>
              <a:t>presentation</a:t>
            </a:r>
            <a:r>
              <a:rPr lang="de-DE" sz="1400"/>
              <a:t>. </a:t>
            </a:r>
            <a:br>
              <a:rPr lang="de-DE" sz="1400"/>
            </a:br>
            <a:r>
              <a:rPr lang="de-DE" sz="1400"/>
              <a:t>For </a:t>
            </a:r>
            <a:r>
              <a:rPr lang="de-DE" sz="1400" err="1"/>
              <a:t>any</a:t>
            </a:r>
            <a:r>
              <a:rPr lang="de-DE" sz="1400"/>
              <a:t> </a:t>
            </a:r>
            <a:r>
              <a:rPr lang="de-DE" sz="1400" err="1"/>
              <a:t>changes</a:t>
            </a:r>
            <a:r>
              <a:rPr lang="de-DE" sz="1400"/>
              <a:t> in </a:t>
            </a:r>
            <a:r>
              <a:rPr lang="de-DE" sz="1400" err="1"/>
              <a:t>colour</a:t>
            </a:r>
            <a:r>
              <a:rPr lang="de-DE" sz="1400"/>
              <a:t> </a:t>
            </a:r>
            <a:r>
              <a:rPr lang="de-DE" sz="1400" err="1"/>
              <a:t>or</a:t>
            </a:r>
            <a:r>
              <a:rPr lang="de-DE" sz="1400"/>
              <a:t> </a:t>
            </a:r>
            <a:r>
              <a:rPr lang="de-DE" sz="1400" err="1"/>
              <a:t>formatting</a:t>
            </a:r>
            <a:r>
              <a:rPr lang="de-DE" sz="1400"/>
              <a:t>: </a:t>
            </a:r>
            <a:br>
              <a:rPr lang="de-DE" sz="1400"/>
            </a:br>
            <a:r>
              <a:rPr lang="de-DE" sz="1400" err="1"/>
              <a:t>Strg</a:t>
            </a:r>
            <a:r>
              <a:rPr lang="de-DE" sz="1400"/>
              <a:t> - Insert </a:t>
            </a:r>
            <a:r>
              <a:rPr lang="de-DE" sz="1400" err="1"/>
              <a:t>options</a:t>
            </a:r>
            <a:r>
              <a:rPr lang="de-DE" sz="1400"/>
              <a:t> - Original </a:t>
            </a:r>
            <a:r>
              <a:rPr lang="de-DE" sz="1400" err="1"/>
              <a:t>formatting</a:t>
            </a:r>
            <a:r>
              <a:rPr lang="de-DE" sz="1400"/>
              <a:t>.</a:t>
            </a:r>
          </a:p>
          <a:p>
            <a:endParaRPr lang="de-DE" sz="1400"/>
          </a:p>
        </p:txBody>
      </p:sp>
      <p:sp>
        <p:nvSpPr>
          <p:cNvPr id="3" name="Bildplatzhalter 2"/>
          <p:cNvSpPr>
            <a:spLocks noGrp="1"/>
          </p:cNvSpPr>
          <p:nvPr>
            <p:ph type="pic" sz="quarter" idx="11"/>
          </p:nvPr>
        </p:nvSpPr>
        <p:spPr/>
      </p:sp>
      <p:graphicFrame>
        <p:nvGraphicFramePr>
          <p:cNvPr id="2" name="Diagramm 69"/>
          <p:cNvGraphicFramePr>
            <a:graphicFrameLocks/>
          </p:cNvGraphicFramePr>
          <p:nvPr/>
        </p:nvGraphicFramePr>
        <p:xfrm>
          <a:off x="466725" y="2700338"/>
          <a:ext cx="3960813" cy="33162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12296" name="Gerade Verbindung 2"/>
          <p:cNvCxnSpPr>
            <a:cxnSpLocks noChangeShapeType="1"/>
          </p:cNvCxnSpPr>
          <p:nvPr/>
        </p:nvCxnSpPr>
        <p:spPr bwMode="auto">
          <a:xfrm>
            <a:off x="6443663" y="2492375"/>
            <a:ext cx="0" cy="73025"/>
          </a:xfrm>
          <a:prstGeom prst="line">
            <a:avLst/>
          </a:prstGeom>
          <a:noFill/>
          <a:ln w="12700" algn="ctr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aphicFrame>
        <p:nvGraphicFramePr>
          <p:cNvPr id="11" name="Diagramm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08302564"/>
              </p:ext>
            </p:extLst>
          </p:nvPr>
        </p:nvGraphicFramePr>
        <p:xfrm>
          <a:off x="4572000" y="2700338"/>
          <a:ext cx="4105275" cy="33162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3" name="Rectangle 29"/>
          <p:cNvSpPr>
            <a:spLocks noChangeArrowheads="1"/>
          </p:cNvSpPr>
          <p:nvPr/>
        </p:nvSpPr>
        <p:spPr bwMode="auto">
          <a:xfrm>
            <a:off x="460375" y="1023392"/>
            <a:ext cx="8223250" cy="533400"/>
          </a:xfrm>
          <a:prstGeom prst="rect">
            <a:avLst/>
          </a:prstGeom>
          <a:solidFill>
            <a:srgbClr val="D4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r>
              <a:rPr lang="de-DE" sz="2400">
                <a:solidFill>
                  <a:schemeClr val="bg1"/>
                </a:solidFill>
                <a:cs typeface="Arial" charset="0"/>
              </a:rPr>
              <a:t>! </a:t>
            </a:r>
            <a:r>
              <a:rPr lang="de-DE" sz="2400" err="1">
                <a:solidFill>
                  <a:schemeClr val="bg1"/>
                </a:solidFill>
                <a:cs typeface="Arial" charset="0"/>
              </a:rPr>
              <a:t>This</a:t>
            </a:r>
            <a:r>
              <a:rPr lang="de-DE" sz="2400">
                <a:solidFill>
                  <a:schemeClr val="bg1"/>
                </a:solidFill>
                <a:cs typeface="Arial" charset="0"/>
              </a:rPr>
              <a:t> </a:t>
            </a:r>
            <a:r>
              <a:rPr lang="de-DE" sz="2400" err="1">
                <a:solidFill>
                  <a:schemeClr val="bg1"/>
                </a:solidFill>
                <a:cs typeface="Arial" charset="0"/>
              </a:rPr>
              <a:t>slide</a:t>
            </a:r>
            <a:r>
              <a:rPr lang="de-DE" sz="2400">
                <a:solidFill>
                  <a:schemeClr val="bg1"/>
                </a:solidFill>
                <a:cs typeface="Arial" charset="0"/>
              </a:rPr>
              <a:t> </a:t>
            </a:r>
            <a:r>
              <a:rPr lang="de-DE" sz="2400" err="1">
                <a:solidFill>
                  <a:schemeClr val="bg1"/>
                </a:solidFill>
                <a:cs typeface="Arial" charset="0"/>
              </a:rPr>
              <a:t>is</a:t>
            </a:r>
            <a:r>
              <a:rPr lang="de-DE" sz="2400">
                <a:solidFill>
                  <a:schemeClr val="bg1"/>
                </a:solidFill>
                <a:cs typeface="Arial" charset="0"/>
              </a:rPr>
              <a:t> to be </a:t>
            </a:r>
            <a:r>
              <a:rPr lang="de-DE" sz="2400" err="1">
                <a:solidFill>
                  <a:schemeClr val="bg1"/>
                </a:solidFill>
                <a:cs typeface="Arial" charset="0"/>
              </a:rPr>
              <a:t>deleted</a:t>
            </a:r>
            <a:r>
              <a:rPr lang="de-DE" sz="2400">
                <a:solidFill>
                  <a:schemeClr val="bg1"/>
                </a:solidFill>
                <a:cs typeface="Arial" charset="0"/>
              </a:rPr>
              <a:t> </a:t>
            </a:r>
            <a:r>
              <a:rPr lang="de-DE" sz="2400" err="1">
                <a:solidFill>
                  <a:schemeClr val="bg1"/>
                </a:solidFill>
                <a:cs typeface="Arial" charset="0"/>
              </a:rPr>
              <a:t>from</a:t>
            </a:r>
            <a:r>
              <a:rPr lang="de-DE" sz="2400">
                <a:solidFill>
                  <a:schemeClr val="bg1"/>
                </a:solidFill>
                <a:cs typeface="Arial" charset="0"/>
              </a:rPr>
              <a:t> the final </a:t>
            </a:r>
            <a:r>
              <a:rPr lang="de-DE" sz="2400" err="1">
                <a:solidFill>
                  <a:schemeClr val="bg1"/>
                </a:solidFill>
                <a:cs typeface="Arial" charset="0"/>
              </a:rPr>
              <a:t>presentation</a:t>
            </a:r>
            <a:r>
              <a:rPr lang="de-DE" sz="2400">
                <a:solidFill>
                  <a:schemeClr val="bg1"/>
                </a:solidFill>
                <a:cs typeface="Arial" charset="0"/>
              </a:rPr>
              <a:t> !</a:t>
            </a:r>
            <a:endParaRPr lang="de-DE">
              <a:cs typeface="Arial" charset="0"/>
            </a:endParaRP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3936951-B6E4-6B4C-B98D-0176FEB2D1E4}" type="datetime3">
              <a:rPr lang="de-DE" smtClean="0"/>
              <a:t>23/01/2019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Hazem Elsaid Ibrahim | PhD Dissertation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Name, Titel and Date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5"/>
          </p:nvPr>
        </p:nvSpPr>
        <p:spPr>
          <a:xfrm>
            <a:off x="466725" y="1772815"/>
            <a:ext cx="8208000" cy="4320481"/>
          </a:xfrm>
        </p:spPr>
        <p:txBody>
          <a:bodyPr/>
          <a:lstStyle/>
          <a:p>
            <a:r>
              <a:rPr lang="de-DE" sz="1400"/>
              <a:t>To </a:t>
            </a:r>
            <a:r>
              <a:rPr lang="de-DE" sz="1400" err="1"/>
              <a:t>add</a:t>
            </a:r>
            <a:r>
              <a:rPr lang="de-DE" sz="1400"/>
              <a:t> Name, Titel and Date: Insert – Header and </a:t>
            </a:r>
            <a:r>
              <a:rPr lang="de-DE" sz="1400" err="1"/>
              <a:t>Footer</a:t>
            </a:r>
            <a:endParaRPr lang="de-DE" sz="1400"/>
          </a:p>
        </p:txBody>
      </p:sp>
      <p:sp>
        <p:nvSpPr>
          <p:cNvPr id="4" name="Bildplatzhalter 3"/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Rectangle 29"/>
          <p:cNvSpPr>
            <a:spLocks noChangeArrowheads="1"/>
          </p:cNvSpPr>
          <p:nvPr/>
        </p:nvSpPr>
        <p:spPr bwMode="auto">
          <a:xfrm>
            <a:off x="460375" y="1023392"/>
            <a:ext cx="8223250" cy="533400"/>
          </a:xfrm>
          <a:prstGeom prst="rect">
            <a:avLst/>
          </a:prstGeom>
          <a:solidFill>
            <a:srgbClr val="D4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r>
              <a:rPr lang="de-DE" sz="2400">
                <a:solidFill>
                  <a:schemeClr val="bg1"/>
                </a:solidFill>
                <a:cs typeface="Arial" charset="0"/>
              </a:rPr>
              <a:t>! </a:t>
            </a:r>
            <a:r>
              <a:rPr lang="de-DE" sz="2400" err="1">
                <a:solidFill>
                  <a:schemeClr val="bg1"/>
                </a:solidFill>
                <a:cs typeface="Arial" charset="0"/>
              </a:rPr>
              <a:t>This</a:t>
            </a:r>
            <a:r>
              <a:rPr lang="de-DE" sz="2400">
                <a:solidFill>
                  <a:schemeClr val="bg1"/>
                </a:solidFill>
                <a:cs typeface="Arial" charset="0"/>
              </a:rPr>
              <a:t> </a:t>
            </a:r>
            <a:r>
              <a:rPr lang="de-DE" sz="2400" err="1">
                <a:solidFill>
                  <a:schemeClr val="bg1"/>
                </a:solidFill>
                <a:cs typeface="Arial" charset="0"/>
              </a:rPr>
              <a:t>slide</a:t>
            </a:r>
            <a:r>
              <a:rPr lang="de-DE" sz="2400">
                <a:solidFill>
                  <a:schemeClr val="bg1"/>
                </a:solidFill>
                <a:cs typeface="Arial" charset="0"/>
              </a:rPr>
              <a:t> </a:t>
            </a:r>
            <a:r>
              <a:rPr lang="de-DE" sz="2400" err="1">
                <a:solidFill>
                  <a:schemeClr val="bg1"/>
                </a:solidFill>
                <a:cs typeface="Arial" charset="0"/>
              </a:rPr>
              <a:t>is</a:t>
            </a:r>
            <a:r>
              <a:rPr lang="de-DE" sz="2400">
                <a:solidFill>
                  <a:schemeClr val="bg1"/>
                </a:solidFill>
                <a:cs typeface="Arial" charset="0"/>
              </a:rPr>
              <a:t> to be </a:t>
            </a:r>
            <a:r>
              <a:rPr lang="de-DE" sz="2400" err="1">
                <a:solidFill>
                  <a:schemeClr val="bg1"/>
                </a:solidFill>
                <a:cs typeface="Arial" charset="0"/>
              </a:rPr>
              <a:t>deleted</a:t>
            </a:r>
            <a:r>
              <a:rPr lang="de-DE" sz="2400">
                <a:solidFill>
                  <a:schemeClr val="bg1"/>
                </a:solidFill>
                <a:cs typeface="Arial" charset="0"/>
              </a:rPr>
              <a:t> </a:t>
            </a:r>
            <a:r>
              <a:rPr lang="de-DE" sz="2400" err="1">
                <a:solidFill>
                  <a:schemeClr val="bg1"/>
                </a:solidFill>
                <a:cs typeface="Arial" charset="0"/>
              </a:rPr>
              <a:t>from</a:t>
            </a:r>
            <a:r>
              <a:rPr lang="de-DE" sz="2400">
                <a:solidFill>
                  <a:schemeClr val="bg1"/>
                </a:solidFill>
                <a:cs typeface="Arial" charset="0"/>
              </a:rPr>
              <a:t> the final </a:t>
            </a:r>
            <a:r>
              <a:rPr lang="de-DE" sz="2400" err="1">
                <a:solidFill>
                  <a:schemeClr val="bg1"/>
                </a:solidFill>
                <a:cs typeface="Arial" charset="0"/>
              </a:rPr>
              <a:t>presentation</a:t>
            </a:r>
            <a:r>
              <a:rPr lang="de-DE" sz="2400">
                <a:solidFill>
                  <a:schemeClr val="bg1"/>
                </a:solidFill>
                <a:cs typeface="Arial" charset="0"/>
              </a:rPr>
              <a:t> !</a:t>
            </a:r>
            <a:endParaRPr lang="de-DE">
              <a:cs typeface="Arial" charset="0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7247383" y="2905145"/>
            <a:ext cx="1152128" cy="292388"/>
          </a:xfrm>
          <a:prstGeom prst="rect">
            <a:avLst/>
          </a:prstGeom>
          <a:solidFill>
            <a:srgbClr val="B2D3DE"/>
          </a:solidFill>
        </p:spPr>
        <p:txBody>
          <a:bodyPr wrap="square" rtlCol="0">
            <a:spAutoFit/>
          </a:bodyPr>
          <a:lstStyle/>
          <a:p>
            <a:r>
              <a:rPr lang="de-DE" sz="1300">
                <a:latin typeface="+mj-lt"/>
              </a:rPr>
              <a:t>Click</a:t>
            </a:r>
          </a:p>
        </p:txBody>
      </p:sp>
      <p:sp>
        <p:nvSpPr>
          <p:cNvPr id="13" name="Datumsplatzhalter 1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E54F70C-1C5C-F54B-8CE9-00F6E176CBA2}" type="datetime3">
              <a:rPr lang="de-DE" smtClean="0"/>
              <a:t>23/01/2019</a:t>
            </a:fld>
            <a:endParaRPr lang="de-DE"/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Hazem Elsaid Ibrahim | PhD Dissertation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1156756" y="3105200"/>
            <a:ext cx="1434004" cy="292388"/>
          </a:xfrm>
          <a:prstGeom prst="rect">
            <a:avLst/>
          </a:prstGeom>
          <a:solidFill>
            <a:srgbClr val="B2D3DE"/>
          </a:solidFill>
        </p:spPr>
        <p:txBody>
          <a:bodyPr wrap="square" rtlCol="0">
            <a:spAutoFit/>
          </a:bodyPr>
          <a:lstStyle/>
          <a:p>
            <a:r>
              <a:rPr lang="de-DE" sz="1300" err="1">
                <a:latin typeface="+mj-lt"/>
              </a:rPr>
              <a:t>Activate</a:t>
            </a:r>
            <a:r>
              <a:rPr lang="de-DE" sz="1300">
                <a:latin typeface="+mj-lt"/>
              </a:rPr>
              <a:t> Date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711383" y="4725144"/>
            <a:ext cx="1879377" cy="492443"/>
          </a:xfrm>
          <a:prstGeom prst="rect">
            <a:avLst/>
          </a:prstGeom>
          <a:solidFill>
            <a:srgbClr val="B2D3DE"/>
          </a:solidFill>
        </p:spPr>
        <p:txBody>
          <a:bodyPr wrap="square" rtlCol="0">
            <a:spAutoFit/>
          </a:bodyPr>
          <a:lstStyle/>
          <a:p>
            <a:r>
              <a:rPr lang="de-DE" sz="1300" err="1">
                <a:latin typeface="+mj-lt"/>
              </a:rPr>
              <a:t>Activate</a:t>
            </a:r>
            <a:r>
              <a:rPr lang="de-DE" sz="1300">
                <a:latin typeface="+mj-lt"/>
              </a:rPr>
              <a:t> </a:t>
            </a:r>
            <a:r>
              <a:rPr lang="de-DE" sz="1300" err="1">
                <a:latin typeface="+mj-lt"/>
              </a:rPr>
              <a:t>Footer</a:t>
            </a:r>
            <a:r>
              <a:rPr lang="de-DE" sz="1300">
                <a:latin typeface="+mj-lt"/>
              </a:rPr>
              <a:t>&gt; Enter Name and Titel </a:t>
            </a:r>
          </a:p>
        </p:txBody>
      </p:sp>
      <p:sp>
        <p:nvSpPr>
          <p:cNvPr id="16" name="Textfeld 15"/>
          <p:cNvSpPr txBox="1"/>
          <p:nvPr/>
        </p:nvSpPr>
        <p:spPr>
          <a:xfrm>
            <a:off x="1763688" y="5336833"/>
            <a:ext cx="802927" cy="292388"/>
          </a:xfrm>
          <a:prstGeom prst="rect">
            <a:avLst/>
          </a:prstGeom>
          <a:solidFill>
            <a:srgbClr val="B2D3DE"/>
          </a:solidFill>
        </p:spPr>
        <p:txBody>
          <a:bodyPr wrap="square" rtlCol="0">
            <a:spAutoFit/>
          </a:bodyPr>
          <a:lstStyle/>
          <a:p>
            <a:r>
              <a:rPr lang="de-DE" sz="1300" err="1">
                <a:latin typeface="+mj-lt"/>
              </a:rPr>
              <a:t>Activate</a:t>
            </a:r>
            <a:endParaRPr lang="de-DE" sz="1300">
              <a:latin typeface="+mj-lt"/>
            </a:endParaRPr>
          </a:p>
        </p:txBody>
      </p:sp>
      <p:grpSp>
        <p:nvGrpSpPr>
          <p:cNvPr id="18" name="Gruppieren 17"/>
          <p:cNvGrpSpPr/>
          <p:nvPr/>
        </p:nvGrpSpPr>
        <p:grpSpPr>
          <a:xfrm>
            <a:off x="2687642" y="2260688"/>
            <a:ext cx="4437267" cy="3797378"/>
            <a:chOff x="2687642" y="2260688"/>
            <a:chExt cx="4437267" cy="3797378"/>
          </a:xfrm>
        </p:grpSpPr>
        <p:pic>
          <p:nvPicPr>
            <p:cNvPr id="1026" name="Picture 2" descr="Change or delete headers or footers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87642" y="2260688"/>
              <a:ext cx="4437267" cy="37973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feld 14"/>
            <p:cNvSpPr txBox="1"/>
            <p:nvPr/>
          </p:nvSpPr>
          <p:spPr>
            <a:xfrm>
              <a:off x="2928449" y="5375305"/>
              <a:ext cx="43204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b="1">
                  <a:solidFill>
                    <a:srgbClr val="00406F"/>
                  </a:solidFill>
                  <a:latin typeface="Arial Unicode MS"/>
                  <a:ea typeface="Arial Unicode MS"/>
                  <a:cs typeface="Arial Unicode MS"/>
                </a:rPr>
                <a:t>✓</a:t>
              </a:r>
              <a:endParaRPr lang="de-DE" sz="800" b="1">
                <a:solidFill>
                  <a:srgbClr val="00406F"/>
                </a:solidFill>
                <a:latin typeface="+mj-lt"/>
              </a:endParaRPr>
            </a:p>
          </p:txBody>
        </p:sp>
      </p:grpSp>
      <p:sp>
        <p:nvSpPr>
          <p:cNvPr id="17" name="Line 23"/>
          <p:cNvSpPr>
            <a:spLocks noChangeShapeType="1"/>
          </p:cNvSpPr>
          <p:nvPr/>
        </p:nvSpPr>
        <p:spPr bwMode="auto">
          <a:xfrm flipH="1" flipV="1">
            <a:off x="2566616" y="5481598"/>
            <a:ext cx="287337" cy="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 type="triangle" w="med" len="sm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2" name="Line 23"/>
          <p:cNvSpPr>
            <a:spLocks noChangeShapeType="1"/>
          </p:cNvSpPr>
          <p:nvPr/>
        </p:nvSpPr>
        <p:spPr bwMode="auto">
          <a:xfrm flipH="1" flipV="1">
            <a:off x="2590054" y="4957518"/>
            <a:ext cx="287337" cy="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 type="triangle" w="med" len="sm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1" name="Line 23"/>
          <p:cNvSpPr>
            <a:spLocks noChangeShapeType="1"/>
          </p:cNvSpPr>
          <p:nvPr/>
        </p:nvSpPr>
        <p:spPr bwMode="auto">
          <a:xfrm flipH="1" flipV="1">
            <a:off x="2590760" y="3249965"/>
            <a:ext cx="287337" cy="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 type="triangle" w="med" len="sm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0" name="Line 23"/>
          <p:cNvSpPr>
            <a:spLocks noChangeShapeType="1"/>
          </p:cNvSpPr>
          <p:nvPr/>
        </p:nvSpPr>
        <p:spPr bwMode="auto">
          <a:xfrm flipV="1">
            <a:off x="6960046" y="3051339"/>
            <a:ext cx="287337" cy="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 type="triangle" w="med" len="sm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676555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defTabSz="503238" eaLnBrk="1" hangingPunct="1"/>
            <a:r>
              <a:rPr lang="de-DE"/>
              <a:t>Table </a:t>
            </a:r>
            <a:r>
              <a:rPr lang="de-DE" err="1"/>
              <a:t>sheets</a:t>
            </a:r>
            <a:endParaRPr lang="de-DE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5"/>
          </p:nvPr>
        </p:nvSpPr>
        <p:spPr>
          <a:xfrm>
            <a:off x="466725" y="1628799"/>
            <a:ext cx="8208000" cy="4464497"/>
          </a:xfrm>
        </p:spPr>
        <p:txBody>
          <a:bodyPr/>
          <a:lstStyle/>
          <a:p>
            <a:r>
              <a:rPr lang="en-US" sz="1400"/>
              <a:t>These Table sheets are editable and could be copy/pasted in your presentation. </a:t>
            </a:r>
            <a:br>
              <a:rPr lang="en-US" sz="1400"/>
            </a:br>
            <a:r>
              <a:rPr lang="en-US" sz="1400"/>
              <a:t>For any changes in </a:t>
            </a:r>
            <a:r>
              <a:rPr lang="en-US" sz="1400" err="1"/>
              <a:t>colour</a:t>
            </a:r>
            <a:r>
              <a:rPr lang="en-US" sz="1400"/>
              <a:t> or formatting:</a:t>
            </a:r>
            <a:br>
              <a:rPr lang="en-US" sz="1400"/>
            </a:br>
            <a:r>
              <a:rPr lang="en-US" sz="1400" err="1"/>
              <a:t>Strg</a:t>
            </a:r>
            <a:r>
              <a:rPr lang="en-US" sz="1400"/>
              <a:t> - Insert options - Original formatting.</a:t>
            </a:r>
          </a:p>
          <a:p>
            <a:endParaRPr lang="de-DE" sz="1400"/>
          </a:p>
        </p:txBody>
      </p:sp>
      <p:sp>
        <p:nvSpPr>
          <p:cNvPr id="2" name="Bildplatzhalter 1"/>
          <p:cNvSpPr>
            <a:spLocks noGrp="1"/>
          </p:cNvSpPr>
          <p:nvPr>
            <p:ph type="pic" sz="quarter" idx="11"/>
          </p:nvPr>
        </p:nvSpPr>
        <p:spPr/>
      </p:sp>
      <p:cxnSp>
        <p:nvCxnSpPr>
          <p:cNvPr id="15365" name="Gerade Verbindung 9"/>
          <p:cNvCxnSpPr>
            <a:cxnSpLocks noChangeShapeType="1"/>
          </p:cNvCxnSpPr>
          <p:nvPr/>
        </p:nvCxnSpPr>
        <p:spPr bwMode="auto">
          <a:xfrm>
            <a:off x="6443663" y="2492375"/>
            <a:ext cx="0" cy="73025"/>
          </a:xfrm>
          <a:prstGeom prst="line">
            <a:avLst/>
          </a:prstGeom>
          <a:noFill/>
          <a:ln w="12700" algn="ctr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aphicFrame>
        <p:nvGraphicFramePr>
          <p:cNvPr id="11" name="Tabel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862309"/>
              </p:ext>
            </p:extLst>
          </p:nvPr>
        </p:nvGraphicFramePr>
        <p:xfrm>
          <a:off x="466725" y="2701925"/>
          <a:ext cx="6256338" cy="33131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3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690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169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840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790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28947">
                <a:tc>
                  <a:txBody>
                    <a:bodyPr/>
                    <a:lstStyle/>
                    <a:p>
                      <a:endParaRPr lang="de-DE" sz="140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marL="0" marR="91433" marT="107950" marB="0">
                    <a:lnL w="12700" cmpd="sng">
                      <a:noFill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>
                          <a:solidFill>
                            <a:sysClr val="windowText" lastClr="000000"/>
                          </a:solidFill>
                          <a:latin typeface="+mj-lt"/>
                        </a:rPr>
                        <a:t>Tabelle</a:t>
                      </a:r>
                    </a:p>
                  </a:txBody>
                  <a:tcPr marL="0" marR="91433" marT="107950" marB="0">
                    <a:lnL w="12700" cmpd="sng">
                      <a:noFill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40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marL="91433" marR="91433" marT="45699" marB="45699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de-DE" sz="140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marL="91433" marR="0" marT="45699" marB="45699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de-DE" sz="140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marL="91433" marR="0" marT="45699" marB="45699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9700">
                <a:tc>
                  <a:txBody>
                    <a:bodyPr/>
                    <a:lstStyle/>
                    <a:p>
                      <a:endParaRPr lang="de-DE" sz="140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marL="0" marR="91433" marT="43180" marB="43180">
                    <a:lnL w="12700" cmpd="sng">
                      <a:noFill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b="1" err="1">
                          <a:solidFill>
                            <a:sysClr val="windowText" lastClr="000000"/>
                          </a:solidFill>
                          <a:latin typeface="+mj-lt"/>
                        </a:rPr>
                        <a:t>Lorem</a:t>
                      </a:r>
                      <a:r>
                        <a:rPr lang="de-DE" sz="1400" b="1" baseline="0">
                          <a:solidFill>
                            <a:sysClr val="windowText" lastClr="000000"/>
                          </a:solidFill>
                          <a:latin typeface="+mj-lt"/>
                        </a:rPr>
                        <a:t> </a:t>
                      </a:r>
                      <a:r>
                        <a:rPr lang="de-DE" sz="1400" b="1" baseline="0" err="1">
                          <a:solidFill>
                            <a:sysClr val="windowText" lastClr="000000"/>
                          </a:solidFill>
                          <a:latin typeface="+mj-lt"/>
                        </a:rPr>
                        <a:t>ipsum</a:t>
                      </a:r>
                      <a:r>
                        <a:rPr lang="de-DE" sz="1400" b="1" baseline="0">
                          <a:solidFill>
                            <a:sysClr val="windowText" lastClr="000000"/>
                          </a:solidFill>
                          <a:latin typeface="+mj-lt"/>
                        </a:rPr>
                        <a:t> </a:t>
                      </a:r>
                      <a:r>
                        <a:rPr lang="de-DE" sz="1400" b="1" baseline="0" err="1">
                          <a:solidFill>
                            <a:sysClr val="windowText" lastClr="000000"/>
                          </a:solidFill>
                          <a:latin typeface="+mj-lt"/>
                        </a:rPr>
                        <a:t>dolor</a:t>
                      </a:r>
                      <a:endParaRPr lang="de-DE" sz="1400" b="1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marL="0" marR="91433" marT="43180" marB="43180">
                    <a:lnL w="12700" cmpd="sng">
                      <a:noFill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b="1" err="1">
                          <a:solidFill>
                            <a:sysClr val="windowText" lastClr="000000"/>
                          </a:solidFill>
                          <a:latin typeface="+mj-lt"/>
                        </a:rPr>
                        <a:t>Sit</a:t>
                      </a:r>
                      <a:r>
                        <a:rPr lang="de-DE" sz="1400" b="1">
                          <a:solidFill>
                            <a:sysClr val="windowText" lastClr="000000"/>
                          </a:solidFill>
                          <a:latin typeface="+mj-lt"/>
                        </a:rPr>
                        <a:t> </a:t>
                      </a:r>
                      <a:r>
                        <a:rPr lang="de-DE" sz="1400" b="1" err="1">
                          <a:solidFill>
                            <a:sysClr val="windowText" lastClr="000000"/>
                          </a:solidFill>
                          <a:latin typeface="+mj-lt"/>
                        </a:rPr>
                        <a:t>amet</a:t>
                      </a:r>
                      <a:endParaRPr lang="de-DE" sz="1400" b="1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marL="91433" marR="91433" marT="43180" marB="43180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400" b="1" err="1">
                          <a:solidFill>
                            <a:sysClr val="windowText" lastClr="000000"/>
                          </a:solidFill>
                          <a:latin typeface="+mj-lt"/>
                        </a:rPr>
                        <a:t>consetetur</a:t>
                      </a:r>
                      <a:endParaRPr lang="de-DE" sz="1400" b="1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marL="91433" marR="0" marT="43180" marB="43180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de-DE" sz="1400" b="1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marL="91433" marR="0" marT="43180" marB="43180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6070">
                <a:tc>
                  <a:txBody>
                    <a:bodyPr/>
                    <a:lstStyle/>
                    <a:p>
                      <a:endParaRPr lang="de-DE" sz="140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91433" marT="43180" marB="43180">
                    <a:lnL w="12700" cmpd="sng">
                      <a:noFill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err="1">
                          <a:solidFill>
                            <a:sysClr val="windowText" lastClr="000000"/>
                          </a:solidFill>
                        </a:rPr>
                        <a:t>At</a:t>
                      </a:r>
                      <a:r>
                        <a:rPr lang="de-DE" sz="140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de-DE" sz="1400" err="1">
                          <a:solidFill>
                            <a:sysClr val="windowText" lastClr="000000"/>
                          </a:solidFill>
                        </a:rPr>
                        <a:t>vero</a:t>
                      </a:r>
                      <a:r>
                        <a:rPr lang="de-DE" sz="1400">
                          <a:solidFill>
                            <a:sysClr val="windowText" lastClr="000000"/>
                          </a:solidFill>
                        </a:rPr>
                        <a:t> et </a:t>
                      </a:r>
                      <a:r>
                        <a:rPr lang="de-DE" sz="1400" err="1">
                          <a:solidFill>
                            <a:sysClr val="windowText" lastClr="000000"/>
                          </a:solidFill>
                        </a:rPr>
                        <a:t>justo</a:t>
                      </a:r>
                      <a:endParaRPr lang="de-DE" sz="140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91433" marT="43180" marB="43180">
                    <a:lnL w="12700" cmpd="sng">
                      <a:noFill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>
                          <a:solidFill>
                            <a:sysClr val="windowText" lastClr="000000"/>
                          </a:solidFill>
                        </a:rPr>
                        <a:t>Magna </a:t>
                      </a:r>
                      <a:r>
                        <a:rPr lang="de-DE" sz="1400" err="1">
                          <a:solidFill>
                            <a:sysClr val="windowText" lastClr="000000"/>
                          </a:solidFill>
                        </a:rPr>
                        <a:t>aliquyam</a:t>
                      </a:r>
                      <a:endParaRPr lang="de-DE" sz="140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91433" marR="91433" marT="43180" marB="43180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400">
                          <a:solidFill>
                            <a:sysClr val="windowText" lastClr="000000"/>
                          </a:solidFill>
                        </a:rPr>
                        <a:t>123</a:t>
                      </a:r>
                    </a:p>
                  </a:txBody>
                  <a:tcPr marL="91433" marR="0" marT="43180" marB="43180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de-DE" sz="140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91433" marR="0" marT="43180" marB="43180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1603">
                <a:tc>
                  <a:txBody>
                    <a:bodyPr/>
                    <a:lstStyle/>
                    <a:p>
                      <a:endParaRPr lang="de-DE" sz="140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91433" marT="43180" marB="43180">
                    <a:lnL w="12700" cmpd="sng">
                      <a:noFill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>
                          <a:solidFill>
                            <a:sysClr val="windowText" lastClr="000000"/>
                          </a:solidFill>
                        </a:rPr>
                        <a:t>Eos et </a:t>
                      </a:r>
                      <a:r>
                        <a:rPr lang="de-DE" sz="1400" err="1">
                          <a:solidFill>
                            <a:sysClr val="windowText" lastClr="000000"/>
                          </a:solidFill>
                        </a:rPr>
                        <a:t>accusam</a:t>
                      </a:r>
                      <a:endParaRPr lang="de-DE" sz="140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91433" marT="43180" marB="43180">
                    <a:lnL w="12700" cmpd="sng">
                      <a:noFill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n-NO" sz="1400">
                          <a:solidFill>
                            <a:sysClr val="windowText" lastClr="000000"/>
                          </a:solidFill>
                        </a:rPr>
                        <a:t>No sea</a:t>
                      </a:r>
                      <a:endParaRPr lang="de-DE" sz="140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91433" marR="91433" marT="43180" marB="43180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400">
                          <a:solidFill>
                            <a:sysClr val="windowText" lastClr="000000"/>
                          </a:solidFill>
                        </a:rPr>
                        <a:t>456</a:t>
                      </a:r>
                    </a:p>
                  </a:txBody>
                  <a:tcPr marL="91433" marR="0" marT="43180" marB="43180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de-DE" sz="140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91433" marR="0" marT="43180" marB="43180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6071">
                <a:tc>
                  <a:txBody>
                    <a:bodyPr/>
                    <a:lstStyle/>
                    <a:p>
                      <a:endParaRPr lang="de-DE" sz="140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91433" marT="43180" marB="43180">
                    <a:lnL w="12700" cmpd="sng">
                      <a:noFill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>
                          <a:solidFill>
                            <a:sysClr val="windowText" lastClr="000000"/>
                          </a:solidFill>
                        </a:rPr>
                        <a:t>Duo </a:t>
                      </a:r>
                      <a:r>
                        <a:rPr lang="de-DE" sz="1400" err="1">
                          <a:solidFill>
                            <a:sysClr val="windowText" lastClr="000000"/>
                          </a:solidFill>
                        </a:rPr>
                        <a:t>dolores</a:t>
                      </a:r>
                      <a:endParaRPr lang="de-DE" sz="140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91433" marT="43180" marB="43180">
                    <a:lnL w="12700" cmpd="sng">
                      <a:noFill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err="1">
                          <a:solidFill>
                            <a:sysClr val="windowText" lastClr="000000"/>
                          </a:solidFill>
                        </a:rPr>
                        <a:t>At</a:t>
                      </a:r>
                      <a:r>
                        <a:rPr lang="de-DE" sz="140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de-DE" sz="1400" err="1">
                          <a:solidFill>
                            <a:sysClr val="windowText" lastClr="000000"/>
                          </a:solidFill>
                        </a:rPr>
                        <a:t>vero</a:t>
                      </a:r>
                      <a:r>
                        <a:rPr lang="de-DE" sz="1400">
                          <a:solidFill>
                            <a:sysClr val="windowText" lastClr="000000"/>
                          </a:solidFill>
                        </a:rPr>
                        <a:t> et </a:t>
                      </a:r>
                      <a:r>
                        <a:rPr lang="de-DE" sz="1400" err="1">
                          <a:solidFill>
                            <a:sysClr val="windowText" lastClr="000000"/>
                          </a:solidFill>
                        </a:rPr>
                        <a:t>justo</a:t>
                      </a:r>
                      <a:endParaRPr lang="de-DE" sz="140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91433" marR="91433" marT="43180" marB="43180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400">
                          <a:solidFill>
                            <a:sysClr val="windowText" lastClr="000000"/>
                          </a:solidFill>
                        </a:rPr>
                        <a:t>789</a:t>
                      </a:r>
                    </a:p>
                  </a:txBody>
                  <a:tcPr marL="91433" marR="0" marT="43180" marB="43180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de-DE" sz="140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91433" marR="0" marT="43180" marB="43180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9700">
                <a:tc>
                  <a:txBody>
                    <a:bodyPr/>
                    <a:lstStyle/>
                    <a:p>
                      <a:endParaRPr lang="de-DE" sz="140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91433" marT="43180" marB="43180">
                    <a:lnL w="12700" cmpd="sng">
                      <a:noFill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n-NO" sz="1400">
                          <a:solidFill>
                            <a:sysClr val="windowText" lastClr="000000"/>
                          </a:solidFill>
                        </a:rPr>
                        <a:t>Stet clita kasd</a:t>
                      </a:r>
                      <a:endParaRPr lang="de-DE" sz="140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91433" marT="43180" marB="43180">
                    <a:lnL w="12700" cmpd="sng">
                      <a:noFill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>
                          <a:solidFill>
                            <a:sysClr val="windowText" lastClr="000000"/>
                          </a:solidFill>
                        </a:rPr>
                        <a:t>Labore et </a:t>
                      </a:r>
                      <a:r>
                        <a:rPr lang="de-DE" sz="1400" err="1">
                          <a:solidFill>
                            <a:sysClr val="windowText" lastClr="000000"/>
                          </a:solidFill>
                        </a:rPr>
                        <a:t>dolore</a:t>
                      </a:r>
                      <a:endParaRPr lang="de-DE" sz="140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91433" marR="91433" marT="43180" marB="43180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400">
                          <a:solidFill>
                            <a:sysClr val="windowText" lastClr="000000"/>
                          </a:solidFill>
                        </a:rPr>
                        <a:t>123</a:t>
                      </a:r>
                    </a:p>
                  </a:txBody>
                  <a:tcPr marL="91433" marR="0" marT="43180" marB="43180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de-DE" sz="140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91433" marR="0" marT="43180" marB="43180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2773">
                <a:tc>
                  <a:txBody>
                    <a:bodyPr/>
                    <a:lstStyle/>
                    <a:p>
                      <a:endParaRPr lang="de-DE" sz="140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91433" marT="43180" marB="43180">
                    <a:lnL w="12700" cmpd="sng">
                      <a:noFill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n-NO" sz="1400">
                          <a:solidFill>
                            <a:sysClr val="windowText" lastClr="000000"/>
                          </a:solidFill>
                        </a:rPr>
                        <a:t>Gubergren</a:t>
                      </a:r>
                      <a:endParaRPr lang="de-DE" sz="140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91433" marT="43180" marB="43180">
                    <a:lnL w="12700" cmpd="sng">
                      <a:noFill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err="1">
                          <a:solidFill>
                            <a:sysClr val="windowText" lastClr="000000"/>
                          </a:solidFill>
                        </a:rPr>
                        <a:t>Lorem</a:t>
                      </a:r>
                      <a:r>
                        <a:rPr lang="de-DE" sz="140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de-DE" sz="1400" err="1">
                          <a:solidFill>
                            <a:sysClr val="windowText" lastClr="000000"/>
                          </a:solidFill>
                        </a:rPr>
                        <a:t>ipsum</a:t>
                      </a:r>
                      <a:r>
                        <a:rPr lang="de-DE" sz="140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de-DE" sz="1400" err="1">
                          <a:solidFill>
                            <a:sysClr val="windowText" lastClr="000000"/>
                          </a:solidFill>
                        </a:rPr>
                        <a:t>dolor</a:t>
                      </a:r>
                      <a:endParaRPr lang="de-DE" sz="140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91433" marR="91433" marT="43180" marB="43180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400">
                          <a:solidFill>
                            <a:sysClr val="windowText" lastClr="000000"/>
                          </a:solidFill>
                        </a:rPr>
                        <a:t>456</a:t>
                      </a:r>
                    </a:p>
                  </a:txBody>
                  <a:tcPr marL="91433" marR="0" marT="43180" marB="43180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de-DE" sz="140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91433" marR="0" marT="43180" marB="43180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603">
                <a:tc>
                  <a:txBody>
                    <a:bodyPr/>
                    <a:lstStyle/>
                    <a:p>
                      <a:endParaRPr lang="de-DE" sz="140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91433" marT="43180" marB="43180">
                    <a:lnL w="12700" cmpd="sng">
                      <a:noFill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n-NO" sz="1400">
                          <a:solidFill>
                            <a:sysClr val="windowText" lastClr="000000"/>
                          </a:solidFill>
                        </a:rPr>
                        <a:t>No sea</a:t>
                      </a:r>
                      <a:endParaRPr lang="de-DE" sz="140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91433" marT="43180" marB="43180">
                    <a:lnL w="12700" cmpd="sng">
                      <a:noFill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>
                          <a:solidFill>
                            <a:sysClr val="windowText" lastClr="000000"/>
                          </a:solidFill>
                        </a:rPr>
                        <a:t>Eos et </a:t>
                      </a:r>
                      <a:r>
                        <a:rPr lang="de-DE" sz="1400" err="1">
                          <a:solidFill>
                            <a:sysClr val="windowText" lastClr="000000"/>
                          </a:solidFill>
                        </a:rPr>
                        <a:t>accusam</a:t>
                      </a:r>
                      <a:endParaRPr lang="de-DE" sz="140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91433" marR="91433" marT="43180" marB="43180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400">
                          <a:solidFill>
                            <a:sysClr val="windowText" lastClr="000000"/>
                          </a:solidFill>
                        </a:rPr>
                        <a:t>123</a:t>
                      </a:r>
                    </a:p>
                  </a:txBody>
                  <a:tcPr marL="91433" marR="0" marT="43180" marB="43180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de-DE" sz="140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91433" marR="0" marT="43180" marB="43180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9700">
                <a:tc>
                  <a:txBody>
                    <a:bodyPr/>
                    <a:lstStyle/>
                    <a:p>
                      <a:endParaRPr lang="de-DE" sz="140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91433" marT="43180" marB="43180">
                    <a:lnL w="12700" cmpd="sng">
                      <a:noFill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>
                          <a:solidFill>
                            <a:sysClr val="windowText" lastClr="000000"/>
                          </a:solidFill>
                        </a:rPr>
                        <a:t>Labore et </a:t>
                      </a:r>
                      <a:r>
                        <a:rPr lang="de-DE" sz="1400" err="1">
                          <a:solidFill>
                            <a:sysClr val="windowText" lastClr="000000"/>
                          </a:solidFill>
                        </a:rPr>
                        <a:t>dolore</a:t>
                      </a:r>
                      <a:endParaRPr lang="de-DE" sz="140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91433" marT="43180" marB="43180">
                    <a:lnL w="12700" cmpd="sng">
                      <a:noFill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n-NO" sz="1400">
                          <a:solidFill>
                            <a:sysClr val="windowText" lastClr="000000"/>
                          </a:solidFill>
                        </a:rPr>
                        <a:t>Gubergren</a:t>
                      </a:r>
                      <a:endParaRPr lang="de-DE" sz="140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91433" marR="91433" marT="43180" marB="43180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400">
                          <a:solidFill>
                            <a:sysClr val="windowText" lastClr="000000"/>
                          </a:solidFill>
                        </a:rPr>
                        <a:t>456</a:t>
                      </a:r>
                    </a:p>
                  </a:txBody>
                  <a:tcPr marL="91433" marR="0" marT="43180" marB="43180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de-DE" sz="140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91433" marR="0" marT="43180" marB="43180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6947">
                <a:tc>
                  <a:txBody>
                    <a:bodyPr/>
                    <a:lstStyle/>
                    <a:p>
                      <a:endParaRPr lang="de-DE" sz="1400" b="1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marL="0" marR="91433" marT="45699" marB="197908">
                    <a:lnL w="12700" cmpd="sng">
                      <a:noFill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b="1">
                          <a:solidFill>
                            <a:sysClr val="windowText" lastClr="000000"/>
                          </a:solidFill>
                          <a:latin typeface="+mj-lt"/>
                        </a:rPr>
                        <a:t>Total:</a:t>
                      </a:r>
                    </a:p>
                  </a:txBody>
                  <a:tcPr marL="0" marR="91433" marT="45699" marB="197908">
                    <a:lnL w="12700" cmpd="sng">
                      <a:noFill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400" b="1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marL="91433" marR="91433" marT="45699" marB="197908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400" b="1">
                          <a:solidFill>
                            <a:sysClr val="windowText" lastClr="000000"/>
                          </a:solidFill>
                          <a:latin typeface="+mj-lt"/>
                        </a:rPr>
                        <a:t>2526</a:t>
                      </a:r>
                    </a:p>
                  </a:txBody>
                  <a:tcPr marL="91433" marR="0" marT="45699" marB="197908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de-DE" sz="1400" b="1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marL="91433" marR="0" marT="45699" marB="197908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1542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325" y="2051050"/>
            <a:ext cx="2520950" cy="646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5426" name="Gerade Verbindung 11"/>
          <p:cNvCxnSpPr>
            <a:cxnSpLocks noChangeShapeType="1"/>
          </p:cNvCxnSpPr>
          <p:nvPr/>
        </p:nvCxnSpPr>
        <p:spPr bwMode="auto">
          <a:xfrm>
            <a:off x="6445250" y="2493963"/>
            <a:ext cx="0" cy="71437"/>
          </a:xfrm>
          <a:prstGeom prst="line">
            <a:avLst/>
          </a:prstGeom>
          <a:noFill/>
          <a:ln w="12700" algn="ctr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" name="Rectangle 29"/>
          <p:cNvSpPr>
            <a:spLocks noChangeArrowheads="1"/>
          </p:cNvSpPr>
          <p:nvPr/>
        </p:nvSpPr>
        <p:spPr bwMode="auto">
          <a:xfrm>
            <a:off x="460375" y="1023392"/>
            <a:ext cx="8223250" cy="533400"/>
          </a:xfrm>
          <a:prstGeom prst="rect">
            <a:avLst/>
          </a:prstGeom>
          <a:solidFill>
            <a:srgbClr val="D4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r>
              <a:rPr lang="de-DE" sz="2400">
                <a:solidFill>
                  <a:schemeClr val="bg1"/>
                </a:solidFill>
                <a:cs typeface="Arial" charset="0"/>
              </a:rPr>
              <a:t>! </a:t>
            </a:r>
            <a:r>
              <a:rPr lang="de-DE" sz="2400" err="1">
                <a:solidFill>
                  <a:schemeClr val="bg1"/>
                </a:solidFill>
                <a:cs typeface="Arial" charset="0"/>
              </a:rPr>
              <a:t>This</a:t>
            </a:r>
            <a:r>
              <a:rPr lang="de-DE" sz="2400">
                <a:solidFill>
                  <a:schemeClr val="bg1"/>
                </a:solidFill>
                <a:cs typeface="Arial" charset="0"/>
              </a:rPr>
              <a:t> </a:t>
            </a:r>
            <a:r>
              <a:rPr lang="de-DE" sz="2400" err="1">
                <a:solidFill>
                  <a:schemeClr val="bg1"/>
                </a:solidFill>
                <a:cs typeface="Arial" charset="0"/>
              </a:rPr>
              <a:t>slide</a:t>
            </a:r>
            <a:r>
              <a:rPr lang="de-DE" sz="2400">
                <a:solidFill>
                  <a:schemeClr val="bg1"/>
                </a:solidFill>
                <a:cs typeface="Arial" charset="0"/>
              </a:rPr>
              <a:t> </a:t>
            </a:r>
            <a:r>
              <a:rPr lang="de-DE" sz="2400" err="1">
                <a:solidFill>
                  <a:schemeClr val="bg1"/>
                </a:solidFill>
                <a:cs typeface="Arial" charset="0"/>
              </a:rPr>
              <a:t>is</a:t>
            </a:r>
            <a:r>
              <a:rPr lang="de-DE" sz="2400">
                <a:solidFill>
                  <a:schemeClr val="bg1"/>
                </a:solidFill>
                <a:cs typeface="Arial" charset="0"/>
              </a:rPr>
              <a:t> to be </a:t>
            </a:r>
            <a:r>
              <a:rPr lang="de-DE" sz="2400" err="1">
                <a:solidFill>
                  <a:schemeClr val="bg1"/>
                </a:solidFill>
                <a:cs typeface="Arial" charset="0"/>
              </a:rPr>
              <a:t>deleted</a:t>
            </a:r>
            <a:r>
              <a:rPr lang="de-DE" sz="2400">
                <a:solidFill>
                  <a:schemeClr val="bg1"/>
                </a:solidFill>
                <a:cs typeface="Arial" charset="0"/>
              </a:rPr>
              <a:t> </a:t>
            </a:r>
            <a:r>
              <a:rPr lang="de-DE" sz="2400" err="1">
                <a:solidFill>
                  <a:schemeClr val="bg1"/>
                </a:solidFill>
                <a:cs typeface="Arial" charset="0"/>
              </a:rPr>
              <a:t>from</a:t>
            </a:r>
            <a:r>
              <a:rPr lang="de-DE" sz="2400">
                <a:solidFill>
                  <a:schemeClr val="bg1"/>
                </a:solidFill>
                <a:cs typeface="Arial" charset="0"/>
              </a:rPr>
              <a:t> the final </a:t>
            </a:r>
            <a:r>
              <a:rPr lang="de-DE" sz="2400" err="1">
                <a:solidFill>
                  <a:schemeClr val="bg1"/>
                </a:solidFill>
                <a:cs typeface="Arial" charset="0"/>
              </a:rPr>
              <a:t>presentation</a:t>
            </a:r>
            <a:r>
              <a:rPr lang="de-DE" sz="2400">
                <a:solidFill>
                  <a:schemeClr val="bg1"/>
                </a:solidFill>
                <a:cs typeface="Arial" charset="0"/>
              </a:rPr>
              <a:t> !</a:t>
            </a:r>
            <a:endParaRPr lang="de-DE">
              <a:cs typeface="Arial" charset="0"/>
            </a:endParaRP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17B04C4-8D55-574D-94FA-5FD54F447841}" type="datetime3">
              <a:rPr lang="de-DE" smtClean="0"/>
              <a:t>23/01/2019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Hazem Elsaid Ibrahim | PhD Dissertation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defTabSz="503238" eaLnBrk="1" hangingPunct="1"/>
            <a:r>
              <a:rPr lang="de-DE" err="1"/>
              <a:t>Colours</a:t>
            </a:r>
            <a:endParaRPr lang="de-DE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5"/>
          </p:nvPr>
        </p:nvSpPr>
        <p:spPr>
          <a:xfrm>
            <a:off x="466725" y="1700808"/>
            <a:ext cx="8208000" cy="4392488"/>
          </a:xfrm>
        </p:spPr>
        <p:txBody>
          <a:bodyPr/>
          <a:lstStyle/>
          <a:p>
            <a:r>
              <a:rPr lang="de-DE" err="1"/>
              <a:t>Used</a:t>
            </a:r>
            <a:r>
              <a:rPr lang="de-DE"/>
              <a:t> </a:t>
            </a:r>
            <a:r>
              <a:rPr lang="de-DE" err="1"/>
              <a:t>colours</a:t>
            </a:r>
            <a:endParaRPr lang="de-DE"/>
          </a:p>
          <a:p>
            <a:pPr marL="285750" indent="-285750">
              <a:buSzPct val="75000"/>
              <a:buFont typeface="Wingdings" panose="05000000000000000000" pitchFamily="2" charset="2"/>
              <a:buChar char="n"/>
            </a:pPr>
            <a:r>
              <a:rPr lang="de-DE"/>
              <a:t>Title / Content</a:t>
            </a:r>
          </a:p>
          <a:p>
            <a:pPr marL="285750" indent="-285750">
              <a:buSzPct val="75000"/>
              <a:buFont typeface="Wingdings" panose="05000000000000000000" pitchFamily="2" charset="2"/>
              <a:buChar char="n"/>
            </a:pPr>
            <a:r>
              <a:rPr lang="de-DE"/>
              <a:t>Listing / </a:t>
            </a:r>
            <a:r>
              <a:rPr lang="de-DE" err="1"/>
              <a:t>Numbering</a:t>
            </a:r>
            <a:endParaRPr lang="de-DE"/>
          </a:p>
          <a:p>
            <a:pPr marL="285750" indent="-285750">
              <a:buSzPct val="75000"/>
              <a:buFont typeface="Wingdings" panose="05000000000000000000" pitchFamily="2" charset="2"/>
              <a:buChar char="n"/>
            </a:pPr>
            <a:r>
              <a:rPr lang="de-DE" err="1"/>
              <a:t>Graphics</a:t>
            </a:r>
            <a:endParaRPr lang="de-DE"/>
          </a:p>
          <a:p>
            <a:pPr marL="285750" indent="-285750">
              <a:buSzPct val="75000"/>
              <a:buFont typeface="Wingdings" panose="05000000000000000000" pitchFamily="2" charset="2"/>
              <a:buChar char="n"/>
            </a:pPr>
            <a:r>
              <a:rPr lang="de-DE" err="1"/>
              <a:t>Backround</a:t>
            </a:r>
            <a:endParaRPr lang="de-DE"/>
          </a:p>
          <a:p>
            <a:endParaRPr lang="de-DE"/>
          </a:p>
        </p:txBody>
      </p:sp>
      <p:sp>
        <p:nvSpPr>
          <p:cNvPr id="2" name="Bildplatzhalter 1"/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3" name="Rechteck 2"/>
          <p:cNvSpPr/>
          <p:nvPr/>
        </p:nvSpPr>
        <p:spPr bwMode="auto">
          <a:xfrm>
            <a:off x="4572000" y="2852936"/>
            <a:ext cx="291616" cy="2523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endParaRPr kumimoji="0" lang="de-DE" sz="1800" b="0" i="0" u="none" strike="noStrike" cap="none" normalizeH="0" baseline="0">
              <a:ln>
                <a:noFill/>
              </a:ln>
              <a:solidFill>
                <a:schemeClr val="accent1"/>
              </a:solidFill>
              <a:effectLst/>
              <a:latin typeface="Frutiger LT Com 55 Roman" pitchFamily="34" charset="0"/>
            </a:endParaRPr>
          </a:p>
        </p:txBody>
      </p:sp>
      <p:sp>
        <p:nvSpPr>
          <p:cNvPr id="12" name="Rechteck 11"/>
          <p:cNvSpPr/>
          <p:nvPr/>
        </p:nvSpPr>
        <p:spPr bwMode="auto">
          <a:xfrm>
            <a:off x="5021118" y="2852936"/>
            <a:ext cx="291616" cy="25235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endParaRPr kumimoji="0" lang="de-DE" sz="1800" b="0" i="0" u="none" strike="noStrike" cap="none" normalizeH="0" baseline="0">
              <a:ln>
                <a:noFill/>
              </a:ln>
              <a:solidFill>
                <a:schemeClr val="accent1"/>
              </a:solidFill>
              <a:effectLst/>
              <a:latin typeface="Frutiger LT Com 55 Roman" pitchFamily="34" charset="0"/>
            </a:endParaRPr>
          </a:p>
        </p:txBody>
      </p:sp>
      <p:sp>
        <p:nvSpPr>
          <p:cNvPr id="13" name="Rechteck 12"/>
          <p:cNvSpPr/>
          <p:nvPr/>
        </p:nvSpPr>
        <p:spPr bwMode="auto">
          <a:xfrm>
            <a:off x="5436745" y="2852936"/>
            <a:ext cx="291616" cy="25235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endParaRPr kumimoji="0" lang="de-DE" sz="1800" b="0" i="0" u="none" strike="noStrike" cap="none" normalizeH="0" baseline="0">
              <a:ln>
                <a:noFill/>
              </a:ln>
              <a:solidFill>
                <a:schemeClr val="accent1"/>
              </a:solidFill>
              <a:effectLst/>
              <a:latin typeface="Frutiger LT Com 55 Roman" pitchFamily="34" charset="0"/>
            </a:endParaRPr>
          </a:p>
        </p:txBody>
      </p:sp>
      <p:sp>
        <p:nvSpPr>
          <p:cNvPr id="14" name="Rechteck 13"/>
          <p:cNvSpPr/>
          <p:nvPr/>
        </p:nvSpPr>
        <p:spPr bwMode="auto">
          <a:xfrm>
            <a:off x="5811414" y="2852936"/>
            <a:ext cx="291616" cy="25235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endParaRPr kumimoji="0" lang="de-DE" sz="1800" b="0" i="0" u="none" strike="noStrike" cap="none" normalizeH="0" baseline="0">
              <a:ln>
                <a:noFill/>
              </a:ln>
              <a:solidFill>
                <a:schemeClr val="accent1"/>
              </a:solidFill>
              <a:effectLst/>
              <a:latin typeface="Frutiger LT Com 55 Roman" pitchFamily="34" charset="0"/>
            </a:endParaRPr>
          </a:p>
        </p:txBody>
      </p:sp>
      <p:sp>
        <p:nvSpPr>
          <p:cNvPr id="16" name="Rechteck 15"/>
          <p:cNvSpPr/>
          <p:nvPr/>
        </p:nvSpPr>
        <p:spPr bwMode="auto">
          <a:xfrm>
            <a:off x="4572000" y="3248658"/>
            <a:ext cx="291616" cy="25235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endParaRPr kumimoji="0" lang="de-DE" sz="1800" b="0" i="0" u="none" strike="noStrike" cap="none" normalizeH="0" baseline="0">
              <a:ln>
                <a:noFill/>
              </a:ln>
              <a:solidFill>
                <a:schemeClr val="accent1"/>
              </a:solidFill>
              <a:effectLst/>
              <a:latin typeface="Frutiger LT Com 55 Roman" pitchFamily="34" charset="0"/>
            </a:endParaRPr>
          </a:p>
        </p:txBody>
      </p:sp>
      <p:sp>
        <p:nvSpPr>
          <p:cNvPr id="19" name="Rechteck 18"/>
          <p:cNvSpPr/>
          <p:nvPr/>
        </p:nvSpPr>
        <p:spPr bwMode="auto">
          <a:xfrm>
            <a:off x="5021118" y="2074962"/>
            <a:ext cx="291616" cy="252350"/>
          </a:xfrm>
          <a:prstGeom prst="rect">
            <a:avLst/>
          </a:prstGeom>
          <a:solidFill>
            <a:srgbClr val="00406F"/>
          </a:solidFill>
          <a:ln>
            <a:noFill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endParaRPr kumimoji="0" lang="de-DE" sz="1800" b="0" i="0" u="none" strike="noStrike" cap="none" normalizeH="0" baseline="0">
              <a:ln>
                <a:noFill/>
              </a:ln>
              <a:solidFill>
                <a:srgbClr val="00406F"/>
              </a:solidFill>
              <a:effectLst/>
              <a:latin typeface="Frutiger LT Com 55 Roman" pitchFamily="34" charset="0"/>
            </a:endParaRPr>
          </a:p>
        </p:txBody>
      </p:sp>
      <p:sp>
        <p:nvSpPr>
          <p:cNvPr id="20" name="Rechteck 19"/>
          <p:cNvSpPr/>
          <p:nvPr/>
        </p:nvSpPr>
        <p:spPr bwMode="auto">
          <a:xfrm>
            <a:off x="4572000" y="2074962"/>
            <a:ext cx="291616" cy="25235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endParaRPr kumimoji="0" lang="de-DE" sz="1800" b="0" i="0" u="none" strike="noStrike" cap="none" normalizeH="0" baseline="0">
              <a:ln>
                <a:noFill/>
              </a:ln>
              <a:solidFill>
                <a:srgbClr val="00406F"/>
              </a:solidFill>
              <a:effectLst/>
              <a:latin typeface="Frutiger LT Com 55 Roman" pitchFamily="34" charset="0"/>
            </a:endParaRPr>
          </a:p>
        </p:txBody>
      </p:sp>
      <p:sp>
        <p:nvSpPr>
          <p:cNvPr id="21" name="Rechteck 20"/>
          <p:cNvSpPr/>
          <p:nvPr/>
        </p:nvSpPr>
        <p:spPr bwMode="auto">
          <a:xfrm>
            <a:off x="4572000" y="2438084"/>
            <a:ext cx="291616" cy="252350"/>
          </a:xfrm>
          <a:prstGeom prst="rect">
            <a:avLst/>
          </a:prstGeom>
          <a:solidFill>
            <a:srgbClr val="00406F"/>
          </a:solidFill>
          <a:ln>
            <a:noFill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endParaRPr kumimoji="0" lang="de-DE" sz="1800" b="0" i="0" u="none" strike="noStrike" cap="none" normalizeH="0" baseline="0">
              <a:ln>
                <a:noFill/>
              </a:ln>
              <a:solidFill>
                <a:srgbClr val="00406F"/>
              </a:solidFill>
              <a:effectLst/>
              <a:latin typeface="Frutiger LT Com 55 Roman" pitchFamily="34" charset="0"/>
            </a:endParaRPr>
          </a:p>
        </p:txBody>
      </p:sp>
      <p:sp>
        <p:nvSpPr>
          <p:cNvPr id="22" name="Rechteck 21"/>
          <p:cNvSpPr/>
          <p:nvPr/>
        </p:nvSpPr>
        <p:spPr bwMode="auto">
          <a:xfrm>
            <a:off x="5021118" y="2438084"/>
            <a:ext cx="291616" cy="25235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endParaRPr kumimoji="0" lang="de-DE" sz="1800" b="0" i="0" u="none" strike="noStrike" cap="none" normalizeH="0" baseline="0">
              <a:ln>
                <a:noFill/>
              </a:ln>
              <a:solidFill>
                <a:schemeClr val="bg2"/>
              </a:solidFill>
              <a:effectLst/>
              <a:latin typeface="Frutiger LT Com 55 Roman" pitchFamily="34" charset="0"/>
            </a:endParaRPr>
          </a:p>
        </p:txBody>
      </p:sp>
      <p:sp>
        <p:nvSpPr>
          <p:cNvPr id="18" name="Rectangle 29"/>
          <p:cNvSpPr>
            <a:spLocks noChangeArrowheads="1"/>
          </p:cNvSpPr>
          <p:nvPr/>
        </p:nvSpPr>
        <p:spPr bwMode="auto">
          <a:xfrm>
            <a:off x="460375" y="1023392"/>
            <a:ext cx="8223250" cy="533400"/>
          </a:xfrm>
          <a:prstGeom prst="rect">
            <a:avLst/>
          </a:prstGeom>
          <a:solidFill>
            <a:srgbClr val="D4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r>
              <a:rPr lang="de-DE" sz="2400">
                <a:solidFill>
                  <a:schemeClr val="bg1"/>
                </a:solidFill>
                <a:cs typeface="Arial" charset="0"/>
              </a:rPr>
              <a:t>! </a:t>
            </a:r>
            <a:r>
              <a:rPr lang="de-DE" sz="2400" err="1">
                <a:solidFill>
                  <a:schemeClr val="bg1"/>
                </a:solidFill>
                <a:cs typeface="Arial" charset="0"/>
              </a:rPr>
              <a:t>This</a:t>
            </a:r>
            <a:r>
              <a:rPr lang="de-DE" sz="2400">
                <a:solidFill>
                  <a:schemeClr val="bg1"/>
                </a:solidFill>
                <a:cs typeface="Arial" charset="0"/>
              </a:rPr>
              <a:t> </a:t>
            </a:r>
            <a:r>
              <a:rPr lang="de-DE" sz="2400" err="1">
                <a:solidFill>
                  <a:schemeClr val="bg1"/>
                </a:solidFill>
                <a:cs typeface="Arial" charset="0"/>
              </a:rPr>
              <a:t>slide</a:t>
            </a:r>
            <a:r>
              <a:rPr lang="de-DE" sz="2400">
                <a:solidFill>
                  <a:schemeClr val="bg1"/>
                </a:solidFill>
                <a:cs typeface="Arial" charset="0"/>
              </a:rPr>
              <a:t> </a:t>
            </a:r>
            <a:r>
              <a:rPr lang="de-DE" sz="2400" err="1">
                <a:solidFill>
                  <a:schemeClr val="bg1"/>
                </a:solidFill>
                <a:cs typeface="Arial" charset="0"/>
              </a:rPr>
              <a:t>is</a:t>
            </a:r>
            <a:r>
              <a:rPr lang="de-DE" sz="2400">
                <a:solidFill>
                  <a:schemeClr val="bg1"/>
                </a:solidFill>
                <a:cs typeface="Arial" charset="0"/>
              </a:rPr>
              <a:t> to be </a:t>
            </a:r>
            <a:r>
              <a:rPr lang="de-DE" sz="2400" err="1">
                <a:solidFill>
                  <a:schemeClr val="bg1"/>
                </a:solidFill>
                <a:cs typeface="Arial" charset="0"/>
              </a:rPr>
              <a:t>deleted</a:t>
            </a:r>
            <a:r>
              <a:rPr lang="de-DE" sz="2400">
                <a:solidFill>
                  <a:schemeClr val="bg1"/>
                </a:solidFill>
                <a:cs typeface="Arial" charset="0"/>
              </a:rPr>
              <a:t> </a:t>
            </a:r>
            <a:r>
              <a:rPr lang="de-DE" sz="2400" err="1">
                <a:solidFill>
                  <a:schemeClr val="bg1"/>
                </a:solidFill>
                <a:cs typeface="Arial" charset="0"/>
              </a:rPr>
              <a:t>from</a:t>
            </a:r>
            <a:r>
              <a:rPr lang="de-DE" sz="2400">
                <a:solidFill>
                  <a:schemeClr val="bg1"/>
                </a:solidFill>
                <a:cs typeface="Arial" charset="0"/>
              </a:rPr>
              <a:t> the final </a:t>
            </a:r>
            <a:r>
              <a:rPr lang="de-DE" sz="2400" err="1">
                <a:solidFill>
                  <a:schemeClr val="bg1"/>
                </a:solidFill>
                <a:cs typeface="Arial" charset="0"/>
              </a:rPr>
              <a:t>presentation</a:t>
            </a:r>
            <a:r>
              <a:rPr lang="de-DE" sz="2400">
                <a:solidFill>
                  <a:schemeClr val="bg1"/>
                </a:solidFill>
                <a:cs typeface="Arial" charset="0"/>
              </a:rPr>
              <a:t> !</a:t>
            </a:r>
            <a:endParaRPr lang="de-DE">
              <a:cs typeface="Arial" charset="0"/>
            </a:endParaRP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D4C36E5-A7DB-444F-9CD4-15135EE407DD}" type="datetime3">
              <a:rPr lang="de-DE" smtClean="0"/>
              <a:t>23/01/2019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Hazem Elsaid Ibrahim | PhD Dissertation</a:t>
            </a:r>
          </a:p>
        </p:txBody>
      </p:sp>
    </p:spTree>
    <p:extLst>
      <p:ext uri="{BB962C8B-B14F-4D97-AF65-F5344CB8AC3E}">
        <p14:creationId xmlns:p14="http://schemas.microsoft.com/office/powerpoint/2010/main" val="192138837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369332"/>
          </a:xfrm>
        </p:spPr>
        <p:txBody>
          <a:bodyPr/>
          <a:lstStyle/>
          <a:p>
            <a:pPr lvl="1"/>
            <a:r>
              <a:rPr lang="en-US"/>
              <a:t>Estimation of the RFID Tags Population</a:t>
            </a:r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5A0D3CB2-E0E6-284D-B358-2D0FC1F909E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>
          <a:xfrm>
            <a:off x="7524750" y="100013"/>
            <a:ext cx="1149350" cy="906462"/>
          </a:xfrm>
        </p:spPr>
      </p:pic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6D6825A-82F5-3A4F-9E8F-D3A513A73C6B}" type="datetime3">
              <a:rPr lang="de-DE" smtClean="0"/>
              <a:t>23/01/2019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Hazem Elsaid Ibrahim | PhD Dissertation</a:t>
            </a:r>
          </a:p>
        </p:txBody>
      </p:sp>
      <p:pic>
        <p:nvPicPr>
          <p:cNvPr id="7" name="Picture Placeholder 4">
            <a:extLst>
              <a:ext uri="{FF2B5EF4-FFF2-40B4-BE49-F238E27FC236}">
                <a16:creationId xmlns:a16="http://schemas.microsoft.com/office/drawing/2014/main" id="{862FBCA6-8654-EB4E-B8B9-5343706E4A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 bwMode="auto">
          <a:xfrm>
            <a:off x="5940152" y="6237312"/>
            <a:ext cx="1330007" cy="56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platzhalter 3">
                <a:extLst>
                  <a:ext uri="{FF2B5EF4-FFF2-40B4-BE49-F238E27FC236}">
                    <a16:creationId xmlns:a16="http://schemas.microsoft.com/office/drawing/2014/main" id="{F3EEFB1B-111D-4C41-AD6E-93DC76AF89E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8000" y="1052736"/>
                <a:ext cx="8532472" cy="5184576"/>
              </a:xfrm>
              <a:prstGeom prst="rect">
                <a:avLst/>
              </a:prstGeom>
            </p:spPr>
            <p:txBody>
              <a:bodyPr/>
              <a:lstStyle>
                <a:lvl1pPr marL="358775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tx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19138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2pPr>
                <a:lvl3pPr marL="1079500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3pPr>
                <a:lvl4pPr marL="1439863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4pPr>
                <a:lvl5pPr marL="1798638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5pPr>
                <a:lvl6pPr marL="18875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6pPr>
                <a:lvl7pPr marL="23447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7pPr>
                <a:lvl8pPr marL="28019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8pPr>
                <a:lvl9pPr marL="32591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r>
                  <a:rPr lang="en-US" sz="1600" kern="0"/>
                  <a:t>Relative estimation error versus the the collision recovery capability using  </a:t>
                </a:r>
              </a:p>
              <a:p>
                <a:pPr lvl="1"/>
                <a:r>
                  <a:rPr lang="en-US" sz="1600" kern="0"/>
                  <a:t>FSA with </a:t>
                </a:r>
                <a14:m>
                  <m:oMath xmlns:m="http://schemas.openxmlformats.org/officeDocument/2006/math">
                    <m:r>
                      <a:rPr lang="en-US" sz="1600" i="1" kern="0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160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i="1" kern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1600" kern="0"/>
              </a:p>
              <a:p>
                <a:pPr lvl="1"/>
                <a:endParaRPr lang="en-US" sz="1600" kern="0"/>
              </a:p>
              <a:p>
                <a:pPr marL="0" indent="0">
                  <a:buFont typeface="Wingdings" pitchFamily="2" charset="2"/>
                  <a:buNone/>
                </a:pPr>
                <a:r>
                  <a:rPr lang="en-US" sz="1600" kern="0"/>
                  <a:t>				</a:t>
                </a:r>
              </a:p>
              <a:p>
                <a:endParaRPr lang="en-US" sz="1600" kern="0"/>
              </a:p>
              <a:p>
                <a:pPr lvl="2"/>
                <a:endParaRPr lang="en-US" sz="1600" kern="0"/>
              </a:p>
              <a:p>
                <a:pPr marL="180975" lvl="1" indent="0">
                  <a:buFont typeface="Wingdings" pitchFamily="2" charset="2"/>
                  <a:buNone/>
                </a:pPr>
                <a:r>
                  <a:rPr lang="en-US" kern="0"/>
                  <a:t>												</a:t>
                </a:r>
                <a:endParaRPr lang="en-US" sz="1600" kern="0">
                  <a:solidFill>
                    <a:schemeClr val="tx2">
                      <a:lumMod val="50000"/>
                    </a:schemeClr>
                  </a:solidFill>
                </a:endParaRPr>
              </a:p>
              <a:p>
                <a:pPr lvl="5"/>
                <a:endParaRPr lang="en-US" sz="1600" i="1" kern="0">
                  <a:solidFill>
                    <a:schemeClr val="tx2">
                      <a:lumMod val="50000"/>
                    </a:schemeClr>
                  </a:solidFill>
                  <a:latin typeface="Cambria Math"/>
                </a:endParaRPr>
              </a:p>
              <a:p>
                <a:pPr lvl="5"/>
                <a:endParaRPr lang="en-US" kern="0"/>
              </a:p>
              <a:p>
                <a:pPr lvl="2"/>
                <a:endParaRPr lang="en-US" sz="1600" kern="0"/>
              </a:p>
              <a:p>
                <a:pPr lvl="3"/>
                <a:endParaRPr lang="en-US" sz="1600" kern="0"/>
              </a:p>
              <a:p>
                <a:pPr marL="683025" lvl="4"/>
                <a:endParaRPr lang="en-US" sz="1600" kern="0"/>
              </a:p>
              <a:p>
                <a:pPr marL="0" indent="0">
                  <a:spcAft>
                    <a:spcPct val="0"/>
                  </a:spcAft>
                  <a:buFont typeface="Wingdings" pitchFamily="2" charset="2"/>
                  <a:buNone/>
                </a:pPr>
                <a:br>
                  <a:rPr lang="en-US" sz="1600" kern="0"/>
                </a:br>
                <a:br>
                  <a:rPr lang="en-US" sz="1600" kern="0"/>
                </a:br>
                <a:br>
                  <a:rPr lang="en-US" sz="1600" kern="0"/>
                </a:br>
                <a:br>
                  <a:rPr lang="en-US" sz="1600" kern="0"/>
                </a:br>
                <a:endParaRPr lang="en-US" sz="1100" b="1" kern="0"/>
              </a:p>
            </p:txBody>
          </p:sp>
        </mc:Choice>
        <mc:Fallback xmlns="">
          <p:sp>
            <p:nvSpPr>
              <p:cNvPr id="9" name="Textplatzhalter 3">
                <a:extLst>
                  <a:ext uri="{FF2B5EF4-FFF2-40B4-BE49-F238E27FC236}">
                    <a16:creationId xmlns:a16="http://schemas.microsoft.com/office/drawing/2014/main" id="{F3EEFB1B-111D-4C41-AD6E-93DC76AF89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000" y="1052736"/>
                <a:ext cx="8532472" cy="5184576"/>
              </a:xfrm>
              <a:prstGeom prst="rect">
                <a:avLst/>
              </a:prstGeom>
              <a:blipFill>
                <a:blip r:embed="rId4"/>
                <a:stretch>
                  <a:fillRect l="-297" t="-2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82B39FBF-E305-B14B-BC32-7ECA2B5F14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7951" y="3216310"/>
            <a:ext cx="6366148" cy="2792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23992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369332"/>
          </a:xfrm>
        </p:spPr>
        <p:txBody>
          <a:bodyPr/>
          <a:lstStyle/>
          <a:p>
            <a:pPr lvl="1"/>
            <a:r>
              <a:rPr lang="en-US"/>
              <a:t>Tags Population Estimation</a:t>
            </a:r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5A0D3CB2-E0E6-284D-B358-2D0FC1F909E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>
          <a:xfrm>
            <a:off x="7524750" y="100013"/>
            <a:ext cx="1149350" cy="906462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Datumsplatzhalter 1"/>
              <p:cNvSpPr>
                <a:spLocks noGrp="1"/>
              </p:cNvSpPr>
              <p:nvPr>
                <p:ph type="dt" sz="half" idx="2"/>
              </p:nvPr>
            </p:nvSpPr>
            <p:spPr/>
            <p:txBody>
              <a:bodyPr/>
              <a:lstStyle/>
              <a:p>
                <a:fld id="{B6D6825A-82F5-3A4F-9E8F-D3A513A73C6B}" type="datetime3">
                  <a:rPr lang="de-DE" smtClean="0"/>
                  <a:t>23/01/2019</a:t>
                </a:fld>
                <a:endParaRPr lang="de-DE"/>
              </a:p>
            </p:txBody>
          </p:sp>
        </mc:Choice>
        <mc:Fallback xmlns="">
          <p:sp>
            <p:nvSpPr>
              <p:cNvPr id="2" name="Datumsplatzhalt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dt" sz="half" idx="2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Fußzeilenplatzhalter 2"/>
              <p:cNvSpPr>
                <a:spLocks noGrp="1"/>
              </p:cNvSpPr>
              <p:nvPr>
                <p:ph type="ftr" sz="quarter" idx="3"/>
              </p:nvPr>
            </p:nvSpPr>
            <p:spPr/>
            <p:txBody>
              <a:bodyPr/>
              <a:lstStyle/>
              <a:p>
                <a:r>
                  <a:rPr lang="de-DE"/>
                  <a:t>Hazem Elsaid Ibrahim | PhD Dissertation</a:t>
                </a:r>
              </a:p>
            </p:txBody>
          </p:sp>
        </mc:Choice>
        <mc:Fallback xmlns="">
          <p:sp>
            <p:nvSpPr>
              <p:cNvPr id="3" name="Fußzeilenplatzhalt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ftr" sz="quarter" idx="3"/>
              </p:nvPr>
            </p:nvSpPr>
            <p:spPr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Placeholder 4">
            <a:extLst>
              <a:ext uri="{FF2B5EF4-FFF2-40B4-BE49-F238E27FC236}">
                <a16:creationId xmlns:a16="http://schemas.microsoft.com/office/drawing/2014/main" id="{862FBCA6-8654-EB4E-B8B9-5343706E4A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 bwMode="auto">
          <a:xfrm>
            <a:off x="5940152" y="6237312"/>
            <a:ext cx="1330007" cy="56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platzhalter 3">
                <a:extLst>
                  <a:ext uri="{FF2B5EF4-FFF2-40B4-BE49-F238E27FC236}">
                    <a16:creationId xmlns:a16="http://schemas.microsoft.com/office/drawing/2014/main" id="{F3EEFB1B-111D-4C41-AD6E-93DC76AF89E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8000" y="1052736"/>
                <a:ext cx="8532472" cy="5184576"/>
              </a:xfrm>
              <a:prstGeom prst="rect">
                <a:avLst/>
              </a:prstGeom>
            </p:spPr>
            <p:txBody>
              <a:bodyPr/>
              <a:lstStyle>
                <a:lvl1pPr marL="358775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tx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19138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2pPr>
                <a:lvl3pPr marL="1079500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3pPr>
                <a:lvl4pPr marL="1439863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4pPr>
                <a:lvl5pPr marL="1798638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5pPr>
                <a:lvl6pPr marL="18875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6pPr>
                <a:lvl7pPr marL="23447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7pPr>
                <a:lvl8pPr marL="28019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8pPr>
                <a:lvl9pPr marL="32591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r>
                  <a:rPr lang="en-US" sz="1600" kern="0"/>
                  <a:t>Percentage of the relative estimation error comparison using:</a:t>
                </a:r>
              </a:p>
              <a:p>
                <a:pPr lvl="1"/>
                <a:r>
                  <a:rPr lang="en-US" sz="1600" kern="0"/>
                  <a:t>PHY-layer without collision recovery capability </a:t>
                </a:r>
                <a14:m>
                  <m:oMath xmlns:m="http://schemas.openxmlformats.org/officeDocument/2006/math">
                    <m:r>
                      <a:rPr lang="en-US" sz="1600" i="1" kern="0">
                        <a:latin typeface="Cambria Math"/>
                      </a:rPr>
                      <m:t>𝛼</m:t>
                    </m:r>
                    <m:r>
                      <a:rPr lang="en-US" sz="1600" i="1" kern="0">
                        <a:latin typeface="Cambria Math"/>
                      </a:rPr>
                      <m:t>=0</m:t>
                    </m:r>
                  </m:oMath>
                </a14:m>
                <a:endParaRPr lang="en-US" sz="1600" i="1" kern="0">
                  <a:cs typeface="Calibri" panose="020F0502020204030204" pitchFamily="34" charset="0"/>
                </a:endParaRPr>
              </a:p>
              <a:p>
                <a:pPr lvl="1"/>
                <a:r>
                  <a:rPr lang="en-US" sz="1600" kern="0"/>
                  <a:t>PHY-layer with collision recovery capability </a:t>
                </a:r>
                <a14:m>
                  <m:oMath xmlns:m="http://schemas.openxmlformats.org/officeDocument/2006/math">
                    <m:r>
                      <a:rPr lang="en-US" sz="1600" i="1" kern="0">
                        <a:latin typeface="Cambria Math"/>
                      </a:rPr>
                      <m:t>𝛼</m:t>
                    </m:r>
                    <m:r>
                      <a:rPr lang="en-US" sz="1600" i="1" kern="0">
                        <a:latin typeface="Cambria Math"/>
                      </a:rPr>
                      <m:t>=0.7</m:t>
                    </m:r>
                  </m:oMath>
                </a14:m>
                <a:endParaRPr lang="en-US" sz="1600" i="1" kern="0">
                  <a:cs typeface="Calibri" panose="020F0502020204030204" pitchFamily="34" charset="0"/>
                </a:endParaRPr>
              </a:p>
              <a:p>
                <a:pPr lvl="1"/>
                <a:endParaRPr lang="en-US" sz="1600" kern="0"/>
              </a:p>
              <a:p>
                <a:pPr lvl="1"/>
                <a:endParaRPr lang="en-US" sz="1600" i="1" kern="0">
                  <a:cs typeface="Calibri" panose="020F0502020204030204" pitchFamily="34" charset="0"/>
                </a:endParaRPr>
              </a:p>
              <a:p>
                <a:pPr marL="360363" lvl="1" indent="0">
                  <a:buNone/>
                </a:pPr>
                <a:r>
                  <a:rPr lang="en-US" sz="1600" kern="0"/>
                  <a:t>	</a:t>
                </a:r>
              </a:p>
              <a:p>
                <a:pPr marL="0" indent="0">
                  <a:buNone/>
                </a:pPr>
                <a:endParaRPr lang="en-US" sz="1600" kern="0"/>
              </a:p>
              <a:p>
                <a:pPr lvl="2"/>
                <a:endParaRPr lang="en-US" sz="1600" kern="0"/>
              </a:p>
              <a:p>
                <a:pPr marL="180975" lvl="1" indent="0">
                  <a:buFont typeface="Wingdings" pitchFamily="2" charset="2"/>
                  <a:buNone/>
                </a:pPr>
                <a:r>
                  <a:rPr lang="en-US" kern="0"/>
                  <a:t>												</a:t>
                </a:r>
                <a:endParaRPr lang="en-US" sz="1600" kern="0">
                  <a:solidFill>
                    <a:schemeClr val="tx2">
                      <a:lumMod val="50000"/>
                    </a:schemeClr>
                  </a:solidFill>
                </a:endParaRPr>
              </a:p>
              <a:p>
                <a:pPr lvl="5"/>
                <a:endParaRPr lang="en-US" sz="1600" i="1" kern="0">
                  <a:solidFill>
                    <a:schemeClr val="tx2">
                      <a:lumMod val="50000"/>
                    </a:schemeClr>
                  </a:solidFill>
                  <a:latin typeface="Cambria Math"/>
                </a:endParaRPr>
              </a:p>
              <a:p>
                <a:pPr lvl="5"/>
                <a:endParaRPr lang="en-US" kern="0"/>
              </a:p>
              <a:p>
                <a:pPr lvl="2"/>
                <a:endParaRPr lang="en-US" sz="1600" kern="0"/>
              </a:p>
              <a:p>
                <a:pPr lvl="3"/>
                <a:endParaRPr lang="en-US" sz="1600" kern="0"/>
              </a:p>
              <a:p>
                <a:pPr marL="683025" lvl="4"/>
                <a:endParaRPr lang="en-US" sz="1600" kern="0"/>
              </a:p>
              <a:p>
                <a:pPr marL="0" indent="0">
                  <a:spcAft>
                    <a:spcPct val="0"/>
                  </a:spcAft>
                  <a:buFont typeface="Wingdings" pitchFamily="2" charset="2"/>
                  <a:buNone/>
                </a:pPr>
                <a:br>
                  <a:rPr lang="en-US" sz="1600" kern="0"/>
                </a:br>
                <a:br>
                  <a:rPr lang="en-US" sz="1600" kern="0"/>
                </a:br>
                <a:br>
                  <a:rPr lang="en-US" sz="1600" kern="0"/>
                </a:br>
                <a:br>
                  <a:rPr lang="en-US" sz="1600" kern="0"/>
                </a:br>
                <a:endParaRPr lang="en-US" sz="1100" b="1" kern="0"/>
              </a:p>
            </p:txBody>
          </p:sp>
        </mc:Choice>
        <mc:Fallback xmlns="">
          <p:sp>
            <p:nvSpPr>
              <p:cNvPr id="9" name="Textplatzhalter 3">
                <a:extLst>
                  <a:ext uri="{FF2B5EF4-FFF2-40B4-BE49-F238E27FC236}">
                    <a16:creationId xmlns:a16="http://schemas.microsoft.com/office/drawing/2014/main" id="{F3EEFB1B-111D-4C41-AD6E-93DC76AF89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000" y="1052736"/>
                <a:ext cx="8532472" cy="5184576"/>
              </a:xfrm>
              <a:prstGeom prst="rect">
                <a:avLst/>
              </a:prstGeom>
              <a:blipFill>
                <a:blip r:embed="rId6"/>
                <a:stretch>
                  <a:fillRect l="-297" t="-24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8" name="Diagramm 69">
            <a:extLst>
              <a:ext uri="{FF2B5EF4-FFF2-40B4-BE49-F238E27FC236}">
                <a16:creationId xmlns:a16="http://schemas.microsoft.com/office/drawing/2014/main" id="{1E5DE6DD-106F-A948-A36B-260C330A74E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07047405"/>
              </p:ext>
            </p:extLst>
          </p:nvPr>
        </p:nvGraphicFramePr>
        <p:xfrm>
          <a:off x="466725" y="2348881"/>
          <a:ext cx="3927636" cy="36724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pic>
        <p:nvPicPr>
          <p:cNvPr id="20" name="Picture 19">
            <a:extLst>
              <a:ext uri="{FF2B5EF4-FFF2-40B4-BE49-F238E27FC236}">
                <a16:creationId xmlns:a16="http://schemas.microsoft.com/office/drawing/2014/main" id="{09676626-F896-D049-A1A9-3AD045A5E7B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080" y="2780928"/>
            <a:ext cx="3822896" cy="2586144"/>
          </a:xfrm>
          <a:prstGeom prst="rect">
            <a:avLst/>
          </a:prstGeom>
        </p:spPr>
      </p:pic>
      <p:graphicFrame>
        <p:nvGraphicFramePr>
          <p:cNvPr id="19" name="Diagramm 6">
            <a:extLst>
              <a:ext uri="{FF2B5EF4-FFF2-40B4-BE49-F238E27FC236}">
                <a16:creationId xmlns:a16="http://schemas.microsoft.com/office/drawing/2014/main" id="{1A7E399D-9F81-0649-8854-E83D2FC18FA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645467"/>
              </p:ext>
            </p:extLst>
          </p:nvPr>
        </p:nvGraphicFramePr>
        <p:xfrm>
          <a:off x="4538823" y="2348881"/>
          <a:ext cx="4105275" cy="36724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pic>
        <p:nvPicPr>
          <p:cNvPr id="21" name="Picture 20">
            <a:extLst>
              <a:ext uri="{FF2B5EF4-FFF2-40B4-BE49-F238E27FC236}">
                <a16:creationId xmlns:a16="http://schemas.microsoft.com/office/drawing/2014/main" id="{316B54A9-DF07-DD49-9C4E-8DADF0685E6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5463" y="2780928"/>
            <a:ext cx="3990073" cy="258614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1089588-4BAC-9E42-AAEA-873E8B98796C}"/>
                  </a:ext>
                </a:extLst>
              </p:cNvPr>
              <p:cNvSpPr txBox="1"/>
              <p:nvPr/>
            </p:nvSpPr>
            <p:spPr>
              <a:xfrm>
                <a:off x="557136" y="5421124"/>
                <a:ext cx="3055324" cy="6001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171450" indent="-171450">
                  <a:buFont typeface="Wingdings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l-GR" sz="11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sz="1100">
                    <a:latin typeface="+mj-lt"/>
                  </a:rPr>
                  <a:t> %: Percentage of relative estimation error</a:t>
                </a:r>
              </a:p>
              <a:p>
                <a:pPr marL="171450" indent="-171450">
                  <a:buFont typeface="Wingdings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sz="110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1100">
                    <a:latin typeface="+mj-lt"/>
                  </a:rPr>
                  <a:t>: Actual number of tags</a:t>
                </a:r>
              </a:p>
              <a:p>
                <a:pPr marL="171450" indent="-171450">
                  <a:buFont typeface="Wingdings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sz="110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sz="1100">
                    <a:latin typeface="+mj-lt"/>
                  </a:rPr>
                  <a:t>: current frame length 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1089588-4BAC-9E42-AAEA-873E8B9879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136" y="5421124"/>
                <a:ext cx="3055324" cy="600164"/>
              </a:xfrm>
              <a:prstGeom prst="rect">
                <a:avLst/>
              </a:prstGeom>
              <a:blipFill>
                <a:blip r:embed="rId11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0055112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369332"/>
          </a:xfrm>
        </p:spPr>
        <p:txBody>
          <a:bodyPr/>
          <a:lstStyle/>
          <a:p>
            <a:pPr lvl="1"/>
            <a:r>
              <a:rPr lang="en-US"/>
              <a:t>Tags Population Estimation</a:t>
            </a:r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5A0D3CB2-E0E6-284D-B358-2D0FC1F909E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>
          <a:xfrm>
            <a:off x="7524750" y="100013"/>
            <a:ext cx="1149350" cy="906462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Datumsplatzhalter 1"/>
              <p:cNvSpPr>
                <a:spLocks noGrp="1"/>
              </p:cNvSpPr>
              <p:nvPr>
                <p:ph type="dt" sz="half" idx="2"/>
              </p:nvPr>
            </p:nvSpPr>
            <p:spPr/>
            <p:txBody>
              <a:bodyPr/>
              <a:lstStyle/>
              <a:p>
                <a:fld id="{B6D6825A-82F5-3A4F-9E8F-D3A513A73C6B}" type="datetime3">
                  <a:rPr lang="de-DE" smtClean="0"/>
                  <a:t>23/01/2019</a:t>
                </a:fld>
                <a:endParaRPr lang="de-DE"/>
              </a:p>
            </p:txBody>
          </p:sp>
        </mc:Choice>
        <mc:Fallback xmlns="">
          <p:sp>
            <p:nvSpPr>
              <p:cNvPr id="2" name="Datumsplatzhalt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dt" sz="half" idx="2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Fußzeilenplatzhalter 2"/>
              <p:cNvSpPr>
                <a:spLocks noGrp="1"/>
              </p:cNvSpPr>
              <p:nvPr>
                <p:ph type="ftr" sz="quarter" idx="3"/>
              </p:nvPr>
            </p:nvSpPr>
            <p:spPr/>
            <p:txBody>
              <a:bodyPr/>
              <a:lstStyle/>
              <a:p>
                <a:r>
                  <a:rPr lang="de-DE"/>
                  <a:t>Hazem Elsaid Ibrahim | PhD Dissertation</a:t>
                </a:r>
              </a:p>
            </p:txBody>
          </p:sp>
        </mc:Choice>
        <mc:Fallback xmlns="">
          <p:sp>
            <p:nvSpPr>
              <p:cNvPr id="3" name="Fußzeilenplatzhalt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ftr" sz="quarter" idx="3"/>
              </p:nvPr>
            </p:nvSpPr>
            <p:spPr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Placeholder 4">
            <a:extLst>
              <a:ext uri="{FF2B5EF4-FFF2-40B4-BE49-F238E27FC236}">
                <a16:creationId xmlns:a16="http://schemas.microsoft.com/office/drawing/2014/main" id="{862FBCA6-8654-EB4E-B8B9-5343706E4A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 bwMode="auto">
          <a:xfrm>
            <a:off x="5940152" y="6237312"/>
            <a:ext cx="1330007" cy="56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platzhalter 3">
                <a:extLst>
                  <a:ext uri="{FF2B5EF4-FFF2-40B4-BE49-F238E27FC236}">
                    <a16:creationId xmlns:a16="http://schemas.microsoft.com/office/drawing/2014/main" id="{F3EEFB1B-111D-4C41-AD6E-93DC76AF89E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8000" y="1052736"/>
                <a:ext cx="8532472" cy="5184576"/>
              </a:xfrm>
              <a:prstGeom prst="rect">
                <a:avLst/>
              </a:prstGeom>
            </p:spPr>
            <p:txBody>
              <a:bodyPr/>
              <a:lstStyle>
                <a:lvl1pPr marL="358775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tx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19138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2pPr>
                <a:lvl3pPr marL="1079500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3pPr>
                <a:lvl4pPr marL="1439863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4pPr>
                <a:lvl5pPr marL="1798638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5pPr>
                <a:lvl6pPr marL="18875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6pPr>
                <a:lvl7pPr marL="23447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7pPr>
                <a:lvl8pPr marL="28019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8pPr>
                <a:lvl9pPr marL="32591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r>
                  <a:rPr lang="en-US" sz="1600" kern="0"/>
                  <a:t>Mean identification time comparison using:</a:t>
                </a:r>
              </a:p>
              <a:p>
                <a:pPr lvl="1"/>
                <a:r>
                  <a:rPr lang="en-US" sz="1600" kern="0"/>
                  <a:t>PHY-layer without collision recovery capability </a:t>
                </a:r>
                <a14:m>
                  <m:oMath xmlns:m="http://schemas.openxmlformats.org/officeDocument/2006/math">
                    <m:r>
                      <a:rPr lang="en-US" sz="1600" i="1" kern="0">
                        <a:latin typeface="Cambria Math"/>
                      </a:rPr>
                      <m:t>𝛼</m:t>
                    </m:r>
                    <m:r>
                      <a:rPr lang="en-US" sz="1600" i="1" kern="0">
                        <a:latin typeface="Cambria Math"/>
                      </a:rPr>
                      <m:t>=0</m:t>
                    </m:r>
                  </m:oMath>
                </a14:m>
                <a:endParaRPr lang="en-US" sz="1600" i="1" kern="0">
                  <a:cs typeface="Calibri" panose="020F0502020204030204" pitchFamily="34" charset="0"/>
                </a:endParaRPr>
              </a:p>
              <a:p>
                <a:pPr lvl="1"/>
                <a:r>
                  <a:rPr lang="en-US" sz="1600" kern="0"/>
                  <a:t>PHY-layer with collision recovery capability </a:t>
                </a:r>
                <a14:m>
                  <m:oMath xmlns:m="http://schemas.openxmlformats.org/officeDocument/2006/math">
                    <m:r>
                      <a:rPr lang="en-US" sz="1600" i="1" kern="0">
                        <a:latin typeface="Cambria Math"/>
                      </a:rPr>
                      <m:t>𝛼</m:t>
                    </m:r>
                    <m:r>
                      <a:rPr lang="en-US" sz="1600" i="1" kern="0">
                        <a:latin typeface="Cambria Math"/>
                      </a:rPr>
                      <m:t>=0.7</m:t>
                    </m:r>
                  </m:oMath>
                </a14:m>
                <a:endParaRPr lang="en-US" sz="1600" i="1" kern="0">
                  <a:cs typeface="Calibri" panose="020F0502020204030204" pitchFamily="34" charset="0"/>
                </a:endParaRPr>
              </a:p>
              <a:p>
                <a:pPr lvl="1"/>
                <a:endParaRPr lang="en-US" sz="1600" kern="0"/>
              </a:p>
              <a:p>
                <a:pPr lvl="1"/>
                <a:endParaRPr lang="en-US" sz="1600" i="1" kern="0">
                  <a:cs typeface="Calibri" panose="020F0502020204030204" pitchFamily="34" charset="0"/>
                </a:endParaRPr>
              </a:p>
              <a:p>
                <a:pPr marL="360363" lvl="1" indent="0">
                  <a:buNone/>
                </a:pPr>
                <a:r>
                  <a:rPr lang="en-US" sz="1600" kern="0"/>
                  <a:t>	</a:t>
                </a:r>
              </a:p>
              <a:p>
                <a:pPr marL="0" indent="0">
                  <a:buNone/>
                </a:pPr>
                <a:endParaRPr lang="en-US" sz="1600" kern="0"/>
              </a:p>
              <a:p>
                <a:pPr lvl="2"/>
                <a:endParaRPr lang="en-US" sz="1600" kern="0"/>
              </a:p>
              <a:p>
                <a:pPr marL="180975" lvl="1" indent="0">
                  <a:buFont typeface="Wingdings" pitchFamily="2" charset="2"/>
                  <a:buNone/>
                </a:pPr>
                <a:r>
                  <a:rPr lang="en-US" kern="0"/>
                  <a:t>												</a:t>
                </a:r>
                <a:endParaRPr lang="en-US" sz="1600" kern="0">
                  <a:solidFill>
                    <a:schemeClr val="tx2">
                      <a:lumMod val="50000"/>
                    </a:schemeClr>
                  </a:solidFill>
                </a:endParaRPr>
              </a:p>
              <a:p>
                <a:pPr lvl="5"/>
                <a:endParaRPr lang="en-US" sz="1600" i="1" kern="0">
                  <a:solidFill>
                    <a:schemeClr val="tx2">
                      <a:lumMod val="50000"/>
                    </a:schemeClr>
                  </a:solidFill>
                  <a:latin typeface="Cambria Math"/>
                </a:endParaRPr>
              </a:p>
              <a:p>
                <a:pPr lvl="5"/>
                <a:endParaRPr lang="en-US" kern="0"/>
              </a:p>
              <a:p>
                <a:pPr lvl="2"/>
                <a:endParaRPr lang="en-US" sz="1600" kern="0"/>
              </a:p>
              <a:p>
                <a:pPr lvl="3"/>
                <a:endParaRPr lang="en-US" sz="1600" kern="0"/>
              </a:p>
              <a:p>
                <a:pPr marL="683025" lvl="4"/>
                <a:endParaRPr lang="en-US" sz="1600" kern="0"/>
              </a:p>
              <a:p>
                <a:pPr marL="0" indent="0">
                  <a:spcAft>
                    <a:spcPct val="0"/>
                  </a:spcAft>
                  <a:buFont typeface="Wingdings" pitchFamily="2" charset="2"/>
                  <a:buNone/>
                </a:pPr>
                <a:br>
                  <a:rPr lang="en-US" sz="1600" kern="0"/>
                </a:br>
                <a:br>
                  <a:rPr lang="en-US" sz="1600" kern="0"/>
                </a:br>
                <a:br>
                  <a:rPr lang="en-US" sz="1600" kern="0"/>
                </a:br>
                <a:br>
                  <a:rPr lang="en-US" sz="1600" kern="0"/>
                </a:br>
                <a:endParaRPr lang="en-US" sz="1100" b="1" kern="0"/>
              </a:p>
            </p:txBody>
          </p:sp>
        </mc:Choice>
        <mc:Fallback xmlns="">
          <p:sp>
            <p:nvSpPr>
              <p:cNvPr id="9" name="Textplatzhalter 3">
                <a:extLst>
                  <a:ext uri="{FF2B5EF4-FFF2-40B4-BE49-F238E27FC236}">
                    <a16:creationId xmlns:a16="http://schemas.microsoft.com/office/drawing/2014/main" id="{F3EEFB1B-111D-4C41-AD6E-93DC76AF89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000" y="1052736"/>
                <a:ext cx="8532472" cy="5184576"/>
              </a:xfrm>
              <a:prstGeom prst="rect">
                <a:avLst/>
              </a:prstGeom>
              <a:blipFill>
                <a:blip r:embed="rId6"/>
                <a:stretch>
                  <a:fillRect l="-297" t="-24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8" name="Diagramm 69">
            <a:extLst>
              <a:ext uri="{FF2B5EF4-FFF2-40B4-BE49-F238E27FC236}">
                <a16:creationId xmlns:a16="http://schemas.microsoft.com/office/drawing/2014/main" id="{1E5DE6DD-106F-A948-A36B-260C330A74EE}"/>
              </a:ext>
            </a:extLst>
          </p:cNvPr>
          <p:cNvGraphicFramePr>
            <a:graphicFrameLocks/>
          </p:cNvGraphicFramePr>
          <p:nvPr/>
        </p:nvGraphicFramePr>
        <p:xfrm>
          <a:off x="466725" y="2348881"/>
          <a:ext cx="3927636" cy="36724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19" name="Diagramm 6">
            <a:extLst>
              <a:ext uri="{FF2B5EF4-FFF2-40B4-BE49-F238E27FC236}">
                <a16:creationId xmlns:a16="http://schemas.microsoft.com/office/drawing/2014/main" id="{1A7E399D-9F81-0649-8854-E83D2FC18FA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84222464"/>
              </p:ext>
            </p:extLst>
          </p:nvPr>
        </p:nvGraphicFramePr>
        <p:xfrm>
          <a:off x="4538823" y="2348881"/>
          <a:ext cx="4105275" cy="36724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1089588-4BAC-9E42-AAEA-873E8B98796C}"/>
                  </a:ext>
                </a:extLst>
              </p:cNvPr>
              <p:cNvSpPr txBox="1"/>
              <p:nvPr/>
            </p:nvSpPr>
            <p:spPr>
              <a:xfrm>
                <a:off x="557136" y="5421124"/>
                <a:ext cx="1983043" cy="6001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171450" indent="-171450">
                  <a:buFont typeface="Wingdings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l-GR" sz="11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US" sz="1100">
                    <a:latin typeface="+mj-lt"/>
                  </a:rPr>
                  <a:t>: Mean identification time</a:t>
                </a:r>
              </a:p>
              <a:p>
                <a:pPr marL="171450" indent="-171450">
                  <a:buFont typeface="Wingdings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sz="110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1100">
                    <a:latin typeface="+mj-lt"/>
                  </a:rPr>
                  <a:t>: Actual number of tags</a:t>
                </a:r>
              </a:p>
              <a:p>
                <a:pPr marL="171450" indent="-171450">
                  <a:buFont typeface="Wingdings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sz="110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sz="1100">
                    <a:latin typeface="+mj-lt"/>
                  </a:rPr>
                  <a:t>: current frame length 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1089588-4BAC-9E42-AAEA-873E8B9879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136" y="5421124"/>
                <a:ext cx="1983043" cy="600164"/>
              </a:xfrm>
              <a:prstGeom prst="rect">
                <a:avLst/>
              </a:prstGeom>
              <a:blipFill>
                <a:blip r:embed="rId9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DFC3CCCC-3917-FB4C-87D1-0B8F502E59B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213" y="2852935"/>
            <a:ext cx="3637739" cy="257389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7B5A39B-24F2-0D43-8DBD-0F6D6B7A306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6794" y="2853724"/>
            <a:ext cx="3740592" cy="2600232"/>
          </a:xfrm>
          <a:prstGeom prst="rect">
            <a:avLst/>
          </a:prstGeom>
        </p:spPr>
      </p:pic>
      <p:sp>
        <p:nvSpPr>
          <p:cNvPr id="4" name="Right Brace 3">
            <a:extLst>
              <a:ext uri="{FF2B5EF4-FFF2-40B4-BE49-F238E27FC236}">
                <a16:creationId xmlns:a16="http://schemas.microsoft.com/office/drawing/2014/main" id="{98374ED4-097C-884F-9C72-F2C64E64490F}"/>
              </a:ext>
            </a:extLst>
          </p:cNvPr>
          <p:cNvSpPr/>
          <p:nvPr/>
        </p:nvSpPr>
        <p:spPr bwMode="auto">
          <a:xfrm>
            <a:off x="8306498" y="4509120"/>
            <a:ext cx="144462" cy="216024"/>
          </a:xfrm>
          <a:prstGeom prst="rightBrace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Frutiger LT Com 55 Roman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257166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369332"/>
          </a:xfrm>
        </p:spPr>
        <p:txBody>
          <a:bodyPr/>
          <a:lstStyle/>
          <a:p>
            <a:pPr lvl="1"/>
            <a:r>
              <a:rPr lang="en-US"/>
              <a:t>Tags Population Estimation</a:t>
            </a:r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6D6825A-82F5-3A4F-9E8F-D3A513A73C6B}" type="datetime3">
              <a:rPr lang="de-DE" smtClean="0"/>
              <a:t>23/01/2019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Hazem Elsaid Ibrahim | PhD Dissertation</a:t>
            </a:r>
          </a:p>
        </p:txBody>
      </p:sp>
      <p:pic>
        <p:nvPicPr>
          <p:cNvPr id="7" name="Picture Placeholder 4">
            <a:extLst>
              <a:ext uri="{FF2B5EF4-FFF2-40B4-BE49-F238E27FC236}">
                <a16:creationId xmlns:a16="http://schemas.microsoft.com/office/drawing/2014/main" id="{862FBCA6-8654-EB4E-B8B9-5343706E4A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 bwMode="auto">
          <a:xfrm>
            <a:off x="5940152" y="6237312"/>
            <a:ext cx="1330007" cy="56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platzhalter 3">
                <a:extLst>
                  <a:ext uri="{FF2B5EF4-FFF2-40B4-BE49-F238E27FC236}">
                    <a16:creationId xmlns:a16="http://schemas.microsoft.com/office/drawing/2014/main" id="{4EF8D30E-03C1-2648-A429-24ABA5D0FC8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8000" y="1052736"/>
                <a:ext cx="8568000" cy="5184576"/>
              </a:xfrm>
              <a:prstGeom prst="rect">
                <a:avLst/>
              </a:prstGeom>
            </p:spPr>
            <p:txBody>
              <a:bodyPr/>
              <a:lstStyle>
                <a:lvl1pPr marL="358775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tx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19138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2pPr>
                <a:lvl3pPr marL="1079500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3pPr>
                <a:lvl4pPr marL="1439863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4pPr>
                <a:lvl5pPr marL="1798638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5pPr>
                <a:lvl6pPr marL="18875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6pPr>
                <a:lvl7pPr marL="23447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7pPr>
                <a:lvl8pPr marL="28019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8pPr>
                <a:lvl9pPr marL="32591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r>
                  <a:rPr lang="en-US" sz="1600" kern="0"/>
                  <a:t>Conventional Estimation Systems:</a:t>
                </a:r>
                <a:endParaRPr lang="de-DE" sz="1400" i="1" kern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pt-BR" sz="14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i="1" kern="0">
                            <a:latin typeface="Cambria Math"/>
                          </a:rPr>
                          <m:t>𝑁</m:t>
                        </m:r>
                      </m:e>
                      <m:sub>
                        <m:r>
                          <a:rPr lang="de-DE" sz="1400" i="1" kern="0">
                            <a:latin typeface="Cambria Math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sz="1400" ker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4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i="1" kern="0">
                            <a:latin typeface="Cambria Math"/>
                          </a:rPr>
                          <m:t>𝑁</m:t>
                        </m:r>
                      </m:e>
                      <m:sub>
                        <m:r>
                          <a:rPr lang="de-DE" sz="1400" i="1" kern="0">
                            <a:latin typeface="Cambria Math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1400" kern="0"/>
                  <a:t>,</a:t>
                </a:r>
                <a:r>
                  <a:rPr lang="pt-BR" sz="1400" ker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4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i="1" kern="0">
                            <a:latin typeface="Cambria Math"/>
                          </a:rPr>
                          <m:t>𝑁</m:t>
                        </m:r>
                      </m:e>
                      <m:sub>
                        <m:r>
                          <a:rPr lang="de-DE" sz="1400" i="1" kern="0">
                            <a:latin typeface="Cambria Math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en-US" sz="1400" kern="0"/>
                  <a:t> are the number of successful,</a:t>
                </a:r>
                <a:br>
                  <a:rPr lang="en-US" sz="1400" kern="0"/>
                </a:br>
                <a:r>
                  <a:rPr lang="en-US" sz="1400" kern="0"/>
                  <a:t>collided, and empty slots </a:t>
                </a:r>
                <a:r>
                  <a:rPr lang="en-US" sz="1400" kern="0">
                    <a:solidFill>
                      <a:srgbClr val="C00000"/>
                    </a:solidFill>
                  </a:rPr>
                  <a:t>after</a:t>
                </a:r>
                <a:r>
                  <a:rPr lang="en-US" sz="1400" kern="0"/>
                  <a:t> collision</a:t>
                </a:r>
                <a:br>
                  <a:rPr lang="en-US" sz="1400" kern="0"/>
                </a:br>
                <a:r>
                  <a:rPr lang="en-US" sz="1400" kern="0"/>
                  <a:t>recovery</a:t>
                </a:r>
              </a:p>
              <a:p>
                <a:endParaRPr lang="en-US" sz="1600" kern="0"/>
              </a:p>
              <a:p>
                <a:r>
                  <a:rPr lang="en-US" sz="1600" kern="0"/>
                  <a:t>Proposed Estimation System: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pt-BR" sz="1400" i="1" kern="0">
                        <a:latin typeface="Cambria Math"/>
                        <a:ea typeface="Cambria Math"/>
                      </a:rPr>
                      <m:t>𝛼</m:t>
                    </m:r>
                  </m:oMath>
                </a14:m>
                <a:r>
                  <a:rPr lang="en-US" sz="1400" kern="0"/>
                  <a:t> is the collision recovery probability</a:t>
                </a:r>
                <a:endParaRPr lang="pt-BR" sz="1400" i="1" kern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pt-BR" sz="14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i="1" kern="0">
                            <a:latin typeface="Cambria Math"/>
                          </a:rPr>
                          <m:t>𝑁</m:t>
                        </m:r>
                        <m:r>
                          <a:rPr lang="de-DE" sz="1400" i="1" kern="0">
                            <a:latin typeface="Cambria Math"/>
                          </a:rPr>
                          <m:t>′</m:t>
                        </m:r>
                      </m:e>
                      <m:sub>
                        <m:r>
                          <a:rPr lang="de-DE" sz="1400" i="1" kern="0">
                            <a:latin typeface="Cambria Math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sz="1400" ker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4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i="1" kern="0">
                            <a:latin typeface="Cambria Math"/>
                          </a:rPr>
                          <m:t>𝑁</m:t>
                        </m:r>
                        <m:r>
                          <a:rPr lang="de-DE" sz="1400" i="1" kern="0">
                            <a:latin typeface="Cambria Math"/>
                          </a:rPr>
                          <m:t>′</m:t>
                        </m:r>
                      </m:e>
                      <m:sub>
                        <m:r>
                          <a:rPr lang="de-DE" sz="1400" i="1" kern="0">
                            <a:latin typeface="Cambria Math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1400" kern="0"/>
                  <a:t>,</a:t>
                </a:r>
                <a:r>
                  <a:rPr lang="pt-BR" sz="1400" ker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4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i="1" kern="0">
                            <a:latin typeface="Cambria Math"/>
                          </a:rPr>
                          <m:t>𝑁</m:t>
                        </m:r>
                        <m:r>
                          <a:rPr lang="de-DE" sz="1400" i="1" kern="0">
                            <a:latin typeface="Cambria Math"/>
                          </a:rPr>
                          <m:t>′</m:t>
                        </m:r>
                      </m:e>
                      <m:sub>
                        <m:r>
                          <a:rPr lang="de-DE" sz="1400" i="1" kern="0">
                            <a:latin typeface="Cambria Math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en-US" sz="1400" kern="0"/>
                  <a:t> are the number of successful,</a:t>
                </a:r>
                <a:br>
                  <a:rPr lang="en-US" sz="1400" kern="0"/>
                </a:br>
                <a:r>
                  <a:rPr lang="en-US" sz="1400" kern="0"/>
                  <a:t>collided, and empty slots </a:t>
                </a:r>
                <a:r>
                  <a:rPr lang="en-US" sz="1400" kern="0">
                    <a:solidFill>
                      <a:srgbClr val="C00000"/>
                    </a:solidFill>
                  </a:rPr>
                  <a:t>before</a:t>
                </a:r>
                <a:r>
                  <a:rPr lang="en-US" sz="1400" kern="0"/>
                  <a:t> collision</a:t>
                </a:r>
                <a:br>
                  <a:rPr lang="en-US" sz="1400" kern="0"/>
                </a:br>
                <a:r>
                  <a:rPr lang="en-US" sz="1400" kern="0"/>
                  <a:t>recovery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pt-BR" sz="13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300" b="0" i="1" kern="0">
                            <a:latin typeface="Cambria Math"/>
                          </a:rPr>
                          <m:t>𝑁</m:t>
                        </m:r>
                        <m:r>
                          <a:rPr lang="de-DE" sz="1300" b="0" i="1" kern="0">
                            <a:latin typeface="Cambria Math"/>
                          </a:rPr>
                          <m:t>′</m:t>
                        </m:r>
                      </m:e>
                      <m:sub>
                        <m:r>
                          <a:rPr lang="de-DE" sz="1300" b="0" i="1" kern="0">
                            <a:latin typeface="Cambria Math"/>
                          </a:rPr>
                          <m:t>𝐶</m:t>
                        </m:r>
                      </m:sub>
                    </m:sSub>
                    <m:r>
                      <a:rPr lang="de-DE" sz="1300" b="0" i="1" kern="0">
                        <a:latin typeface="Cambria Math"/>
                      </a:rPr>
                      <m:t>=</m:t>
                    </m:r>
                    <m:d>
                      <m:dPr>
                        <m:begChr m:val="⌊"/>
                        <m:endChr m:val="⌋"/>
                        <m:ctrlPr>
                          <a:rPr lang="de-DE" sz="13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de-DE" sz="1300" i="1" ker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pt-BR" sz="13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300" i="1" kern="0">
                                    <a:latin typeface="Cambria Math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de-DE" sz="1300" i="1" kern="0">
                                    <a:latin typeface="Cambria Math"/>
                                  </a:rPr>
                                  <m:t>𝑐</m:t>
                                </m:r>
                              </m:sub>
                            </m:sSub>
                          </m:num>
                          <m:den>
                            <m:r>
                              <a:rPr lang="de-DE" sz="1300" i="1" kern="0">
                                <a:latin typeface="Cambria Math"/>
                              </a:rPr>
                              <m:t>(1−</m:t>
                            </m:r>
                            <m:r>
                              <a:rPr lang="pt-BR" sz="1300" i="1" kern="0">
                                <a:latin typeface="Cambria Math"/>
                                <a:ea typeface="Cambria Math"/>
                              </a:rPr>
                              <m:t>𝛼</m:t>
                            </m:r>
                            <m:r>
                              <a:rPr lang="de-DE" sz="1300" i="1" kern="0">
                                <a:latin typeface="Cambria Math"/>
                                <a:ea typeface="Cambria Math"/>
                              </a:rPr>
                              <m:t>)</m:t>
                            </m:r>
                          </m:den>
                        </m:f>
                      </m:e>
                    </m:d>
                  </m:oMath>
                </a14:m>
                <a:endParaRPr lang="en-US" sz="1300" kern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pt-BR" sz="13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300" b="0" i="1" kern="0">
                            <a:latin typeface="Cambria Math"/>
                          </a:rPr>
                          <m:t>𝑁</m:t>
                        </m:r>
                        <m:r>
                          <a:rPr lang="de-DE" sz="1300" b="0" i="1" kern="0">
                            <a:latin typeface="Cambria Math"/>
                          </a:rPr>
                          <m:t>′</m:t>
                        </m:r>
                      </m:e>
                      <m:sub>
                        <m:r>
                          <a:rPr lang="de-DE" sz="1300" b="0" i="1" kern="0">
                            <a:latin typeface="Cambria Math"/>
                          </a:rPr>
                          <m:t>𝑠</m:t>
                        </m:r>
                      </m:sub>
                    </m:sSub>
                    <m:r>
                      <a:rPr lang="de-DE" sz="1300" b="0" i="1" ker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pt-BR" sz="13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300" b="0" i="1" kern="0">
                            <a:latin typeface="Cambria Math"/>
                          </a:rPr>
                          <m:t>𝑁</m:t>
                        </m:r>
                      </m:e>
                      <m:sub>
                        <m:r>
                          <a:rPr lang="de-DE" sz="1300" b="0" i="1" kern="0">
                            <a:latin typeface="Cambria Math"/>
                          </a:rPr>
                          <m:t>𝑠</m:t>
                        </m:r>
                      </m:sub>
                    </m:sSub>
                    <m:r>
                      <a:rPr lang="de-DE" sz="1300" b="0" i="1" kern="0">
                        <a:latin typeface="Cambria Math"/>
                      </a:rPr>
                      <m:t>−</m:t>
                    </m:r>
                    <m:d>
                      <m:dPr>
                        <m:begChr m:val="⌈"/>
                        <m:endChr m:val="⌉"/>
                        <m:ctrlPr>
                          <a:rPr lang="de-DE" sz="13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de-DE" sz="13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de-DE" sz="1300" i="1" ker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pt-BR" sz="1300" i="1" kern="0">
                                    <a:latin typeface="Cambria Math"/>
                                    <a:ea typeface="Cambria Math"/>
                                  </a:rPr>
                                  <m:t>𝛼</m:t>
                                </m:r>
                              </m:num>
                              <m:den>
                                <m:r>
                                  <a:rPr lang="de-DE" sz="1300" i="1" kern="0">
                                    <a:latin typeface="Cambria Math"/>
                                  </a:rPr>
                                  <m:t>1−</m:t>
                                </m:r>
                                <m:r>
                                  <a:rPr lang="pt-BR" sz="1300" i="1" kern="0">
                                    <a:latin typeface="Cambria Math"/>
                                    <a:ea typeface="Cambria Math"/>
                                  </a:rPr>
                                  <m:t>𝛼</m:t>
                                </m:r>
                              </m:den>
                            </m:f>
                          </m:e>
                        </m:d>
                      </m:e>
                    </m:d>
                    <m:sSub>
                      <m:sSubPr>
                        <m:ctrlPr>
                          <a:rPr lang="pt-BR" sz="13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300" b="0" i="1" kern="0">
                            <a:latin typeface="Cambria Math"/>
                          </a:rPr>
                          <m:t>𝑁</m:t>
                        </m:r>
                      </m:e>
                      <m:sub>
                        <m:r>
                          <a:rPr lang="de-DE" sz="1300" b="0" i="1" kern="0">
                            <a:latin typeface="Cambria Math"/>
                          </a:rPr>
                          <m:t>𝑐</m:t>
                        </m:r>
                      </m:sub>
                    </m:sSub>
                  </m:oMath>
                </a14:m>
                <a:endParaRPr lang="en-US" sz="1300" kern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pt-BR" sz="13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300" b="0" i="1" kern="0">
                            <a:latin typeface="Cambria Math"/>
                          </a:rPr>
                          <m:t>𝑁</m:t>
                        </m:r>
                        <m:r>
                          <a:rPr lang="de-DE" sz="1300" b="0" i="1" kern="0">
                            <a:latin typeface="Cambria Math"/>
                          </a:rPr>
                          <m:t>′</m:t>
                        </m:r>
                      </m:e>
                      <m:sub>
                        <m:r>
                          <a:rPr lang="de-DE" sz="1300" b="0" i="1" kern="0">
                            <a:latin typeface="Cambria Math"/>
                          </a:rPr>
                          <m:t>𝐸</m:t>
                        </m:r>
                      </m:sub>
                    </m:sSub>
                    <m:r>
                      <a:rPr lang="de-DE" sz="1300" b="0" i="1" ker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pt-BR" sz="13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300" b="0" i="1" kern="0">
                            <a:latin typeface="Cambria Math"/>
                          </a:rPr>
                          <m:t>𝑁</m:t>
                        </m:r>
                      </m:e>
                      <m:sub>
                        <m:r>
                          <a:rPr lang="de-DE" sz="1300" b="0" i="1" kern="0">
                            <a:latin typeface="Cambria Math"/>
                          </a:rPr>
                          <m:t>𝐸</m:t>
                        </m:r>
                      </m:sub>
                    </m:sSub>
                  </m:oMath>
                </a14:m>
                <a:endParaRPr lang="de-DE" sz="1300" kern="0"/>
              </a:p>
              <a:p>
                <a:pPr lvl="1"/>
                <a:endParaRPr lang="en-US" sz="1400" kern="0"/>
              </a:p>
              <a:p>
                <a:pPr lvl="1"/>
                <a:endParaRPr lang="en-US" sz="1400" kern="0"/>
              </a:p>
              <a:p>
                <a:pPr lvl="1"/>
                <a:endParaRPr lang="en-US" sz="1600" kern="0"/>
              </a:p>
              <a:p>
                <a:endParaRPr lang="en-US" sz="1600" kern="0"/>
              </a:p>
              <a:p>
                <a:pPr lvl="1"/>
                <a:endParaRPr lang="de-DE" sz="1600" kern="0"/>
              </a:p>
              <a:p>
                <a:pPr marL="180975" lvl="1" indent="0">
                  <a:buFont typeface="Wingdings" pitchFamily="2" charset="2"/>
                  <a:buNone/>
                </a:pPr>
                <a:br>
                  <a:rPr lang="en-US" sz="1600" kern="0"/>
                </a:br>
                <a:endParaRPr lang="en-US" sz="1600" kern="0"/>
              </a:p>
              <a:p>
                <a:endParaRPr lang="de-DE" sz="1600" kern="0"/>
              </a:p>
              <a:p>
                <a:pPr lvl="1"/>
                <a:endParaRPr lang="en-US" sz="1600" kern="0"/>
              </a:p>
              <a:p>
                <a:pPr marL="361950" lvl="2" indent="0">
                  <a:buFont typeface="Wingdings" pitchFamily="2" charset="2"/>
                  <a:buNone/>
                </a:pPr>
                <a:endParaRPr lang="en-US" sz="1600" kern="0"/>
              </a:p>
              <a:p>
                <a:pPr marL="0" indent="0">
                  <a:spcAft>
                    <a:spcPct val="0"/>
                  </a:spcAft>
                  <a:buFont typeface="Wingdings" pitchFamily="2" charset="2"/>
                  <a:buNone/>
                </a:pPr>
                <a:br>
                  <a:rPr lang="en-US" sz="1600" kern="0"/>
                </a:br>
                <a:br>
                  <a:rPr lang="en-US" sz="1600" kern="0"/>
                </a:br>
                <a:br>
                  <a:rPr lang="en-US" sz="1600" kern="0"/>
                </a:br>
                <a:br>
                  <a:rPr lang="en-US" sz="1600" kern="0"/>
                </a:br>
                <a:endParaRPr lang="en-US" sz="1100" b="1" kern="0"/>
              </a:p>
            </p:txBody>
          </p:sp>
        </mc:Choice>
        <mc:Fallback xmlns="">
          <p:sp>
            <p:nvSpPr>
              <p:cNvPr id="9" name="Textplatzhalter 3">
                <a:extLst>
                  <a:ext uri="{FF2B5EF4-FFF2-40B4-BE49-F238E27FC236}">
                    <a16:creationId xmlns:a16="http://schemas.microsoft.com/office/drawing/2014/main" id="{4EF8D30E-03C1-2648-A429-24ABA5D0FC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000" y="1052736"/>
                <a:ext cx="8568000" cy="5184576"/>
              </a:xfrm>
              <a:prstGeom prst="rect">
                <a:avLst/>
              </a:prstGeom>
              <a:blipFill>
                <a:blip r:embed="rId3"/>
                <a:stretch>
                  <a:fillRect l="-296" t="-4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Picture Placeholder 10">
            <a:extLst>
              <a:ext uri="{FF2B5EF4-FFF2-40B4-BE49-F238E27FC236}">
                <a16:creationId xmlns:a16="http://schemas.microsoft.com/office/drawing/2014/main" id="{BAE75F73-534B-764C-990D-730F3DE6CF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 bwMode="auto">
          <a:xfrm>
            <a:off x="7524750" y="100013"/>
            <a:ext cx="1149350" cy="906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3" name="Group 42">
            <a:extLst>
              <a:ext uri="{FF2B5EF4-FFF2-40B4-BE49-F238E27FC236}">
                <a16:creationId xmlns:a16="http://schemas.microsoft.com/office/drawing/2014/main" id="{7128C57D-3CD0-5442-A713-0C3867BD7055}"/>
              </a:ext>
            </a:extLst>
          </p:cNvPr>
          <p:cNvGrpSpPr/>
          <p:nvPr/>
        </p:nvGrpSpPr>
        <p:grpSpPr>
          <a:xfrm>
            <a:off x="5180099" y="1340769"/>
            <a:ext cx="3494001" cy="792088"/>
            <a:chOff x="3988580" y="1339861"/>
            <a:chExt cx="3494001" cy="79208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Rechteck 36">
                  <a:extLst>
                    <a:ext uri="{FF2B5EF4-FFF2-40B4-BE49-F238E27FC236}">
                      <a16:creationId xmlns:a16="http://schemas.microsoft.com/office/drawing/2014/main" id="{81DBB73C-81BF-C24D-8A71-563332812807}"/>
                    </a:ext>
                  </a:extLst>
                </p:cNvPr>
                <p:cNvSpPr/>
                <p:nvPr/>
              </p:nvSpPr>
              <p:spPr>
                <a:xfrm>
                  <a:off x="5466357" y="1339861"/>
                  <a:ext cx="2016224" cy="792088"/>
                </a:xfrm>
                <a:prstGeom prst="rect">
                  <a:avLst/>
                </a:prstGeom>
                <a:solidFill>
                  <a:srgbClr val="92D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800" b="1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MAC-Layer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pt-BR" sz="1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acc>
                        <m:r>
                          <a:rPr lang="de-DE" sz="14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=</m:t>
                        </m:r>
                        <m:r>
                          <a:rPr lang="de-DE" sz="14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𝑓</m:t>
                        </m:r>
                        <m:r>
                          <a:rPr lang="de-DE" sz="14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(</m:t>
                        </m:r>
                        <m:r>
                          <a:rPr lang="de-DE" sz="14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𝐿</m:t>
                        </m:r>
                        <m:r>
                          <a:rPr lang="de-DE" sz="14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pt-BR" sz="14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400" b="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de-DE" sz="1400" b="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𝑠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US" sz="1400" b="0" i="1">
                            <a:solidFill>
                              <a:schemeClr val="tx1"/>
                            </a:solidFill>
                            <a:latin typeface="Cambria Math"/>
                          </a:rPr>
                          <m:t>, </m:t>
                        </m:r>
                        <m:sSub>
                          <m:sSubPr>
                            <m:ctrlPr>
                              <a:rPr lang="pt-BR" sz="14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400" b="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de-DE" sz="1400" b="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𝑐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US" sz="1400" b="0" i="1">
                            <a:solidFill>
                              <a:schemeClr val="tx1"/>
                            </a:solidFill>
                            <a:latin typeface="Cambria Math"/>
                          </a:rPr>
                          <m:t>, </m:t>
                        </m:r>
                        <m:sSub>
                          <m:sSubPr>
                            <m:ctrlPr>
                              <a:rPr lang="pt-BR" sz="14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400" b="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de-DE" sz="1400" b="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𝐸</m:t>
                            </m:r>
                          </m:sub>
                        </m:sSub>
                        <m:r>
                          <a:rPr lang="de-DE" sz="16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)</m:t>
                        </m:r>
                      </m:oMath>
                    </m:oMathPara>
                  </a14:m>
                  <a:endParaRPr lang="en-US" sz="1600" b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27" name="Rechteck 36">
                  <a:extLst>
                    <a:ext uri="{FF2B5EF4-FFF2-40B4-BE49-F238E27FC236}">
                      <a16:creationId xmlns:a16="http://schemas.microsoft.com/office/drawing/2014/main" id="{81DBB73C-81BF-C24D-8A71-56333281280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66357" y="1339861"/>
                  <a:ext cx="2016224" cy="792088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Pfeil nach unten 64">
              <a:extLst>
                <a:ext uri="{FF2B5EF4-FFF2-40B4-BE49-F238E27FC236}">
                  <a16:creationId xmlns:a16="http://schemas.microsoft.com/office/drawing/2014/main" id="{FD707427-3E3E-FD42-BB11-9438C0C007EC}"/>
                </a:ext>
              </a:extLst>
            </p:cNvPr>
            <p:cNvSpPr/>
            <p:nvPr/>
          </p:nvSpPr>
          <p:spPr>
            <a:xfrm rot="16200000">
              <a:off x="5080600" y="1501422"/>
              <a:ext cx="259287" cy="486678"/>
            </a:xfrm>
            <a:prstGeom prst="down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feld 65">
                  <a:extLst>
                    <a:ext uri="{FF2B5EF4-FFF2-40B4-BE49-F238E27FC236}">
                      <a16:creationId xmlns:a16="http://schemas.microsoft.com/office/drawing/2014/main" id="{85EE2BE0-451F-E546-9A19-4120621C3E4D}"/>
                    </a:ext>
                  </a:extLst>
                </p:cNvPr>
                <p:cNvSpPr txBox="1"/>
                <p:nvPr/>
              </p:nvSpPr>
              <p:spPr>
                <a:xfrm>
                  <a:off x="3988580" y="1566628"/>
                  <a:ext cx="935769" cy="307777"/>
                </a:xfrm>
                <a:prstGeom prst="rect">
                  <a:avLst/>
                </a:prstGeom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pt-BR" sz="1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lang="de-DE" sz="1400" b="0" i="1">
                              <a:solidFill>
                                <a:srgbClr val="C00000"/>
                              </a:solidFill>
                              <a:latin typeface="Cambria Math"/>
                              <a:cs typeface="+mn-cs"/>
                            </a:rPr>
                            <m:t>𝑁</m:t>
                          </m:r>
                        </m:e>
                        <m:sub>
                          <m:r>
                            <a:rPr lang="de-DE" sz="1400" b="0" i="1">
                              <a:solidFill>
                                <a:srgbClr val="C00000"/>
                              </a:solidFill>
                              <a:latin typeface="Cambria Math"/>
                              <a:cs typeface="+mn-cs"/>
                            </a:rPr>
                            <m:t>𝑠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1400" b="0" i="1">
                          <a:solidFill>
                            <a:srgbClr val="C00000"/>
                          </a:solidFill>
                          <a:latin typeface="Cambria Math"/>
                          <a:cs typeface="+mn-cs"/>
                        </a:rPr>
                        <m:t>, </m:t>
                      </m:r>
                      <m:sSub>
                        <m:sSubPr>
                          <m:ctrlPr>
                            <a:rPr lang="pt-BR" sz="1400" b="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lang="de-DE" sz="1400" b="0" i="1">
                              <a:solidFill>
                                <a:srgbClr val="C00000"/>
                              </a:solidFill>
                              <a:latin typeface="Cambria Math"/>
                              <a:cs typeface="+mn-cs"/>
                            </a:rPr>
                            <m:t>𝑁</m:t>
                          </m:r>
                        </m:e>
                        <m:sub>
                          <m:r>
                            <a:rPr lang="de-DE" sz="1400" b="0" i="1">
                              <a:solidFill>
                                <a:srgbClr val="C00000"/>
                              </a:solidFill>
                              <a:latin typeface="Cambria Math"/>
                              <a:cs typeface="+mn-cs"/>
                            </a:rPr>
                            <m:t>𝑐</m:t>
                          </m:r>
                        </m:sub>
                      </m:sSub>
                    </m:oMath>
                  </a14:m>
                  <a:r>
                    <a:rPr lang="en-US" sz="1400" b="0" i="1">
                      <a:solidFill>
                        <a:srgbClr val="C00000"/>
                      </a:solidFill>
                      <a:latin typeface="Cambria Math"/>
                      <a:cs typeface="+mn-cs"/>
                    </a:rPr>
                    <a:t>,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pt-BR" sz="1400" b="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lang="de-DE" sz="1400" b="0" i="1">
                              <a:solidFill>
                                <a:srgbClr val="C00000"/>
                              </a:solidFill>
                              <a:latin typeface="Cambria Math"/>
                              <a:cs typeface="+mn-cs"/>
                            </a:rPr>
                            <m:t>𝑁</m:t>
                          </m:r>
                        </m:e>
                        <m:sub>
                          <m:r>
                            <a:rPr lang="de-DE" sz="1400" b="0" i="1">
                              <a:solidFill>
                                <a:srgbClr val="C00000"/>
                              </a:solidFill>
                              <a:latin typeface="Cambria Math"/>
                              <a:cs typeface="+mn-cs"/>
                            </a:rPr>
                            <m:t>𝐸</m:t>
                          </m:r>
                        </m:sub>
                      </m:sSub>
                    </m:oMath>
                  </a14:m>
                  <a:endParaRPr lang="en-US" sz="1400" b="0" i="1">
                    <a:solidFill>
                      <a:srgbClr val="C00000"/>
                    </a:solidFill>
                    <a:latin typeface="Cambria Math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9" name="Textfeld 65">
                  <a:extLst>
                    <a:ext uri="{FF2B5EF4-FFF2-40B4-BE49-F238E27FC236}">
                      <a16:creationId xmlns:a16="http://schemas.microsoft.com/office/drawing/2014/main" id="{85EE2BE0-451F-E546-9A19-4120621C3E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88580" y="1566628"/>
                  <a:ext cx="935769" cy="307777"/>
                </a:xfrm>
                <a:prstGeom prst="rect">
                  <a:avLst/>
                </a:prstGeom>
                <a:blipFill>
                  <a:blip r:embed="rId6"/>
                  <a:stretch>
                    <a:fillRect b="-1538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24036B1D-69F3-AB41-A04E-0C94E7BE43D3}"/>
              </a:ext>
            </a:extLst>
          </p:cNvPr>
          <p:cNvGrpSpPr/>
          <p:nvPr/>
        </p:nvGrpSpPr>
        <p:grpSpPr>
          <a:xfrm>
            <a:off x="3202544" y="3861048"/>
            <a:ext cx="5471556" cy="1103737"/>
            <a:chOff x="2011025" y="2420888"/>
            <a:chExt cx="5471556" cy="1103737"/>
          </a:xfrm>
        </p:grpSpPr>
        <p:sp>
          <p:nvSpPr>
            <p:cNvPr id="21" name="Rechteck 35">
              <a:extLst>
                <a:ext uri="{FF2B5EF4-FFF2-40B4-BE49-F238E27FC236}">
                  <a16:creationId xmlns:a16="http://schemas.microsoft.com/office/drawing/2014/main" id="{FDDE6ECA-9F55-0241-B9C4-A54ABD1BBDAA}"/>
                </a:ext>
              </a:extLst>
            </p:cNvPr>
            <p:cNvSpPr/>
            <p:nvPr/>
          </p:nvSpPr>
          <p:spPr>
            <a:xfrm>
              <a:off x="3097426" y="2732537"/>
              <a:ext cx="1432827" cy="792088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algn="ctr"/>
              <a:r>
                <a:rPr lang="en-US" sz="1800" b="1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PHY-Layer</a:t>
              </a:r>
            </a:p>
            <a:p>
              <a:pPr algn="ctr"/>
              <a:endParaRPr lang="en-US" sz="1800" b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Rechteck 36">
                  <a:extLst>
                    <a:ext uri="{FF2B5EF4-FFF2-40B4-BE49-F238E27FC236}">
                      <a16:creationId xmlns:a16="http://schemas.microsoft.com/office/drawing/2014/main" id="{ECA304FE-51CD-634A-BC86-47FFD3100A64}"/>
                    </a:ext>
                  </a:extLst>
                </p:cNvPr>
                <p:cNvSpPr/>
                <p:nvPr/>
              </p:nvSpPr>
              <p:spPr>
                <a:xfrm>
                  <a:off x="5466357" y="2682600"/>
                  <a:ext cx="2016224" cy="792088"/>
                </a:xfrm>
                <a:prstGeom prst="rect">
                  <a:avLst/>
                </a:prstGeom>
                <a:solidFill>
                  <a:srgbClr val="92D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800" b="1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MAC-Layer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pt-B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acc>
                        <m:r>
                          <a:rPr lang="de-DE" sz="14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=</m:t>
                        </m:r>
                        <m:r>
                          <a:rPr lang="de-DE" sz="14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𝑓</m:t>
                        </m:r>
                        <m:r>
                          <a:rPr lang="de-DE" sz="14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(</m:t>
                        </m:r>
                        <m:r>
                          <a:rPr lang="de-DE" sz="14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𝐿</m:t>
                        </m:r>
                        <m:r>
                          <a:rPr lang="de-DE" sz="14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pt-B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4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de-DE" sz="14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𝑠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US" sz="14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, </m:t>
                        </m:r>
                        <m:sSub>
                          <m:sSubPr>
                            <m:ctrlPr>
                              <a:rPr lang="pt-B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4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de-DE" sz="14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𝑐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US" sz="14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, </m:t>
                        </m:r>
                        <m:sSub>
                          <m:sSubPr>
                            <m:ctrlPr>
                              <a:rPr lang="pt-B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4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de-DE" sz="14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𝐸</m:t>
                            </m:r>
                          </m:sub>
                        </m:sSub>
                        <m:r>
                          <a:rPr lang="de-DE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400" i="1" smtClean="0">
                            <a:solidFill>
                              <a:srgbClr val="C00000"/>
                            </a:solidFill>
                            <a:latin typeface="Cambria Math"/>
                          </a:rPr>
                          <m:t>𝛼</m:t>
                        </m:r>
                        <m:r>
                          <a:rPr lang="de-DE" sz="16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)</m:t>
                        </m:r>
                      </m:oMath>
                    </m:oMathPara>
                  </a14:m>
                  <a:endParaRPr lang="en-US" sz="1600" b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22" name="Rechteck 36">
                  <a:extLst>
                    <a:ext uri="{FF2B5EF4-FFF2-40B4-BE49-F238E27FC236}">
                      <a16:creationId xmlns:a16="http://schemas.microsoft.com/office/drawing/2014/main" id="{ECA304FE-51CD-634A-BC86-47FFD3100A6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66357" y="2682600"/>
                  <a:ext cx="2016224" cy="792088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" name="Pfeil nach unten 64">
              <a:extLst>
                <a:ext uri="{FF2B5EF4-FFF2-40B4-BE49-F238E27FC236}">
                  <a16:creationId xmlns:a16="http://schemas.microsoft.com/office/drawing/2014/main" id="{DABE406D-D641-0F4A-BE6B-E07171CBF602}"/>
                </a:ext>
              </a:extLst>
            </p:cNvPr>
            <p:cNvSpPr/>
            <p:nvPr/>
          </p:nvSpPr>
          <p:spPr>
            <a:xfrm rot="16200000">
              <a:off x="4910990" y="2395662"/>
              <a:ext cx="174632" cy="936103"/>
            </a:xfrm>
            <a:prstGeom prst="down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feld 65">
                  <a:extLst>
                    <a:ext uri="{FF2B5EF4-FFF2-40B4-BE49-F238E27FC236}">
                      <a16:creationId xmlns:a16="http://schemas.microsoft.com/office/drawing/2014/main" id="{DE6168F3-6BFA-5C4B-A7B5-D0DB02037D65}"/>
                    </a:ext>
                  </a:extLst>
                </p:cNvPr>
                <p:cNvSpPr txBox="1"/>
                <p:nvPr/>
              </p:nvSpPr>
              <p:spPr>
                <a:xfrm>
                  <a:off x="4456465" y="2420888"/>
                  <a:ext cx="935769" cy="307777"/>
                </a:xfrm>
                <a:prstGeom prst="rect">
                  <a:avLst/>
                </a:prstGeom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pt-BR" sz="1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lang="de-DE" sz="1400" b="0" i="1">
                              <a:solidFill>
                                <a:srgbClr val="C00000"/>
                              </a:solidFill>
                              <a:latin typeface="Cambria Math"/>
                              <a:cs typeface="+mn-cs"/>
                            </a:rPr>
                            <m:t>𝑁</m:t>
                          </m:r>
                        </m:e>
                        <m:sub>
                          <m:r>
                            <a:rPr lang="de-DE" sz="1400" b="0" i="1">
                              <a:solidFill>
                                <a:srgbClr val="C00000"/>
                              </a:solidFill>
                              <a:latin typeface="Cambria Math"/>
                              <a:cs typeface="+mn-cs"/>
                            </a:rPr>
                            <m:t>𝑠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1400" b="0" i="1">
                          <a:solidFill>
                            <a:srgbClr val="C00000"/>
                          </a:solidFill>
                          <a:latin typeface="Cambria Math"/>
                          <a:cs typeface="+mn-cs"/>
                        </a:rPr>
                        <m:t>, </m:t>
                      </m:r>
                      <m:sSub>
                        <m:sSubPr>
                          <m:ctrlPr>
                            <a:rPr lang="pt-BR" sz="1400" b="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lang="de-DE" sz="1400" b="0" i="1">
                              <a:solidFill>
                                <a:srgbClr val="C00000"/>
                              </a:solidFill>
                              <a:latin typeface="Cambria Math"/>
                              <a:cs typeface="+mn-cs"/>
                            </a:rPr>
                            <m:t>𝑁</m:t>
                          </m:r>
                        </m:e>
                        <m:sub>
                          <m:r>
                            <a:rPr lang="de-DE" sz="1400" b="0" i="1">
                              <a:solidFill>
                                <a:srgbClr val="C00000"/>
                              </a:solidFill>
                              <a:latin typeface="Cambria Math"/>
                              <a:cs typeface="+mn-cs"/>
                            </a:rPr>
                            <m:t>𝑐</m:t>
                          </m:r>
                        </m:sub>
                      </m:sSub>
                    </m:oMath>
                  </a14:m>
                  <a:r>
                    <a:rPr lang="en-US" sz="1400" b="0" i="1">
                      <a:solidFill>
                        <a:srgbClr val="C00000"/>
                      </a:solidFill>
                      <a:latin typeface="Cambria Math"/>
                      <a:cs typeface="+mn-cs"/>
                    </a:rPr>
                    <a:t>,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pt-BR" sz="1400" b="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lang="de-DE" sz="1400" b="0" i="1">
                              <a:solidFill>
                                <a:srgbClr val="C00000"/>
                              </a:solidFill>
                              <a:latin typeface="Cambria Math"/>
                              <a:cs typeface="+mn-cs"/>
                            </a:rPr>
                            <m:t>𝑁</m:t>
                          </m:r>
                        </m:e>
                        <m:sub>
                          <m:r>
                            <a:rPr lang="de-DE" sz="1400" b="0" i="1">
                              <a:solidFill>
                                <a:srgbClr val="C00000"/>
                              </a:solidFill>
                              <a:latin typeface="Cambria Math"/>
                              <a:cs typeface="+mn-cs"/>
                            </a:rPr>
                            <m:t>𝐸</m:t>
                          </m:r>
                        </m:sub>
                      </m:sSub>
                    </m:oMath>
                  </a14:m>
                  <a:endParaRPr lang="en-US" sz="1400" b="0" i="1">
                    <a:solidFill>
                      <a:srgbClr val="C00000"/>
                    </a:solidFill>
                    <a:latin typeface="Cambria Math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4" name="Textfeld 65">
                  <a:extLst>
                    <a:ext uri="{FF2B5EF4-FFF2-40B4-BE49-F238E27FC236}">
                      <a16:creationId xmlns:a16="http://schemas.microsoft.com/office/drawing/2014/main" id="{DE6168F3-6BFA-5C4B-A7B5-D0DB02037D6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56465" y="2420888"/>
                  <a:ext cx="935769" cy="307777"/>
                </a:xfrm>
                <a:prstGeom prst="rect">
                  <a:avLst/>
                </a:prstGeom>
                <a:blipFill>
                  <a:blip r:embed="rId8"/>
                  <a:stretch>
                    <a:fillRect b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5" name="Pfeil nach unten 7">
              <a:extLst>
                <a:ext uri="{FF2B5EF4-FFF2-40B4-BE49-F238E27FC236}">
                  <a16:creationId xmlns:a16="http://schemas.microsoft.com/office/drawing/2014/main" id="{D80463B4-D749-9141-8599-7C575975D9F6}"/>
                </a:ext>
              </a:extLst>
            </p:cNvPr>
            <p:cNvSpPr/>
            <p:nvPr/>
          </p:nvSpPr>
          <p:spPr>
            <a:xfrm rot="16200000">
              <a:off x="2752841" y="2952631"/>
              <a:ext cx="180020" cy="432048"/>
            </a:xfrm>
            <a:prstGeom prst="down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feld 1">
                  <a:extLst>
                    <a:ext uri="{FF2B5EF4-FFF2-40B4-BE49-F238E27FC236}">
                      <a16:creationId xmlns:a16="http://schemas.microsoft.com/office/drawing/2014/main" id="{D8EC06A9-DBEF-FD48-BE3B-ECB1C74BA52A}"/>
                    </a:ext>
                  </a:extLst>
                </p:cNvPr>
                <p:cNvSpPr txBox="1"/>
                <p:nvPr/>
              </p:nvSpPr>
              <p:spPr>
                <a:xfrm>
                  <a:off x="2011025" y="2708920"/>
                  <a:ext cx="1119858" cy="307777"/>
                </a:xfrm>
                <a:prstGeom prst="rect">
                  <a:avLst/>
                </a:prstGeom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pt-BR" sz="1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b="0" i="1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𝑁</m:t>
                          </m:r>
                          <m:r>
                            <a:rPr lang="de-DE" sz="1400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′</m:t>
                          </m:r>
                        </m:e>
                        <m:sub>
                          <m:r>
                            <a:rPr lang="de-DE" sz="1400" b="0" i="1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𝑠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1400" b="0" i="1">
                          <a:solidFill>
                            <a:srgbClr val="C00000"/>
                          </a:solidFill>
                          <a:latin typeface="Cambria Math"/>
                        </a:rPr>
                        <m:t>, </m:t>
                      </m:r>
                      <m:sSub>
                        <m:sSubPr>
                          <m:ctrlPr>
                            <a:rPr lang="pt-BR" sz="1400" b="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b="0" i="1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𝑁</m:t>
                          </m:r>
                          <m:r>
                            <a:rPr lang="de-DE" sz="1400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′</m:t>
                          </m:r>
                        </m:e>
                        <m:sub>
                          <m:r>
                            <a:rPr lang="de-DE" sz="1400" b="0" i="1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𝑐</m:t>
                          </m:r>
                        </m:sub>
                      </m:sSub>
                    </m:oMath>
                  </a14:m>
                  <a:r>
                    <a:rPr lang="en-US" sz="1400" b="0" i="1">
                      <a:solidFill>
                        <a:srgbClr val="C00000"/>
                      </a:solidFill>
                      <a:latin typeface="Cambria Math"/>
                    </a:rPr>
                    <a:t>,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pt-BR" sz="1400" b="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b="0" i="1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𝑁</m:t>
                          </m:r>
                          <m:r>
                            <a:rPr lang="de-DE" sz="1400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′</m:t>
                          </m:r>
                        </m:e>
                        <m:sub>
                          <m:r>
                            <a:rPr lang="de-DE" sz="1400" b="0" i="1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𝐸</m:t>
                          </m:r>
                        </m:sub>
                      </m:sSub>
                    </m:oMath>
                  </a14:m>
                  <a:endParaRPr lang="en-US" sz="1400" b="0"/>
                </a:p>
              </p:txBody>
            </p:sp>
          </mc:Choice>
          <mc:Fallback xmlns="">
            <p:sp>
              <p:nvSpPr>
                <p:cNvPr id="26" name="Textfeld 1">
                  <a:extLst>
                    <a:ext uri="{FF2B5EF4-FFF2-40B4-BE49-F238E27FC236}">
                      <a16:creationId xmlns:a16="http://schemas.microsoft.com/office/drawing/2014/main" id="{D8EC06A9-DBEF-FD48-BE3B-ECB1C74BA52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11025" y="2708920"/>
                  <a:ext cx="1119858" cy="307777"/>
                </a:xfrm>
                <a:prstGeom prst="rect">
                  <a:avLst/>
                </a:prstGeom>
                <a:blipFill>
                  <a:blip r:embed="rId9"/>
                  <a:stretch>
                    <a:fillRect t="-4000" b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D9EBFBE2-A2B3-4C4B-8AEE-853723B7113B}"/>
                    </a:ext>
                  </a:extLst>
                </p:cNvPr>
                <p:cNvSpPr txBox="1"/>
                <p:nvPr/>
              </p:nvSpPr>
              <p:spPr>
                <a:xfrm>
                  <a:off x="4806300" y="3018438"/>
                  <a:ext cx="372025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i="1" smtClean="0">
                            <a:solidFill>
                              <a:srgbClr val="C00000"/>
                            </a:solidFill>
                            <a:latin typeface="Cambria Math"/>
                            <a:ea typeface="Cambria Math"/>
                            <a:cs typeface="Calibri" panose="020F0502020204030204" pitchFamily="34" charset="0"/>
                          </a:rPr>
                          <m:t>𝛼</m:t>
                        </m:r>
                      </m:oMath>
                    </m:oMathPara>
                  </a14:m>
                  <a:endParaRPr lang="en-US" sz="1600">
                    <a:solidFill>
                      <a:srgbClr val="C0000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D9EBFBE2-A2B3-4C4B-8AEE-853723B7113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06300" y="3018438"/>
                  <a:ext cx="372025" cy="338554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83238ECA-C641-0D41-840F-C1A5EC71AC69}"/>
                </a:ext>
              </a:extLst>
            </p:cNvPr>
            <p:cNvCxnSpPr/>
            <p:nvPr/>
          </p:nvCxnSpPr>
          <p:spPr bwMode="auto">
            <a:xfrm>
              <a:off x="4530253" y="3356992"/>
              <a:ext cx="936103" cy="0"/>
            </a:xfrm>
            <a:prstGeom prst="straightConnector1">
              <a:avLst/>
            </a:prstGeom>
            <a:ln w="412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5416499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369332"/>
          </a:xfrm>
        </p:spPr>
        <p:txBody>
          <a:bodyPr/>
          <a:lstStyle/>
          <a:p>
            <a:pPr lvl="1"/>
            <a:r>
              <a:rPr lang="en-US"/>
              <a:t>Tags Population Estimation</a:t>
            </a:r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6D6825A-82F5-3A4F-9E8F-D3A513A73C6B}" type="datetime3">
              <a:rPr lang="de-DE" smtClean="0"/>
              <a:t>23/01/2019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Hazem Elsaid Ibrahim | PhD Dissertation</a:t>
            </a:r>
          </a:p>
        </p:txBody>
      </p:sp>
      <p:pic>
        <p:nvPicPr>
          <p:cNvPr id="7" name="Picture Placeholder 4">
            <a:extLst>
              <a:ext uri="{FF2B5EF4-FFF2-40B4-BE49-F238E27FC236}">
                <a16:creationId xmlns:a16="http://schemas.microsoft.com/office/drawing/2014/main" id="{862FBCA6-8654-EB4E-B8B9-5343706E4A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 bwMode="auto">
          <a:xfrm>
            <a:off x="5940152" y="6237312"/>
            <a:ext cx="1330007" cy="56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platzhalter 3">
            <a:extLst>
              <a:ext uri="{FF2B5EF4-FFF2-40B4-BE49-F238E27FC236}">
                <a16:creationId xmlns:a16="http://schemas.microsoft.com/office/drawing/2014/main" id="{4EF8D30E-03C1-2648-A429-24ABA5D0FC8F}"/>
              </a:ext>
            </a:extLst>
          </p:cNvPr>
          <p:cNvSpPr txBox="1">
            <a:spLocks/>
          </p:cNvSpPr>
          <p:nvPr/>
        </p:nvSpPr>
        <p:spPr>
          <a:xfrm>
            <a:off x="288000" y="1052736"/>
            <a:ext cx="8568000" cy="5184576"/>
          </a:xfrm>
          <a:prstGeom prst="rect">
            <a:avLst/>
          </a:prstGeom>
        </p:spPr>
        <p:txBody>
          <a:bodyPr/>
          <a:lstStyle>
            <a:lvl1pPr marL="358775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tx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9138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2pPr>
            <a:lvl3pPr marL="1079500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439863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4pPr>
            <a:lvl5pPr marL="1798638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5pPr>
            <a:lvl6pPr marL="18875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6pPr>
            <a:lvl7pPr marL="23447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7pPr>
            <a:lvl8pPr marL="28019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8pPr>
            <a:lvl9pPr marL="32591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600" kern="0"/>
              <a:t>Conventional Estimation Systems:</a:t>
            </a:r>
            <a:endParaRPr lang="de-DE" sz="1400" i="1" kern="0">
              <a:latin typeface="Cambria Math" panose="02040503050406030204" pitchFamily="18" charset="0"/>
            </a:endParaRPr>
          </a:p>
          <a:p>
            <a:endParaRPr lang="en-US" sz="1600" kern="0"/>
          </a:p>
          <a:p>
            <a:endParaRPr lang="en-US" sz="1600" kern="0"/>
          </a:p>
          <a:p>
            <a:endParaRPr lang="en-US" sz="1600" kern="0"/>
          </a:p>
          <a:p>
            <a:endParaRPr lang="en-US" sz="1600" kern="0"/>
          </a:p>
          <a:p>
            <a:endParaRPr lang="en-US" sz="1600" kern="0"/>
          </a:p>
          <a:p>
            <a:r>
              <a:rPr lang="en-US" sz="1600" kern="0"/>
              <a:t>Proposed Estimation System:</a:t>
            </a:r>
          </a:p>
          <a:p>
            <a:pPr lvl="1"/>
            <a:endParaRPr lang="en-US" sz="1400" kern="0"/>
          </a:p>
          <a:p>
            <a:pPr lvl="1"/>
            <a:endParaRPr lang="en-US" sz="1400" kern="0"/>
          </a:p>
          <a:p>
            <a:pPr lvl="1"/>
            <a:endParaRPr lang="en-US" sz="1600" kern="0"/>
          </a:p>
          <a:p>
            <a:endParaRPr lang="en-US" sz="1600" kern="0"/>
          </a:p>
          <a:p>
            <a:pPr lvl="1"/>
            <a:endParaRPr lang="de-DE" sz="1600" kern="0"/>
          </a:p>
          <a:p>
            <a:pPr marL="180975" lvl="1" indent="0">
              <a:buFont typeface="Wingdings" pitchFamily="2" charset="2"/>
              <a:buNone/>
            </a:pPr>
            <a:br>
              <a:rPr lang="en-US" sz="1600" kern="0"/>
            </a:br>
            <a:endParaRPr lang="en-US" sz="1600" kern="0"/>
          </a:p>
          <a:p>
            <a:endParaRPr lang="de-DE" sz="1600" kern="0"/>
          </a:p>
          <a:p>
            <a:pPr lvl="1"/>
            <a:endParaRPr lang="en-US" sz="1600" kern="0"/>
          </a:p>
          <a:p>
            <a:pPr marL="361950" lvl="2" indent="0">
              <a:buFont typeface="Wingdings" pitchFamily="2" charset="2"/>
              <a:buNone/>
            </a:pPr>
            <a:endParaRPr lang="en-US" sz="1600" kern="0"/>
          </a:p>
          <a:p>
            <a:pPr marL="0" indent="0">
              <a:spcAft>
                <a:spcPct val="0"/>
              </a:spcAft>
              <a:buFont typeface="Wingdings" pitchFamily="2" charset="2"/>
              <a:buNone/>
            </a:pPr>
            <a:br>
              <a:rPr lang="en-US" sz="1600" kern="0"/>
            </a:br>
            <a:br>
              <a:rPr lang="en-US" sz="1600" kern="0"/>
            </a:br>
            <a:br>
              <a:rPr lang="en-US" sz="1600" kern="0"/>
            </a:br>
            <a:br>
              <a:rPr lang="en-US" sz="1600" kern="0"/>
            </a:br>
            <a:endParaRPr lang="en-US" sz="1100" b="1" kern="0"/>
          </a:p>
        </p:txBody>
      </p:sp>
      <p:pic>
        <p:nvPicPr>
          <p:cNvPr id="20" name="Picture Placeholder 10">
            <a:extLst>
              <a:ext uri="{FF2B5EF4-FFF2-40B4-BE49-F238E27FC236}">
                <a16:creationId xmlns:a16="http://schemas.microsoft.com/office/drawing/2014/main" id="{BAE75F73-534B-764C-990D-730F3DE6CF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 bwMode="auto">
          <a:xfrm>
            <a:off x="7524750" y="100013"/>
            <a:ext cx="1149350" cy="906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Pfeil nach unten 64">
            <a:extLst>
              <a:ext uri="{FF2B5EF4-FFF2-40B4-BE49-F238E27FC236}">
                <a16:creationId xmlns:a16="http://schemas.microsoft.com/office/drawing/2014/main" id="{FD707427-3E3E-FD42-BB11-9438C0C007EC}"/>
              </a:ext>
            </a:extLst>
          </p:cNvPr>
          <p:cNvSpPr/>
          <p:nvPr/>
        </p:nvSpPr>
        <p:spPr>
          <a:xfrm rot="16200000">
            <a:off x="4150467" y="1828181"/>
            <a:ext cx="259287" cy="486678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feld 65">
                <a:extLst>
                  <a:ext uri="{FF2B5EF4-FFF2-40B4-BE49-F238E27FC236}">
                    <a16:creationId xmlns:a16="http://schemas.microsoft.com/office/drawing/2014/main" id="{85EE2BE0-451F-E546-9A19-4120621C3E4D}"/>
                  </a:ext>
                </a:extLst>
              </p:cNvPr>
              <p:cNvSpPr txBox="1"/>
              <p:nvPr/>
            </p:nvSpPr>
            <p:spPr>
              <a:xfrm>
                <a:off x="3058447" y="1893387"/>
                <a:ext cx="935769" cy="307777"/>
              </a:xfrm>
              <a:prstGeom prst="rect">
                <a:avLst/>
              </a:prstGeom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sz="1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  <a:cs typeface="+mn-cs"/>
                          </a:rPr>
                          <m:t>𝑁</m:t>
                        </m:r>
                      </m:e>
                      <m:sub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  <a:cs typeface="+mn-cs"/>
                          </a:rPr>
                          <m:t>𝑠</m:t>
                        </m:r>
                      </m:sub>
                    </m:sSub>
                    <m:r>
                      <m:rPr>
                        <m:nor/>
                      </m:rPr>
                      <a:rPr lang="en-US" sz="1400" b="0" i="1">
                        <a:solidFill>
                          <a:srgbClr val="C00000"/>
                        </a:solidFill>
                        <a:latin typeface="Cambria Math"/>
                        <a:cs typeface="+mn-cs"/>
                      </a:rPr>
                      <m:t>, </m:t>
                    </m:r>
                    <m:sSub>
                      <m:sSubPr>
                        <m:ctrlPr>
                          <a:rPr lang="pt-BR" sz="14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  <a:cs typeface="+mn-cs"/>
                          </a:rPr>
                          <m:t>𝑁</m:t>
                        </m:r>
                      </m:e>
                      <m:sub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  <a:cs typeface="+mn-cs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1400" b="0" i="1">
                    <a:solidFill>
                      <a:srgbClr val="C00000"/>
                    </a:solidFill>
                    <a:latin typeface="Cambria Math"/>
                    <a:cs typeface="+mn-cs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4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  <a:cs typeface="+mn-cs"/>
                          </a:rPr>
                          <m:t>𝑁</m:t>
                        </m:r>
                      </m:e>
                      <m:sub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  <a:cs typeface="+mn-cs"/>
                          </a:rPr>
                          <m:t>𝐸</m:t>
                        </m:r>
                      </m:sub>
                    </m:sSub>
                  </m:oMath>
                </a14:m>
                <a:endParaRPr lang="en-US" sz="1400" b="0" i="1">
                  <a:solidFill>
                    <a:srgbClr val="C00000"/>
                  </a:solidFill>
                  <a:latin typeface="Cambria Math"/>
                  <a:cs typeface="+mn-cs"/>
                </a:endParaRPr>
              </a:p>
            </p:txBody>
          </p:sp>
        </mc:Choice>
        <mc:Fallback xmlns="">
          <p:sp>
            <p:nvSpPr>
              <p:cNvPr id="29" name="Textfeld 65">
                <a:extLst>
                  <a:ext uri="{FF2B5EF4-FFF2-40B4-BE49-F238E27FC236}">
                    <a16:creationId xmlns:a16="http://schemas.microsoft.com/office/drawing/2014/main" id="{85EE2BE0-451F-E546-9A19-4120621C3E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8447" y="1893387"/>
                <a:ext cx="935769" cy="307777"/>
              </a:xfrm>
              <a:prstGeom prst="rect">
                <a:avLst/>
              </a:prstGeom>
              <a:blipFill>
                <a:blip r:embed="rId4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Abgerundetes Rechteck 7">
                <a:extLst>
                  <a:ext uri="{FF2B5EF4-FFF2-40B4-BE49-F238E27FC236}">
                    <a16:creationId xmlns:a16="http://schemas.microsoft.com/office/drawing/2014/main" id="{7F8C38E1-4F0C-E14E-BB83-DC44F4EDD82C}"/>
                  </a:ext>
                </a:extLst>
              </p:cNvPr>
              <p:cNvSpPr/>
              <p:nvPr/>
            </p:nvSpPr>
            <p:spPr>
              <a:xfrm>
                <a:off x="428207" y="2078459"/>
                <a:ext cx="2088232" cy="789995"/>
              </a:xfrm>
              <a:prstGeom prst="round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sz="1000" i="1" kern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0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𝑁</m:t>
                        </m:r>
                      </m:e>
                      <m:sub>
                        <m:r>
                          <a:rPr lang="de-DE" sz="10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sz="1000" kern="0">
                    <a:solidFill>
                      <a:schemeClr val="tx1"/>
                    </a:solidFill>
                  </a:rPr>
                  <a:t>: number of successful slots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sz="1000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0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𝑁</m:t>
                        </m:r>
                      </m:e>
                      <m:sub>
                        <m:r>
                          <a:rPr lang="de-DE" sz="1000" i="1" kern="0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de-DE" sz="1000" kern="0">
                    <a:solidFill>
                      <a:schemeClr val="tx1"/>
                    </a:solidFill>
                  </a:rPr>
                  <a:t>: </a:t>
                </a:r>
                <a:r>
                  <a:rPr lang="en-US" sz="1000" kern="0">
                    <a:solidFill>
                      <a:schemeClr val="tx1"/>
                    </a:solidFill>
                  </a:rPr>
                  <a:t>number of collided slots</a:t>
                </a:r>
                <a:endParaRPr lang="de-DE" sz="1000" kern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sz="1000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0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𝑁</m:t>
                        </m:r>
                      </m:e>
                      <m:sub>
                        <m:r>
                          <a:rPr lang="de-DE" sz="10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en-US" sz="1000" kern="0">
                    <a:solidFill>
                      <a:schemeClr val="tx1"/>
                    </a:solidFill>
                  </a:rPr>
                  <a:t>: number of empty slots</a:t>
                </a:r>
              </a:p>
              <a:p>
                <a:pPr algn="ctr"/>
                <a:r>
                  <a:rPr lang="en-US" sz="1000" b="1" kern="0">
                    <a:solidFill>
                      <a:srgbClr val="C00000"/>
                    </a:solidFill>
                  </a:rPr>
                  <a:t>After </a:t>
                </a:r>
                <a:r>
                  <a:rPr lang="en-US" sz="1000" b="1" kern="0">
                    <a:solidFill>
                      <a:schemeClr val="tx1"/>
                    </a:solidFill>
                  </a:rPr>
                  <a:t>collision recovery</a:t>
                </a:r>
              </a:p>
            </p:txBody>
          </p:sp>
        </mc:Choice>
        <mc:Fallback xmlns="">
          <p:sp>
            <p:nvSpPr>
              <p:cNvPr id="30" name="Abgerundetes Rechteck 7">
                <a:extLst>
                  <a:ext uri="{FF2B5EF4-FFF2-40B4-BE49-F238E27FC236}">
                    <a16:creationId xmlns:a16="http://schemas.microsoft.com/office/drawing/2014/main" id="{7F8C38E1-4F0C-E14E-BB83-DC44F4EDD8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207" y="2078459"/>
                <a:ext cx="2088232" cy="789995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Abgerundetes Rechteck 7">
                <a:extLst>
                  <a:ext uri="{FF2B5EF4-FFF2-40B4-BE49-F238E27FC236}">
                    <a16:creationId xmlns:a16="http://schemas.microsoft.com/office/drawing/2014/main" id="{3C78D28E-EF6D-2D49-907A-EE6E2A361A8E}"/>
                  </a:ext>
                </a:extLst>
              </p:cNvPr>
              <p:cNvSpPr/>
              <p:nvPr/>
            </p:nvSpPr>
            <p:spPr>
              <a:xfrm>
                <a:off x="6372200" y="4822217"/>
                <a:ext cx="2138375" cy="1104787"/>
              </a:xfrm>
              <a:prstGeom prst="round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BR" sz="1200" i="1" kern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2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𝑁</m:t>
                        </m:r>
                        <m:r>
                          <a:rPr lang="de-DE" sz="12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′</m:t>
                        </m:r>
                      </m:e>
                      <m:sub>
                        <m:r>
                          <a:rPr lang="de-DE" sz="12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𝐶</m:t>
                        </m:r>
                      </m:sub>
                    </m:sSub>
                    <m:r>
                      <a:rPr lang="de-DE" sz="1200" i="1" kern="0">
                        <a:solidFill>
                          <a:schemeClr val="tx1"/>
                        </a:solidFill>
                        <a:latin typeface="Cambria Math"/>
                      </a:rPr>
                      <m:t>=</m:t>
                    </m:r>
                    <m:d>
                      <m:dPr>
                        <m:begChr m:val="⌊"/>
                        <m:endChr m:val="⌋"/>
                        <m:ctrlPr>
                          <a:rPr lang="de-DE" sz="1200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de-DE" sz="1200" i="1" ker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pt-BR" sz="1200" i="1" ker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200" i="1" ker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de-DE" sz="1200" i="1" ker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𝑐</m:t>
                                </m:r>
                              </m:sub>
                            </m:sSub>
                          </m:num>
                          <m:den>
                            <m:r>
                              <a:rPr lang="de-DE" sz="1200" i="1" ker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(1−</m:t>
                            </m:r>
                            <m:r>
                              <a:rPr lang="pt-BR" sz="1200" i="1" kern="0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  <m:t>𝛼</m:t>
                            </m:r>
                            <m:r>
                              <a:rPr lang="de-DE" sz="1200" i="1" kern="0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  <m:t>)</m:t>
                            </m:r>
                          </m:den>
                        </m:f>
                      </m:e>
                    </m:d>
                  </m:oMath>
                </a14:m>
                <a:endParaRPr lang="en-US" sz="1200" kern="0">
                  <a:solidFill>
                    <a:schemeClr val="tx1"/>
                  </a:solidFill>
                </a:endParaRP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BR" sz="1200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2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𝑁</m:t>
                        </m:r>
                        <m:r>
                          <a:rPr lang="de-DE" sz="12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′</m:t>
                        </m:r>
                      </m:e>
                      <m:sub>
                        <m:r>
                          <a:rPr lang="de-DE" sz="12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𝑠</m:t>
                        </m:r>
                      </m:sub>
                    </m:sSub>
                    <m:r>
                      <a:rPr lang="de-DE" sz="1200" i="1" kern="0">
                        <a:solidFill>
                          <a:schemeClr val="tx1"/>
                        </a:solidFill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pt-BR" sz="1200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2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𝑁</m:t>
                        </m:r>
                      </m:e>
                      <m:sub>
                        <m:r>
                          <a:rPr lang="de-DE" sz="12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𝑠</m:t>
                        </m:r>
                      </m:sub>
                    </m:sSub>
                    <m:r>
                      <a:rPr lang="de-DE" sz="1200" i="1" kern="0">
                        <a:solidFill>
                          <a:schemeClr val="tx1"/>
                        </a:solidFill>
                        <a:latin typeface="Cambria Math"/>
                      </a:rPr>
                      <m:t>−</m:t>
                    </m:r>
                    <m:d>
                      <m:dPr>
                        <m:begChr m:val="⌈"/>
                        <m:endChr m:val="⌉"/>
                        <m:ctrlPr>
                          <a:rPr lang="de-DE" sz="1200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de-DE" sz="1200" i="1" ker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de-DE" sz="1200" i="1" ker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pt-BR" sz="1200" i="1" kern="0">
                                    <a:solidFill>
                                      <a:schemeClr val="tx1"/>
                                    </a:solidFill>
                                    <a:latin typeface="Cambria Math"/>
                                    <a:ea typeface="Cambria Math"/>
                                  </a:rPr>
                                  <m:t>𝛼</m:t>
                                </m:r>
                              </m:num>
                              <m:den>
                                <m:r>
                                  <a:rPr lang="de-DE" sz="1200" i="1" ker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1−</m:t>
                                </m:r>
                                <m:r>
                                  <a:rPr lang="pt-BR" sz="1200" i="1" kern="0">
                                    <a:solidFill>
                                      <a:schemeClr val="tx1"/>
                                    </a:solidFill>
                                    <a:latin typeface="Cambria Math"/>
                                    <a:ea typeface="Cambria Math"/>
                                  </a:rPr>
                                  <m:t>𝛼</m:t>
                                </m:r>
                              </m:den>
                            </m:f>
                          </m:e>
                        </m:d>
                      </m:e>
                    </m:d>
                    <m:sSub>
                      <m:sSubPr>
                        <m:ctrlPr>
                          <a:rPr lang="pt-BR" sz="1200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2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𝑁</m:t>
                        </m:r>
                      </m:e>
                      <m:sub>
                        <m:r>
                          <a:rPr lang="de-DE" sz="12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𝑐</m:t>
                        </m:r>
                      </m:sub>
                    </m:sSub>
                  </m:oMath>
                </a14:m>
                <a:endParaRPr lang="en-US" sz="1200" kern="0">
                  <a:solidFill>
                    <a:schemeClr val="tx1"/>
                  </a:solidFill>
                </a:endParaRP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BR" sz="1200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2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𝑁</m:t>
                        </m:r>
                        <m:r>
                          <a:rPr lang="de-DE" sz="12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′</m:t>
                        </m:r>
                      </m:e>
                      <m:sub>
                        <m:r>
                          <a:rPr lang="de-DE" sz="12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𝐸</m:t>
                        </m:r>
                      </m:sub>
                    </m:sSub>
                    <m:r>
                      <a:rPr lang="de-DE" sz="1200" i="1" kern="0">
                        <a:solidFill>
                          <a:schemeClr val="tx1"/>
                        </a:solidFill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pt-BR" sz="1200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2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𝑁</m:t>
                        </m:r>
                      </m:e>
                      <m:sub>
                        <m:r>
                          <a:rPr lang="de-DE" sz="12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𝐸</m:t>
                        </m:r>
                      </m:sub>
                    </m:sSub>
                  </m:oMath>
                </a14:m>
                <a:endParaRPr lang="de-DE" sz="1200" kern="0">
                  <a:solidFill>
                    <a:schemeClr val="tx1"/>
                  </a:solidFill>
                </a:endParaRPr>
              </a:p>
              <a:p>
                <a:pPr lvl="1"/>
                <a:endParaRPr lang="en-US" sz="1000" ker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" name="Abgerundetes Rechteck 7">
                <a:extLst>
                  <a:ext uri="{FF2B5EF4-FFF2-40B4-BE49-F238E27FC236}">
                    <a16:creationId xmlns:a16="http://schemas.microsoft.com/office/drawing/2014/main" id="{3C78D28E-EF6D-2D49-907A-EE6E2A361A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2200" y="4822217"/>
                <a:ext cx="2138375" cy="1104787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Abgerundetes Rechteck 7">
                <a:extLst>
                  <a:ext uri="{FF2B5EF4-FFF2-40B4-BE49-F238E27FC236}">
                    <a16:creationId xmlns:a16="http://schemas.microsoft.com/office/drawing/2014/main" id="{F7C4F6D0-FBED-FE40-9828-20519DA2FEA2}"/>
                  </a:ext>
                </a:extLst>
              </p:cNvPr>
              <p:cNvSpPr/>
              <p:nvPr/>
            </p:nvSpPr>
            <p:spPr>
              <a:xfrm>
                <a:off x="466725" y="4822217"/>
                <a:ext cx="2093294" cy="854549"/>
              </a:xfrm>
              <a:prstGeom prst="round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sz="1000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0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𝑁</m:t>
                        </m:r>
                        <m:r>
                          <a:rPr lang="de-DE" sz="10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′</m:t>
                        </m:r>
                      </m:e>
                      <m:sub>
                        <m:r>
                          <a:rPr lang="de-DE" sz="10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sz="1000" kern="0">
                    <a:solidFill>
                      <a:schemeClr val="tx1"/>
                    </a:solidFill>
                  </a:rPr>
                  <a:t>: number of successful slots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sz="1000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0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𝑁</m:t>
                        </m:r>
                        <m:r>
                          <a:rPr lang="de-DE" sz="10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′</m:t>
                        </m:r>
                      </m:e>
                      <m:sub>
                        <m:r>
                          <a:rPr lang="de-DE" sz="10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de-DE" sz="1000" kern="0">
                    <a:solidFill>
                      <a:schemeClr val="tx1"/>
                    </a:solidFill>
                  </a:rPr>
                  <a:t>: </a:t>
                </a:r>
                <a:r>
                  <a:rPr lang="en-US" sz="1000" kern="0">
                    <a:solidFill>
                      <a:schemeClr val="tx1"/>
                    </a:solidFill>
                  </a:rPr>
                  <a:t>number of collided slots</a:t>
                </a:r>
                <a:endParaRPr lang="de-DE" sz="1000" kern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sz="1000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0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𝑁</m:t>
                        </m:r>
                        <m:r>
                          <a:rPr lang="de-DE" sz="10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′</m:t>
                        </m:r>
                      </m:e>
                      <m:sub>
                        <m:r>
                          <a:rPr lang="de-DE" sz="10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en-US" sz="1000" kern="0">
                    <a:solidFill>
                      <a:schemeClr val="tx1"/>
                    </a:solidFill>
                  </a:rPr>
                  <a:t>: number of empty slots</a:t>
                </a:r>
              </a:p>
              <a:p>
                <a:pPr algn="ctr"/>
                <a:r>
                  <a:rPr lang="en-US" sz="1000" b="1" kern="0">
                    <a:solidFill>
                      <a:srgbClr val="C00000"/>
                    </a:solidFill>
                  </a:rPr>
                  <a:t>Before </a:t>
                </a:r>
                <a:r>
                  <a:rPr lang="en-US" sz="1000" b="1" kern="0">
                    <a:solidFill>
                      <a:schemeClr val="tx1"/>
                    </a:solidFill>
                  </a:rPr>
                  <a:t>collision recovery</a:t>
                </a:r>
              </a:p>
            </p:txBody>
          </p:sp>
        </mc:Choice>
        <mc:Fallback xmlns="">
          <p:sp>
            <p:nvSpPr>
              <p:cNvPr id="34" name="Abgerundetes Rechteck 7">
                <a:extLst>
                  <a:ext uri="{FF2B5EF4-FFF2-40B4-BE49-F238E27FC236}">
                    <a16:creationId xmlns:a16="http://schemas.microsoft.com/office/drawing/2014/main" id="{F7C4F6D0-FBED-FE40-9828-20519DA2FE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725" y="4822217"/>
                <a:ext cx="2093294" cy="854549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tx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Abgerundetes Rechteck 7">
                <a:extLst>
                  <a:ext uri="{FF2B5EF4-FFF2-40B4-BE49-F238E27FC236}">
                    <a16:creationId xmlns:a16="http://schemas.microsoft.com/office/drawing/2014/main" id="{E4E3EA4A-DE85-F342-9BF3-73354DBF2CD3}"/>
                  </a:ext>
                </a:extLst>
              </p:cNvPr>
              <p:cNvSpPr/>
              <p:nvPr/>
            </p:nvSpPr>
            <p:spPr>
              <a:xfrm>
                <a:off x="3524078" y="5727196"/>
                <a:ext cx="2093294" cy="307545"/>
              </a:xfrm>
              <a:prstGeom prst="round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r>
                      <a:rPr lang="pt-BR" sz="1000" i="1" kern="0">
                        <a:solidFill>
                          <a:schemeClr val="tx1"/>
                        </a:solidFill>
                        <a:latin typeface="Cambria Math"/>
                        <a:ea typeface="Cambria Math"/>
                      </a:rPr>
                      <m:t>𝛼</m:t>
                    </m:r>
                  </m:oMath>
                </a14:m>
                <a:r>
                  <a:rPr lang="en-US" sz="1000" kern="0">
                    <a:solidFill>
                      <a:schemeClr val="tx1"/>
                    </a:solidFill>
                  </a:rPr>
                  <a:t>: Collision recovery probability</a:t>
                </a:r>
                <a:endParaRPr lang="de-DE" sz="1000" i="1" kern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5" name="Abgerundetes Rechteck 7">
                <a:extLst>
                  <a:ext uri="{FF2B5EF4-FFF2-40B4-BE49-F238E27FC236}">
                    <a16:creationId xmlns:a16="http://schemas.microsoft.com/office/drawing/2014/main" id="{E4E3EA4A-DE85-F342-9BF3-73354DBF2C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4078" y="5727196"/>
                <a:ext cx="2093294" cy="307545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chemeClr val="tx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Freeform 46">
            <a:extLst>
              <a:ext uri="{FF2B5EF4-FFF2-40B4-BE49-F238E27FC236}">
                <a16:creationId xmlns:a16="http://schemas.microsoft.com/office/drawing/2014/main" id="{4D6F46B2-3448-414E-A5E2-9FD2C0228D5D}"/>
              </a:ext>
            </a:extLst>
          </p:cNvPr>
          <p:cNvSpPr/>
          <p:nvPr/>
        </p:nvSpPr>
        <p:spPr>
          <a:xfrm rot="10800000">
            <a:off x="3111626" y="3548169"/>
            <a:ext cx="1718118" cy="1918119"/>
          </a:xfrm>
          <a:custGeom>
            <a:avLst/>
            <a:gdLst>
              <a:gd name="connsiteX0" fmla="*/ 1295612 w 2311824"/>
              <a:gd name="connsiteY0" fmla="*/ 2269068 h 2269068"/>
              <a:gd name="connsiteX1" fmla="*/ 1025100 w 2311824"/>
              <a:gd name="connsiteY1" fmla="*/ 2118063 h 2269068"/>
              <a:gd name="connsiteX2" fmla="*/ 1019189 w 2311824"/>
              <a:gd name="connsiteY2" fmla="*/ 2128954 h 2269068"/>
              <a:gd name="connsiteX3" fmla="*/ 787504 w 2311824"/>
              <a:gd name="connsiteY3" fmla="*/ 2252140 h 2269068"/>
              <a:gd name="connsiteX4" fmla="*/ 508102 w 2311824"/>
              <a:gd name="connsiteY4" fmla="*/ 1972738 h 2269068"/>
              <a:gd name="connsiteX5" fmla="*/ 530059 w 2311824"/>
              <a:gd name="connsiteY5" fmla="*/ 1863982 h 2269068"/>
              <a:gd name="connsiteX6" fmla="*/ 539332 w 2311824"/>
              <a:gd name="connsiteY6" fmla="*/ 1846899 h 2269068"/>
              <a:gd name="connsiteX7" fmla="*/ 279401 w 2311824"/>
              <a:gd name="connsiteY7" fmla="*/ 1701801 h 2269068"/>
              <a:gd name="connsiteX8" fmla="*/ 279401 w 2311824"/>
              <a:gd name="connsiteY8" fmla="*/ 1413937 h 2269068"/>
              <a:gd name="connsiteX9" fmla="*/ 223093 w 2311824"/>
              <a:gd name="connsiteY9" fmla="*/ 1408261 h 2269068"/>
              <a:gd name="connsiteX10" fmla="*/ 0 w 2311824"/>
              <a:gd name="connsiteY10" fmla="*/ 1134535 h 2269068"/>
              <a:gd name="connsiteX11" fmla="*/ 223093 w 2311824"/>
              <a:gd name="connsiteY11" fmla="*/ 860810 h 2269068"/>
              <a:gd name="connsiteX12" fmla="*/ 279401 w 2311824"/>
              <a:gd name="connsiteY12" fmla="*/ 855133 h 2269068"/>
              <a:gd name="connsiteX13" fmla="*/ 279401 w 2311824"/>
              <a:gd name="connsiteY13" fmla="*/ 567267 h 2269068"/>
              <a:gd name="connsiteX14" fmla="*/ 537565 w 2311824"/>
              <a:gd name="connsiteY14" fmla="*/ 423156 h 2269068"/>
              <a:gd name="connsiteX15" fmla="*/ 530055 w 2311824"/>
              <a:gd name="connsiteY15" fmla="*/ 409321 h 2269068"/>
              <a:gd name="connsiteX16" fmla="*/ 508098 w 2311824"/>
              <a:gd name="connsiteY16" fmla="*/ 300565 h 2269068"/>
              <a:gd name="connsiteX17" fmla="*/ 787500 w 2311824"/>
              <a:gd name="connsiteY17" fmla="*/ 21163 h 2269068"/>
              <a:gd name="connsiteX18" fmla="*/ 1019185 w 2311824"/>
              <a:gd name="connsiteY18" fmla="*/ 144349 h 2269068"/>
              <a:gd name="connsiteX19" fmla="*/ 1023333 w 2311824"/>
              <a:gd name="connsiteY19" fmla="*/ 151992 h 2269068"/>
              <a:gd name="connsiteX20" fmla="*/ 1295613 w 2311824"/>
              <a:gd name="connsiteY20" fmla="*/ 0 h 2269068"/>
              <a:gd name="connsiteX21" fmla="*/ 1566127 w 2311824"/>
              <a:gd name="connsiteY21" fmla="*/ 151006 h 2269068"/>
              <a:gd name="connsiteX22" fmla="*/ 1546276 w 2311824"/>
              <a:gd name="connsiteY22" fmla="*/ 187578 h 2269068"/>
              <a:gd name="connsiteX23" fmla="*/ 1524319 w 2311824"/>
              <a:gd name="connsiteY23" fmla="*/ 296333 h 2269068"/>
              <a:gd name="connsiteX24" fmla="*/ 1803721 w 2311824"/>
              <a:gd name="connsiteY24" fmla="*/ 575735 h 2269068"/>
              <a:gd name="connsiteX25" fmla="*/ 2035406 w 2311824"/>
              <a:gd name="connsiteY25" fmla="*/ 452549 h 2269068"/>
              <a:gd name="connsiteX26" fmla="*/ 2051895 w 2311824"/>
              <a:gd name="connsiteY26" fmla="*/ 422170 h 2269068"/>
              <a:gd name="connsiteX27" fmla="*/ 2311824 w 2311824"/>
              <a:gd name="connsiteY27" fmla="*/ 567267 h 2269068"/>
              <a:gd name="connsiteX28" fmla="*/ 2311824 w 2311824"/>
              <a:gd name="connsiteY28" fmla="*/ 855133 h 2269068"/>
              <a:gd name="connsiteX29" fmla="*/ 2255517 w 2311824"/>
              <a:gd name="connsiteY29" fmla="*/ 860810 h 2269068"/>
              <a:gd name="connsiteX30" fmla="*/ 2032424 w 2311824"/>
              <a:gd name="connsiteY30" fmla="*/ 1134535 h 2269068"/>
              <a:gd name="connsiteX31" fmla="*/ 2255517 w 2311824"/>
              <a:gd name="connsiteY31" fmla="*/ 1408261 h 2269068"/>
              <a:gd name="connsiteX32" fmla="*/ 2311824 w 2311824"/>
              <a:gd name="connsiteY32" fmla="*/ 1413937 h 2269068"/>
              <a:gd name="connsiteX33" fmla="*/ 2311824 w 2311824"/>
              <a:gd name="connsiteY33" fmla="*/ 1701801 h 2269068"/>
              <a:gd name="connsiteX34" fmla="*/ 2051890 w 2311824"/>
              <a:gd name="connsiteY34" fmla="*/ 1846901 h 2269068"/>
              <a:gd name="connsiteX35" fmla="*/ 2035401 w 2311824"/>
              <a:gd name="connsiteY35" fmla="*/ 1816522 h 2269068"/>
              <a:gd name="connsiteX36" fmla="*/ 1803716 w 2311824"/>
              <a:gd name="connsiteY36" fmla="*/ 1693336 h 2269068"/>
              <a:gd name="connsiteX37" fmla="*/ 1524314 w 2311824"/>
              <a:gd name="connsiteY37" fmla="*/ 1972738 h 2269068"/>
              <a:gd name="connsiteX38" fmla="*/ 1546271 w 2311824"/>
              <a:gd name="connsiteY38" fmla="*/ 2081494 h 2269068"/>
              <a:gd name="connsiteX39" fmla="*/ 1566121 w 2311824"/>
              <a:gd name="connsiteY39" fmla="*/ 2118065 h 22690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311824" h="2269068">
                <a:moveTo>
                  <a:pt x="1295612" y="2269068"/>
                </a:moveTo>
                <a:lnTo>
                  <a:pt x="1025100" y="2118063"/>
                </a:lnTo>
                <a:lnTo>
                  <a:pt x="1019189" y="2128954"/>
                </a:lnTo>
                <a:cubicBezTo>
                  <a:pt x="968978" y="2203276"/>
                  <a:pt x="883947" y="2252140"/>
                  <a:pt x="787504" y="2252140"/>
                </a:cubicBezTo>
                <a:cubicBezTo>
                  <a:pt x="633195" y="2252140"/>
                  <a:pt x="508102" y="2127047"/>
                  <a:pt x="508102" y="1972738"/>
                </a:cubicBezTo>
                <a:cubicBezTo>
                  <a:pt x="508102" y="1934161"/>
                  <a:pt x="515921" y="1897410"/>
                  <a:pt x="530059" y="1863982"/>
                </a:cubicBezTo>
                <a:lnTo>
                  <a:pt x="539332" y="1846899"/>
                </a:lnTo>
                <a:lnTo>
                  <a:pt x="279401" y="1701801"/>
                </a:lnTo>
                <a:lnTo>
                  <a:pt x="279401" y="1413937"/>
                </a:lnTo>
                <a:lnTo>
                  <a:pt x="223093" y="1408261"/>
                </a:lnTo>
                <a:cubicBezTo>
                  <a:pt x="95774" y="1382207"/>
                  <a:pt x="0" y="1269555"/>
                  <a:pt x="0" y="1134535"/>
                </a:cubicBezTo>
                <a:cubicBezTo>
                  <a:pt x="0" y="999515"/>
                  <a:pt x="95774" y="886863"/>
                  <a:pt x="223093" y="860810"/>
                </a:cubicBezTo>
                <a:lnTo>
                  <a:pt x="279401" y="855133"/>
                </a:lnTo>
                <a:lnTo>
                  <a:pt x="279401" y="567267"/>
                </a:lnTo>
                <a:lnTo>
                  <a:pt x="537565" y="423156"/>
                </a:lnTo>
                <a:lnTo>
                  <a:pt x="530055" y="409321"/>
                </a:lnTo>
                <a:cubicBezTo>
                  <a:pt x="515917" y="375894"/>
                  <a:pt x="508098" y="339143"/>
                  <a:pt x="508098" y="300565"/>
                </a:cubicBezTo>
                <a:cubicBezTo>
                  <a:pt x="508098" y="146256"/>
                  <a:pt x="633191" y="21163"/>
                  <a:pt x="787500" y="21163"/>
                </a:cubicBezTo>
                <a:cubicBezTo>
                  <a:pt x="883943" y="21163"/>
                  <a:pt x="968974" y="70028"/>
                  <a:pt x="1019185" y="144349"/>
                </a:cubicBezTo>
                <a:lnTo>
                  <a:pt x="1023333" y="151992"/>
                </a:lnTo>
                <a:lnTo>
                  <a:pt x="1295613" y="0"/>
                </a:lnTo>
                <a:lnTo>
                  <a:pt x="1566127" y="151006"/>
                </a:lnTo>
                <a:lnTo>
                  <a:pt x="1546276" y="187578"/>
                </a:lnTo>
                <a:cubicBezTo>
                  <a:pt x="1532138" y="221005"/>
                  <a:pt x="1524319" y="257756"/>
                  <a:pt x="1524319" y="296333"/>
                </a:cubicBezTo>
                <a:cubicBezTo>
                  <a:pt x="1524319" y="450642"/>
                  <a:pt x="1649412" y="575735"/>
                  <a:pt x="1803721" y="575735"/>
                </a:cubicBezTo>
                <a:cubicBezTo>
                  <a:pt x="1900164" y="575735"/>
                  <a:pt x="1985195" y="526871"/>
                  <a:pt x="2035406" y="452549"/>
                </a:cubicBezTo>
                <a:lnTo>
                  <a:pt x="2051895" y="422170"/>
                </a:lnTo>
                <a:lnTo>
                  <a:pt x="2311824" y="567267"/>
                </a:lnTo>
                <a:lnTo>
                  <a:pt x="2311824" y="855133"/>
                </a:lnTo>
                <a:lnTo>
                  <a:pt x="2255517" y="860810"/>
                </a:lnTo>
                <a:cubicBezTo>
                  <a:pt x="2128199" y="886863"/>
                  <a:pt x="2032424" y="999515"/>
                  <a:pt x="2032424" y="1134535"/>
                </a:cubicBezTo>
                <a:cubicBezTo>
                  <a:pt x="2032424" y="1269555"/>
                  <a:pt x="2128199" y="1382207"/>
                  <a:pt x="2255517" y="1408261"/>
                </a:cubicBezTo>
                <a:lnTo>
                  <a:pt x="2311824" y="1413937"/>
                </a:lnTo>
                <a:lnTo>
                  <a:pt x="2311824" y="1701801"/>
                </a:lnTo>
                <a:lnTo>
                  <a:pt x="2051890" y="1846901"/>
                </a:lnTo>
                <a:lnTo>
                  <a:pt x="2035401" y="1816522"/>
                </a:lnTo>
                <a:cubicBezTo>
                  <a:pt x="1985190" y="1742201"/>
                  <a:pt x="1900159" y="1693336"/>
                  <a:pt x="1803716" y="1693336"/>
                </a:cubicBezTo>
                <a:cubicBezTo>
                  <a:pt x="1649407" y="1693336"/>
                  <a:pt x="1524314" y="1818429"/>
                  <a:pt x="1524314" y="1972738"/>
                </a:cubicBezTo>
                <a:cubicBezTo>
                  <a:pt x="1524314" y="2011315"/>
                  <a:pt x="1532133" y="2048067"/>
                  <a:pt x="1546271" y="2081494"/>
                </a:cubicBezTo>
                <a:lnTo>
                  <a:pt x="1566121" y="2118065"/>
                </a:lnTo>
                <a:close/>
              </a:path>
            </a:pathLst>
          </a:custGeom>
          <a:solidFill>
            <a:srgbClr val="28B9D4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66A7EB20-6D9C-764F-964D-C4465C8196FD}"/>
              </a:ext>
            </a:extLst>
          </p:cNvPr>
          <p:cNvSpPr/>
          <p:nvPr/>
        </p:nvSpPr>
        <p:spPr>
          <a:xfrm>
            <a:off x="3121696" y="4212535"/>
            <a:ext cx="1718120" cy="46166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vl="0" algn="ctr"/>
            <a:r>
              <a:rPr lang="en-US" sz="2400" b="1">
                <a:solidFill>
                  <a:schemeClr val="tx2">
                    <a:lumMod val="50000"/>
                  </a:schemeClr>
                </a:solidFill>
              </a:rPr>
              <a:t>PHY-Layer</a:t>
            </a:r>
            <a:endParaRPr lang="en-US" sz="1050">
              <a:solidFill>
                <a:schemeClr val="tx2">
                  <a:lumMod val="50000"/>
                </a:schemeClr>
              </a:solidFill>
            </a:endParaRP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B987B323-C07A-D746-BF87-C8EB0D2AEEA5}"/>
              </a:ext>
            </a:extLst>
          </p:cNvPr>
          <p:cNvGrpSpPr/>
          <p:nvPr/>
        </p:nvGrpSpPr>
        <p:grpSpPr>
          <a:xfrm>
            <a:off x="4627082" y="3548169"/>
            <a:ext cx="1724902" cy="1918119"/>
            <a:chOff x="5439386" y="1798913"/>
            <a:chExt cx="2320952" cy="2269068"/>
          </a:xfrm>
        </p:grpSpPr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7A666710-10BF-A54F-9043-D3A29B5DA9CA}"/>
                </a:ext>
              </a:extLst>
            </p:cNvPr>
            <p:cNvSpPr/>
            <p:nvPr/>
          </p:nvSpPr>
          <p:spPr>
            <a:xfrm>
              <a:off x="5448514" y="1798913"/>
              <a:ext cx="2311824" cy="2269068"/>
            </a:xfrm>
            <a:custGeom>
              <a:avLst/>
              <a:gdLst>
                <a:gd name="connsiteX0" fmla="*/ 1016212 w 2311824"/>
                <a:gd name="connsiteY0" fmla="*/ 0 h 2269068"/>
                <a:gd name="connsiteX1" fmla="*/ 1249912 w 2311824"/>
                <a:gd name="connsiteY1" fmla="*/ 130455 h 2269068"/>
                <a:gd name="connsiteX2" fmla="*/ 1276060 w 2311824"/>
                <a:gd name="connsiteY2" fmla="*/ 98763 h 2269068"/>
                <a:gd name="connsiteX3" fmla="*/ 1473627 w 2311824"/>
                <a:gd name="connsiteY3" fmla="*/ 16928 h 2269068"/>
                <a:gd name="connsiteX4" fmla="*/ 1753029 w 2311824"/>
                <a:gd name="connsiteY4" fmla="*/ 296330 h 2269068"/>
                <a:gd name="connsiteX5" fmla="*/ 1747353 w 2311824"/>
                <a:gd name="connsiteY5" fmla="*/ 352639 h 2269068"/>
                <a:gd name="connsiteX6" fmla="*/ 1732670 w 2311824"/>
                <a:gd name="connsiteY6" fmla="*/ 399939 h 2269068"/>
                <a:gd name="connsiteX7" fmla="*/ 2032423 w 2311824"/>
                <a:gd name="connsiteY7" fmla="*/ 567267 h 2269068"/>
                <a:gd name="connsiteX8" fmla="*/ 2032423 w 2311824"/>
                <a:gd name="connsiteY8" fmla="*/ 855131 h 2269068"/>
                <a:gd name="connsiteX9" fmla="*/ 2088731 w 2311824"/>
                <a:gd name="connsiteY9" fmla="*/ 860807 h 2269068"/>
                <a:gd name="connsiteX10" fmla="*/ 2311824 w 2311824"/>
                <a:gd name="connsiteY10" fmla="*/ 1134533 h 2269068"/>
                <a:gd name="connsiteX11" fmla="*/ 2088731 w 2311824"/>
                <a:gd name="connsiteY11" fmla="*/ 1408258 h 2269068"/>
                <a:gd name="connsiteX12" fmla="*/ 2032423 w 2311824"/>
                <a:gd name="connsiteY12" fmla="*/ 1413935 h 2269068"/>
                <a:gd name="connsiteX13" fmla="*/ 2032423 w 2311824"/>
                <a:gd name="connsiteY13" fmla="*/ 1701801 h 2269068"/>
                <a:gd name="connsiteX14" fmla="*/ 1731540 w 2311824"/>
                <a:gd name="connsiteY14" fmla="*/ 1869759 h 2269068"/>
                <a:gd name="connsiteX15" fmla="*/ 1747339 w 2311824"/>
                <a:gd name="connsiteY15" fmla="*/ 1920654 h 2269068"/>
                <a:gd name="connsiteX16" fmla="*/ 1753015 w 2311824"/>
                <a:gd name="connsiteY16" fmla="*/ 1976963 h 2269068"/>
                <a:gd name="connsiteX17" fmla="*/ 1473613 w 2311824"/>
                <a:gd name="connsiteY17" fmla="*/ 2256365 h 2269068"/>
                <a:gd name="connsiteX18" fmla="*/ 1276046 w 2311824"/>
                <a:gd name="connsiteY18" fmla="*/ 2174530 h 2269068"/>
                <a:gd name="connsiteX19" fmla="*/ 1247515 w 2311824"/>
                <a:gd name="connsiteY19" fmla="*/ 2139950 h 2269068"/>
                <a:gd name="connsiteX20" fmla="*/ 1016211 w 2311824"/>
                <a:gd name="connsiteY20" fmla="*/ 2269068 h 2269068"/>
                <a:gd name="connsiteX21" fmla="*/ 747472 w 2311824"/>
                <a:gd name="connsiteY21" fmla="*/ 2119053 h 2269068"/>
                <a:gd name="connsiteX22" fmla="*/ 765565 w 2311824"/>
                <a:gd name="connsiteY22" fmla="*/ 2085718 h 2269068"/>
                <a:gd name="connsiteX23" fmla="*/ 787522 w 2311824"/>
                <a:gd name="connsiteY23" fmla="*/ 1976963 h 2269068"/>
                <a:gd name="connsiteX24" fmla="*/ 508120 w 2311824"/>
                <a:gd name="connsiteY24" fmla="*/ 1697561 h 2269068"/>
                <a:gd name="connsiteX25" fmla="*/ 276435 w 2311824"/>
                <a:gd name="connsiteY25" fmla="*/ 1820747 h 2269068"/>
                <a:gd name="connsiteX26" fmla="*/ 261703 w 2311824"/>
                <a:gd name="connsiteY26" fmla="*/ 1847888 h 2269068"/>
                <a:gd name="connsiteX27" fmla="*/ 0 w 2311824"/>
                <a:gd name="connsiteY27" fmla="*/ 1701801 h 2269068"/>
                <a:gd name="connsiteX28" fmla="*/ 0 w 2311824"/>
                <a:gd name="connsiteY28" fmla="*/ 1413935 h 2269068"/>
                <a:gd name="connsiteX29" fmla="*/ 56307 w 2311824"/>
                <a:gd name="connsiteY29" fmla="*/ 1408258 h 2269068"/>
                <a:gd name="connsiteX30" fmla="*/ 279400 w 2311824"/>
                <a:gd name="connsiteY30" fmla="*/ 1134533 h 2269068"/>
                <a:gd name="connsiteX31" fmla="*/ 56307 w 2311824"/>
                <a:gd name="connsiteY31" fmla="*/ 860807 h 2269068"/>
                <a:gd name="connsiteX32" fmla="*/ 0 w 2311824"/>
                <a:gd name="connsiteY32" fmla="*/ 855131 h 2269068"/>
                <a:gd name="connsiteX33" fmla="*/ 0 w 2311824"/>
                <a:gd name="connsiteY33" fmla="*/ 567267 h 2269068"/>
                <a:gd name="connsiteX34" fmla="*/ 259933 w 2311824"/>
                <a:gd name="connsiteY34" fmla="*/ 422167 h 2269068"/>
                <a:gd name="connsiteX35" fmla="*/ 276422 w 2311824"/>
                <a:gd name="connsiteY35" fmla="*/ 452546 h 2269068"/>
                <a:gd name="connsiteX36" fmla="*/ 508107 w 2311824"/>
                <a:gd name="connsiteY36" fmla="*/ 575732 h 2269068"/>
                <a:gd name="connsiteX37" fmla="*/ 787509 w 2311824"/>
                <a:gd name="connsiteY37" fmla="*/ 296330 h 2269068"/>
                <a:gd name="connsiteX38" fmla="*/ 765552 w 2311824"/>
                <a:gd name="connsiteY38" fmla="*/ 187574 h 2269068"/>
                <a:gd name="connsiteX39" fmla="*/ 745702 w 2311824"/>
                <a:gd name="connsiteY39" fmla="*/ 151003 h 2269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2311824" h="2269068">
                  <a:moveTo>
                    <a:pt x="1016212" y="0"/>
                  </a:moveTo>
                  <a:lnTo>
                    <a:pt x="1249912" y="130455"/>
                  </a:lnTo>
                  <a:lnTo>
                    <a:pt x="1276060" y="98763"/>
                  </a:lnTo>
                  <a:cubicBezTo>
                    <a:pt x="1326622" y="48201"/>
                    <a:pt x="1396472" y="16928"/>
                    <a:pt x="1473627" y="16928"/>
                  </a:cubicBezTo>
                  <a:cubicBezTo>
                    <a:pt x="1627936" y="16928"/>
                    <a:pt x="1753029" y="142021"/>
                    <a:pt x="1753029" y="296330"/>
                  </a:cubicBezTo>
                  <a:cubicBezTo>
                    <a:pt x="1753029" y="315619"/>
                    <a:pt x="1751074" y="334451"/>
                    <a:pt x="1747353" y="352639"/>
                  </a:cubicBezTo>
                  <a:lnTo>
                    <a:pt x="1732670" y="399939"/>
                  </a:lnTo>
                  <a:lnTo>
                    <a:pt x="2032423" y="567267"/>
                  </a:lnTo>
                  <a:lnTo>
                    <a:pt x="2032423" y="855131"/>
                  </a:lnTo>
                  <a:lnTo>
                    <a:pt x="2088731" y="860807"/>
                  </a:lnTo>
                  <a:cubicBezTo>
                    <a:pt x="2216050" y="886861"/>
                    <a:pt x="2311824" y="999513"/>
                    <a:pt x="2311824" y="1134533"/>
                  </a:cubicBezTo>
                  <a:cubicBezTo>
                    <a:pt x="2311824" y="1269553"/>
                    <a:pt x="2216050" y="1382205"/>
                    <a:pt x="2088731" y="1408258"/>
                  </a:cubicBezTo>
                  <a:lnTo>
                    <a:pt x="2032423" y="1413935"/>
                  </a:lnTo>
                  <a:lnTo>
                    <a:pt x="2032423" y="1701801"/>
                  </a:lnTo>
                  <a:lnTo>
                    <a:pt x="1731540" y="1869759"/>
                  </a:lnTo>
                  <a:lnTo>
                    <a:pt x="1747339" y="1920654"/>
                  </a:lnTo>
                  <a:cubicBezTo>
                    <a:pt x="1751060" y="1938842"/>
                    <a:pt x="1753015" y="1957675"/>
                    <a:pt x="1753015" y="1976963"/>
                  </a:cubicBezTo>
                  <a:cubicBezTo>
                    <a:pt x="1753015" y="2131272"/>
                    <a:pt x="1627922" y="2256365"/>
                    <a:pt x="1473613" y="2256365"/>
                  </a:cubicBezTo>
                  <a:cubicBezTo>
                    <a:pt x="1396459" y="2256365"/>
                    <a:pt x="1326608" y="2225092"/>
                    <a:pt x="1276046" y="2174530"/>
                  </a:cubicBezTo>
                  <a:lnTo>
                    <a:pt x="1247515" y="2139950"/>
                  </a:lnTo>
                  <a:lnTo>
                    <a:pt x="1016211" y="2269068"/>
                  </a:lnTo>
                  <a:lnTo>
                    <a:pt x="747472" y="2119053"/>
                  </a:lnTo>
                  <a:lnTo>
                    <a:pt x="765565" y="2085718"/>
                  </a:lnTo>
                  <a:cubicBezTo>
                    <a:pt x="779703" y="2052291"/>
                    <a:pt x="787522" y="2015540"/>
                    <a:pt x="787522" y="1976963"/>
                  </a:cubicBezTo>
                  <a:cubicBezTo>
                    <a:pt x="787522" y="1822654"/>
                    <a:pt x="662429" y="1697561"/>
                    <a:pt x="508120" y="1697561"/>
                  </a:cubicBezTo>
                  <a:cubicBezTo>
                    <a:pt x="411677" y="1697561"/>
                    <a:pt x="326646" y="1746425"/>
                    <a:pt x="276435" y="1820747"/>
                  </a:cubicBezTo>
                  <a:lnTo>
                    <a:pt x="261703" y="1847888"/>
                  </a:lnTo>
                  <a:lnTo>
                    <a:pt x="0" y="1701801"/>
                  </a:lnTo>
                  <a:lnTo>
                    <a:pt x="0" y="1413935"/>
                  </a:lnTo>
                  <a:lnTo>
                    <a:pt x="56307" y="1408258"/>
                  </a:lnTo>
                  <a:cubicBezTo>
                    <a:pt x="183625" y="1382205"/>
                    <a:pt x="279400" y="1269553"/>
                    <a:pt x="279400" y="1134533"/>
                  </a:cubicBezTo>
                  <a:cubicBezTo>
                    <a:pt x="279400" y="999513"/>
                    <a:pt x="183625" y="886861"/>
                    <a:pt x="56307" y="860807"/>
                  </a:cubicBezTo>
                  <a:lnTo>
                    <a:pt x="0" y="855131"/>
                  </a:lnTo>
                  <a:lnTo>
                    <a:pt x="0" y="567267"/>
                  </a:lnTo>
                  <a:lnTo>
                    <a:pt x="259933" y="422167"/>
                  </a:lnTo>
                  <a:lnTo>
                    <a:pt x="276422" y="452546"/>
                  </a:lnTo>
                  <a:cubicBezTo>
                    <a:pt x="326633" y="526867"/>
                    <a:pt x="411664" y="575732"/>
                    <a:pt x="508107" y="575732"/>
                  </a:cubicBezTo>
                  <a:cubicBezTo>
                    <a:pt x="662416" y="575732"/>
                    <a:pt x="787509" y="450639"/>
                    <a:pt x="787509" y="296330"/>
                  </a:cubicBezTo>
                  <a:cubicBezTo>
                    <a:pt x="787509" y="257753"/>
                    <a:pt x="779690" y="221001"/>
                    <a:pt x="765552" y="187574"/>
                  </a:cubicBezTo>
                  <a:lnTo>
                    <a:pt x="745702" y="151003"/>
                  </a:lnTo>
                  <a:close/>
                </a:path>
              </a:pathLst>
            </a:custGeom>
            <a:solidFill>
              <a:srgbClr val="F1C50E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Rectangle 50">
                  <a:extLst>
                    <a:ext uri="{FF2B5EF4-FFF2-40B4-BE49-F238E27FC236}">
                      <a16:creationId xmlns:a16="http://schemas.microsoft.com/office/drawing/2014/main" id="{367A4D17-0BC1-D944-8873-60C94D8FE594}"/>
                    </a:ext>
                  </a:extLst>
                </p:cNvPr>
                <p:cNvSpPr/>
                <p:nvPr/>
              </p:nvSpPr>
              <p:spPr>
                <a:xfrm>
                  <a:off x="5439386" y="2624771"/>
                  <a:ext cx="2320952" cy="761747"/>
                </a:xfrm>
                <a:prstGeom prst="rect">
                  <a:avLst/>
                </a:prstGeom>
              </p:spPr>
              <p:txBody>
                <a:bodyPr wrap="square" anchor="ctr">
                  <a:spAutoFit/>
                </a:bodyPr>
                <a:lstStyle/>
                <a:p>
                  <a:pPr algn="ctr"/>
                  <a:r>
                    <a:rPr lang="en-US" sz="2200" b="1">
                      <a:latin typeface="Calibri" panose="020F0502020204030204" pitchFamily="34" charset="0"/>
                      <a:cs typeface="Calibri" panose="020F0502020204030204" pitchFamily="34" charset="0"/>
                    </a:rPr>
                    <a:t>MAC-Layer</a:t>
                  </a:r>
                </a:p>
                <a:p>
                  <a:pPr lvl="0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pt-BR" sz="105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sz="105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acc>
                        <m:r>
                          <a:rPr lang="de-DE" sz="1050" i="1">
                            <a:latin typeface="Cambria Math"/>
                          </a:rPr>
                          <m:t>=</m:t>
                        </m:r>
                        <m:r>
                          <a:rPr lang="de-DE" sz="1050" i="1">
                            <a:latin typeface="Cambria Math"/>
                          </a:rPr>
                          <m:t>𝑓</m:t>
                        </m:r>
                        <m:r>
                          <a:rPr lang="de-DE" sz="1050" i="1">
                            <a:latin typeface="Cambria Math"/>
                          </a:rPr>
                          <m:t>(</m:t>
                        </m:r>
                        <m:r>
                          <a:rPr lang="de-DE" sz="1050" i="1">
                            <a:latin typeface="Cambria Math"/>
                          </a:rPr>
                          <m:t>𝐿</m:t>
                        </m:r>
                        <m:r>
                          <a:rPr lang="de-DE" sz="1050" i="1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pt-BR" sz="10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050" i="1">
                                <a:latin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de-DE" sz="1050" i="1">
                                <a:latin typeface="Cambria Math"/>
                              </a:rPr>
                              <m:t>𝑠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US" sz="1050" i="1">
                            <a:latin typeface="Cambria Math"/>
                          </a:rPr>
                          <m:t>, </m:t>
                        </m:r>
                        <m:sSub>
                          <m:sSubPr>
                            <m:ctrlPr>
                              <a:rPr lang="pt-BR" sz="10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050" i="1">
                                <a:latin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de-DE" sz="1050" i="1">
                                <a:latin typeface="Cambria Math"/>
                              </a:rPr>
                              <m:t>𝑐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US" sz="1050" i="1">
                            <a:latin typeface="Cambria Math"/>
                          </a:rPr>
                          <m:t>, </m:t>
                        </m:r>
                        <m:sSub>
                          <m:sSubPr>
                            <m:ctrlPr>
                              <a:rPr lang="pt-BR" sz="10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050" i="1">
                                <a:latin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de-DE" sz="1050" i="1">
                                <a:latin typeface="Cambria Math"/>
                              </a:rPr>
                              <m:t>𝐸</m:t>
                            </m:r>
                          </m:sub>
                        </m:sSub>
                        <m:r>
                          <a:rPr lang="de-DE" sz="1100" i="1">
                            <a:latin typeface="Cambria Math"/>
                          </a:rPr>
                          <m:t>)</m:t>
                        </m:r>
                      </m:oMath>
                    </m:oMathPara>
                  </a14:m>
                  <a:endParaRPr lang="en-US" sz="110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  <a:p>
                  <a:pPr algn="ctr"/>
                  <a:r>
                    <a:rPr lang="en-US" sz="1050">
                      <a:solidFill>
                        <a:schemeClr val="tx2">
                          <a:lumMod val="50000"/>
                        </a:schemeClr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51" name="Rectangle 50">
                  <a:extLst>
                    <a:ext uri="{FF2B5EF4-FFF2-40B4-BE49-F238E27FC236}">
                      <a16:creationId xmlns:a16="http://schemas.microsoft.com/office/drawing/2014/main" id="{367A4D17-0BC1-D944-8873-60C94D8FE59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39386" y="2624771"/>
                  <a:ext cx="2320952" cy="761747"/>
                </a:xfrm>
                <a:prstGeom prst="rect">
                  <a:avLst/>
                </a:prstGeom>
                <a:blipFill>
                  <a:blip r:embed="rId9"/>
                  <a:stretch>
                    <a:fillRect t="-1346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C7F03F81-43C8-D742-9612-0E5CAF775089}"/>
              </a:ext>
            </a:extLst>
          </p:cNvPr>
          <p:cNvGrpSpPr/>
          <p:nvPr/>
        </p:nvGrpSpPr>
        <p:grpSpPr>
          <a:xfrm>
            <a:off x="4424435" y="1140740"/>
            <a:ext cx="1724902" cy="1918119"/>
            <a:chOff x="5439386" y="1798913"/>
            <a:chExt cx="2320952" cy="2269068"/>
          </a:xfrm>
        </p:grpSpPr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446C711B-F441-AD4E-86F1-DA4C33B59960}"/>
                </a:ext>
              </a:extLst>
            </p:cNvPr>
            <p:cNvSpPr/>
            <p:nvPr/>
          </p:nvSpPr>
          <p:spPr>
            <a:xfrm>
              <a:off x="5448514" y="1798913"/>
              <a:ext cx="2311824" cy="2269068"/>
            </a:xfrm>
            <a:custGeom>
              <a:avLst/>
              <a:gdLst>
                <a:gd name="connsiteX0" fmla="*/ 1016212 w 2311824"/>
                <a:gd name="connsiteY0" fmla="*/ 0 h 2269068"/>
                <a:gd name="connsiteX1" fmla="*/ 1249912 w 2311824"/>
                <a:gd name="connsiteY1" fmla="*/ 130455 h 2269068"/>
                <a:gd name="connsiteX2" fmla="*/ 1276060 w 2311824"/>
                <a:gd name="connsiteY2" fmla="*/ 98763 h 2269068"/>
                <a:gd name="connsiteX3" fmla="*/ 1473627 w 2311824"/>
                <a:gd name="connsiteY3" fmla="*/ 16928 h 2269068"/>
                <a:gd name="connsiteX4" fmla="*/ 1753029 w 2311824"/>
                <a:gd name="connsiteY4" fmla="*/ 296330 h 2269068"/>
                <a:gd name="connsiteX5" fmla="*/ 1747353 w 2311824"/>
                <a:gd name="connsiteY5" fmla="*/ 352639 h 2269068"/>
                <a:gd name="connsiteX6" fmla="*/ 1732670 w 2311824"/>
                <a:gd name="connsiteY6" fmla="*/ 399939 h 2269068"/>
                <a:gd name="connsiteX7" fmla="*/ 2032423 w 2311824"/>
                <a:gd name="connsiteY7" fmla="*/ 567267 h 2269068"/>
                <a:gd name="connsiteX8" fmla="*/ 2032423 w 2311824"/>
                <a:gd name="connsiteY8" fmla="*/ 855131 h 2269068"/>
                <a:gd name="connsiteX9" fmla="*/ 2088731 w 2311824"/>
                <a:gd name="connsiteY9" fmla="*/ 860807 h 2269068"/>
                <a:gd name="connsiteX10" fmla="*/ 2311824 w 2311824"/>
                <a:gd name="connsiteY10" fmla="*/ 1134533 h 2269068"/>
                <a:gd name="connsiteX11" fmla="*/ 2088731 w 2311824"/>
                <a:gd name="connsiteY11" fmla="*/ 1408258 h 2269068"/>
                <a:gd name="connsiteX12" fmla="*/ 2032423 w 2311824"/>
                <a:gd name="connsiteY12" fmla="*/ 1413935 h 2269068"/>
                <a:gd name="connsiteX13" fmla="*/ 2032423 w 2311824"/>
                <a:gd name="connsiteY13" fmla="*/ 1701801 h 2269068"/>
                <a:gd name="connsiteX14" fmla="*/ 1731540 w 2311824"/>
                <a:gd name="connsiteY14" fmla="*/ 1869759 h 2269068"/>
                <a:gd name="connsiteX15" fmla="*/ 1747339 w 2311824"/>
                <a:gd name="connsiteY15" fmla="*/ 1920654 h 2269068"/>
                <a:gd name="connsiteX16" fmla="*/ 1753015 w 2311824"/>
                <a:gd name="connsiteY16" fmla="*/ 1976963 h 2269068"/>
                <a:gd name="connsiteX17" fmla="*/ 1473613 w 2311824"/>
                <a:gd name="connsiteY17" fmla="*/ 2256365 h 2269068"/>
                <a:gd name="connsiteX18" fmla="*/ 1276046 w 2311824"/>
                <a:gd name="connsiteY18" fmla="*/ 2174530 h 2269068"/>
                <a:gd name="connsiteX19" fmla="*/ 1247515 w 2311824"/>
                <a:gd name="connsiteY19" fmla="*/ 2139950 h 2269068"/>
                <a:gd name="connsiteX20" fmla="*/ 1016211 w 2311824"/>
                <a:gd name="connsiteY20" fmla="*/ 2269068 h 2269068"/>
                <a:gd name="connsiteX21" fmla="*/ 747472 w 2311824"/>
                <a:gd name="connsiteY21" fmla="*/ 2119053 h 2269068"/>
                <a:gd name="connsiteX22" fmla="*/ 765565 w 2311824"/>
                <a:gd name="connsiteY22" fmla="*/ 2085718 h 2269068"/>
                <a:gd name="connsiteX23" fmla="*/ 787522 w 2311824"/>
                <a:gd name="connsiteY23" fmla="*/ 1976963 h 2269068"/>
                <a:gd name="connsiteX24" fmla="*/ 508120 w 2311824"/>
                <a:gd name="connsiteY24" fmla="*/ 1697561 h 2269068"/>
                <a:gd name="connsiteX25" fmla="*/ 276435 w 2311824"/>
                <a:gd name="connsiteY25" fmla="*/ 1820747 h 2269068"/>
                <a:gd name="connsiteX26" fmla="*/ 261703 w 2311824"/>
                <a:gd name="connsiteY26" fmla="*/ 1847888 h 2269068"/>
                <a:gd name="connsiteX27" fmla="*/ 0 w 2311824"/>
                <a:gd name="connsiteY27" fmla="*/ 1701801 h 2269068"/>
                <a:gd name="connsiteX28" fmla="*/ 0 w 2311824"/>
                <a:gd name="connsiteY28" fmla="*/ 1413935 h 2269068"/>
                <a:gd name="connsiteX29" fmla="*/ 56307 w 2311824"/>
                <a:gd name="connsiteY29" fmla="*/ 1408258 h 2269068"/>
                <a:gd name="connsiteX30" fmla="*/ 279400 w 2311824"/>
                <a:gd name="connsiteY30" fmla="*/ 1134533 h 2269068"/>
                <a:gd name="connsiteX31" fmla="*/ 56307 w 2311824"/>
                <a:gd name="connsiteY31" fmla="*/ 860807 h 2269068"/>
                <a:gd name="connsiteX32" fmla="*/ 0 w 2311824"/>
                <a:gd name="connsiteY32" fmla="*/ 855131 h 2269068"/>
                <a:gd name="connsiteX33" fmla="*/ 0 w 2311824"/>
                <a:gd name="connsiteY33" fmla="*/ 567267 h 2269068"/>
                <a:gd name="connsiteX34" fmla="*/ 259933 w 2311824"/>
                <a:gd name="connsiteY34" fmla="*/ 422167 h 2269068"/>
                <a:gd name="connsiteX35" fmla="*/ 276422 w 2311824"/>
                <a:gd name="connsiteY35" fmla="*/ 452546 h 2269068"/>
                <a:gd name="connsiteX36" fmla="*/ 508107 w 2311824"/>
                <a:gd name="connsiteY36" fmla="*/ 575732 h 2269068"/>
                <a:gd name="connsiteX37" fmla="*/ 787509 w 2311824"/>
                <a:gd name="connsiteY37" fmla="*/ 296330 h 2269068"/>
                <a:gd name="connsiteX38" fmla="*/ 765552 w 2311824"/>
                <a:gd name="connsiteY38" fmla="*/ 187574 h 2269068"/>
                <a:gd name="connsiteX39" fmla="*/ 745702 w 2311824"/>
                <a:gd name="connsiteY39" fmla="*/ 151003 h 2269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2311824" h="2269068">
                  <a:moveTo>
                    <a:pt x="1016212" y="0"/>
                  </a:moveTo>
                  <a:lnTo>
                    <a:pt x="1249912" y="130455"/>
                  </a:lnTo>
                  <a:lnTo>
                    <a:pt x="1276060" y="98763"/>
                  </a:lnTo>
                  <a:cubicBezTo>
                    <a:pt x="1326622" y="48201"/>
                    <a:pt x="1396472" y="16928"/>
                    <a:pt x="1473627" y="16928"/>
                  </a:cubicBezTo>
                  <a:cubicBezTo>
                    <a:pt x="1627936" y="16928"/>
                    <a:pt x="1753029" y="142021"/>
                    <a:pt x="1753029" y="296330"/>
                  </a:cubicBezTo>
                  <a:cubicBezTo>
                    <a:pt x="1753029" y="315619"/>
                    <a:pt x="1751074" y="334451"/>
                    <a:pt x="1747353" y="352639"/>
                  </a:cubicBezTo>
                  <a:lnTo>
                    <a:pt x="1732670" y="399939"/>
                  </a:lnTo>
                  <a:lnTo>
                    <a:pt x="2032423" y="567267"/>
                  </a:lnTo>
                  <a:lnTo>
                    <a:pt x="2032423" y="855131"/>
                  </a:lnTo>
                  <a:lnTo>
                    <a:pt x="2088731" y="860807"/>
                  </a:lnTo>
                  <a:cubicBezTo>
                    <a:pt x="2216050" y="886861"/>
                    <a:pt x="2311824" y="999513"/>
                    <a:pt x="2311824" y="1134533"/>
                  </a:cubicBezTo>
                  <a:cubicBezTo>
                    <a:pt x="2311824" y="1269553"/>
                    <a:pt x="2216050" y="1382205"/>
                    <a:pt x="2088731" y="1408258"/>
                  </a:cubicBezTo>
                  <a:lnTo>
                    <a:pt x="2032423" y="1413935"/>
                  </a:lnTo>
                  <a:lnTo>
                    <a:pt x="2032423" y="1701801"/>
                  </a:lnTo>
                  <a:lnTo>
                    <a:pt x="1731540" y="1869759"/>
                  </a:lnTo>
                  <a:lnTo>
                    <a:pt x="1747339" y="1920654"/>
                  </a:lnTo>
                  <a:cubicBezTo>
                    <a:pt x="1751060" y="1938842"/>
                    <a:pt x="1753015" y="1957675"/>
                    <a:pt x="1753015" y="1976963"/>
                  </a:cubicBezTo>
                  <a:cubicBezTo>
                    <a:pt x="1753015" y="2131272"/>
                    <a:pt x="1627922" y="2256365"/>
                    <a:pt x="1473613" y="2256365"/>
                  </a:cubicBezTo>
                  <a:cubicBezTo>
                    <a:pt x="1396459" y="2256365"/>
                    <a:pt x="1326608" y="2225092"/>
                    <a:pt x="1276046" y="2174530"/>
                  </a:cubicBezTo>
                  <a:lnTo>
                    <a:pt x="1247515" y="2139950"/>
                  </a:lnTo>
                  <a:lnTo>
                    <a:pt x="1016211" y="2269068"/>
                  </a:lnTo>
                  <a:lnTo>
                    <a:pt x="747472" y="2119053"/>
                  </a:lnTo>
                  <a:lnTo>
                    <a:pt x="765565" y="2085718"/>
                  </a:lnTo>
                  <a:cubicBezTo>
                    <a:pt x="779703" y="2052291"/>
                    <a:pt x="787522" y="2015540"/>
                    <a:pt x="787522" y="1976963"/>
                  </a:cubicBezTo>
                  <a:cubicBezTo>
                    <a:pt x="787522" y="1822654"/>
                    <a:pt x="662429" y="1697561"/>
                    <a:pt x="508120" y="1697561"/>
                  </a:cubicBezTo>
                  <a:cubicBezTo>
                    <a:pt x="411677" y="1697561"/>
                    <a:pt x="326646" y="1746425"/>
                    <a:pt x="276435" y="1820747"/>
                  </a:cubicBezTo>
                  <a:lnTo>
                    <a:pt x="261703" y="1847888"/>
                  </a:lnTo>
                  <a:lnTo>
                    <a:pt x="0" y="1701801"/>
                  </a:lnTo>
                  <a:lnTo>
                    <a:pt x="0" y="1413935"/>
                  </a:lnTo>
                  <a:lnTo>
                    <a:pt x="56307" y="1408258"/>
                  </a:lnTo>
                  <a:cubicBezTo>
                    <a:pt x="183625" y="1382205"/>
                    <a:pt x="279400" y="1269553"/>
                    <a:pt x="279400" y="1134533"/>
                  </a:cubicBezTo>
                  <a:cubicBezTo>
                    <a:pt x="279400" y="999513"/>
                    <a:pt x="183625" y="886861"/>
                    <a:pt x="56307" y="860807"/>
                  </a:cubicBezTo>
                  <a:lnTo>
                    <a:pt x="0" y="855131"/>
                  </a:lnTo>
                  <a:lnTo>
                    <a:pt x="0" y="567267"/>
                  </a:lnTo>
                  <a:lnTo>
                    <a:pt x="259933" y="422167"/>
                  </a:lnTo>
                  <a:lnTo>
                    <a:pt x="276422" y="452546"/>
                  </a:lnTo>
                  <a:cubicBezTo>
                    <a:pt x="326633" y="526867"/>
                    <a:pt x="411664" y="575732"/>
                    <a:pt x="508107" y="575732"/>
                  </a:cubicBezTo>
                  <a:cubicBezTo>
                    <a:pt x="662416" y="575732"/>
                    <a:pt x="787509" y="450639"/>
                    <a:pt x="787509" y="296330"/>
                  </a:cubicBezTo>
                  <a:cubicBezTo>
                    <a:pt x="787509" y="257753"/>
                    <a:pt x="779690" y="221001"/>
                    <a:pt x="765552" y="187574"/>
                  </a:cubicBezTo>
                  <a:lnTo>
                    <a:pt x="745702" y="151003"/>
                  </a:lnTo>
                  <a:close/>
                </a:path>
              </a:pathLst>
            </a:custGeom>
            <a:solidFill>
              <a:srgbClr val="F1C50E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Rectangle 53">
                  <a:extLst>
                    <a:ext uri="{FF2B5EF4-FFF2-40B4-BE49-F238E27FC236}">
                      <a16:creationId xmlns:a16="http://schemas.microsoft.com/office/drawing/2014/main" id="{E37B5667-1348-4D40-AA30-F9ACB25D6FAC}"/>
                    </a:ext>
                  </a:extLst>
                </p:cNvPr>
                <p:cNvSpPr/>
                <p:nvPr/>
              </p:nvSpPr>
              <p:spPr>
                <a:xfrm>
                  <a:off x="5439386" y="2624771"/>
                  <a:ext cx="2320952" cy="761747"/>
                </a:xfrm>
                <a:prstGeom prst="rect">
                  <a:avLst/>
                </a:prstGeom>
              </p:spPr>
              <p:txBody>
                <a:bodyPr wrap="square" anchor="ctr">
                  <a:spAutoFit/>
                </a:bodyPr>
                <a:lstStyle/>
                <a:p>
                  <a:pPr algn="ctr"/>
                  <a:r>
                    <a:rPr lang="en-US" sz="2200" b="1">
                      <a:latin typeface="Calibri" panose="020F0502020204030204" pitchFamily="34" charset="0"/>
                      <a:cs typeface="Calibri" panose="020F0502020204030204" pitchFamily="34" charset="0"/>
                    </a:rPr>
                    <a:t>MAC-Layer</a:t>
                  </a:r>
                </a:p>
                <a:p>
                  <a:pPr lvl="0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pt-BR" sz="105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sz="105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acc>
                        <m:r>
                          <a:rPr lang="de-DE" sz="1050" i="1">
                            <a:latin typeface="Cambria Math"/>
                          </a:rPr>
                          <m:t>=</m:t>
                        </m:r>
                        <m:r>
                          <a:rPr lang="de-DE" sz="1050" i="1">
                            <a:latin typeface="Cambria Math"/>
                          </a:rPr>
                          <m:t>𝑓</m:t>
                        </m:r>
                        <m:r>
                          <a:rPr lang="de-DE" sz="1050" i="1">
                            <a:latin typeface="Cambria Math"/>
                          </a:rPr>
                          <m:t>(</m:t>
                        </m:r>
                        <m:r>
                          <a:rPr lang="de-DE" sz="1050" i="1">
                            <a:latin typeface="Cambria Math"/>
                          </a:rPr>
                          <m:t>𝐿</m:t>
                        </m:r>
                        <m:r>
                          <a:rPr lang="de-DE" sz="1050" i="1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pt-BR" sz="10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050" i="1">
                                <a:latin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de-DE" sz="1050" i="1">
                                <a:latin typeface="Cambria Math"/>
                              </a:rPr>
                              <m:t>𝑠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US" sz="1050" i="1">
                            <a:latin typeface="Cambria Math"/>
                          </a:rPr>
                          <m:t>, </m:t>
                        </m:r>
                        <m:sSub>
                          <m:sSubPr>
                            <m:ctrlPr>
                              <a:rPr lang="pt-BR" sz="10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050" i="1">
                                <a:latin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de-DE" sz="1050" i="1">
                                <a:latin typeface="Cambria Math"/>
                              </a:rPr>
                              <m:t>𝑐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US" sz="1050" i="1">
                            <a:latin typeface="Cambria Math"/>
                          </a:rPr>
                          <m:t>, </m:t>
                        </m:r>
                        <m:sSub>
                          <m:sSubPr>
                            <m:ctrlPr>
                              <a:rPr lang="pt-BR" sz="10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050" i="1">
                                <a:latin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de-DE" sz="1050" i="1">
                                <a:latin typeface="Cambria Math"/>
                              </a:rPr>
                              <m:t>𝐸</m:t>
                            </m:r>
                          </m:sub>
                        </m:sSub>
                        <m:r>
                          <a:rPr lang="de-DE" sz="1100" i="1">
                            <a:latin typeface="Cambria Math"/>
                          </a:rPr>
                          <m:t>)</m:t>
                        </m:r>
                      </m:oMath>
                    </m:oMathPara>
                  </a14:m>
                  <a:endParaRPr lang="en-US" sz="110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  <a:p>
                  <a:pPr algn="ctr"/>
                  <a:r>
                    <a:rPr lang="en-US" sz="1050">
                      <a:solidFill>
                        <a:schemeClr val="tx2">
                          <a:lumMod val="50000"/>
                        </a:schemeClr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54" name="Rectangle 53">
                  <a:extLst>
                    <a:ext uri="{FF2B5EF4-FFF2-40B4-BE49-F238E27FC236}">
                      <a16:creationId xmlns:a16="http://schemas.microsoft.com/office/drawing/2014/main" id="{E37B5667-1348-4D40-AA30-F9ACB25D6FA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39386" y="2624771"/>
                  <a:ext cx="2320952" cy="761747"/>
                </a:xfrm>
                <a:prstGeom prst="rect">
                  <a:avLst/>
                </a:prstGeom>
                <a:blipFill>
                  <a:blip r:embed="rId10"/>
                  <a:stretch>
                    <a:fillRect t="-1372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8755555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5A0D3CB2-E0E6-284D-B358-2D0FC1F909E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>
          <a:xfrm>
            <a:off x="7524750" y="100013"/>
            <a:ext cx="1149350" cy="906462"/>
          </a:xfrm>
        </p:spPr>
      </p:pic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6D6825A-82F5-3A4F-9E8F-D3A513A73C6B}" type="datetime3">
              <a:rPr lang="de-DE" smtClean="0"/>
              <a:t>23/01/2019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Hazem Elsaid Ibrahim | PhD Dissertation</a:t>
            </a:r>
          </a:p>
        </p:txBody>
      </p:sp>
      <p:sp>
        <p:nvSpPr>
          <p:cNvPr id="7" name="Oval 4">
            <a:extLst>
              <a:ext uri="{FF2B5EF4-FFF2-40B4-BE49-F238E27FC236}">
                <a16:creationId xmlns:a16="http://schemas.microsoft.com/office/drawing/2014/main" id="{921C712E-A34A-D445-8790-DC72058E0A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48697" y="1110248"/>
            <a:ext cx="3452288" cy="3010272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16" name="Oval 12">
            <a:extLst>
              <a:ext uri="{FF2B5EF4-FFF2-40B4-BE49-F238E27FC236}">
                <a16:creationId xmlns:a16="http://schemas.microsoft.com/office/drawing/2014/main" id="{F4C24C1D-D06B-3F4D-BD8F-9AF1555E2F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58949" y="2317160"/>
            <a:ext cx="443204" cy="425554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grpSp>
        <p:nvGrpSpPr>
          <p:cNvPr id="20" name="Gruppieren 5">
            <a:extLst>
              <a:ext uri="{FF2B5EF4-FFF2-40B4-BE49-F238E27FC236}">
                <a16:creationId xmlns:a16="http://schemas.microsoft.com/office/drawing/2014/main" id="{9EB00962-EB73-3E4E-A80F-87745F4C46CA}"/>
              </a:ext>
            </a:extLst>
          </p:cNvPr>
          <p:cNvGrpSpPr/>
          <p:nvPr/>
        </p:nvGrpSpPr>
        <p:grpSpPr>
          <a:xfrm>
            <a:off x="7909152" y="4051904"/>
            <a:ext cx="1559391" cy="638694"/>
            <a:chOff x="7233106" y="5388503"/>
            <a:chExt cx="1529894" cy="638694"/>
          </a:xfrm>
        </p:grpSpPr>
        <p:sp>
          <p:nvSpPr>
            <p:cNvPr id="21" name="Textfeld 49">
              <a:extLst>
                <a:ext uri="{FF2B5EF4-FFF2-40B4-BE49-F238E27FC236}">
                  <a16:creationId xmlns:a16="http://schemas.microsoft.com/office/drawing/2014/main" id="{9C8AECE5-B73D-B441-84A3-09046FD2E56D}"/>
                </a:ext>
              </a:extLst>
            </p:cNvPr>
            <p:cNvSpPr txBox="1"/>
            <p:nvPr/>
          </p:nvSpPr>
          <p:spPr>
            <a:xfrm>
              <a:off x="7614106" y="5719420"/>
              <a:ext cx="7463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b="1">
                  <a:latin typeface="Calibri" panose="020F0502020204030204" pitchFamily="34" charset="0"/>
                  <a:cs typeface="Calibri" panose="020F0502020204030204" pitchFamily="34" charset="0"/>
                </a:rPr>
                <a:t>Reader</a:t>
              </a:r>
            </a:p>
          </p:txBody>
        </p:sp>
        <p:sp>
          <p:nvSpPr>
            <p:cNvPr id="22" name="Textfeld 50">
              <a:extLst>
                <a:ext uri="{FF2B5EF4-FFF2-40B4-BE49-F238E27FC236}">
                  <a16:creationId xmlns:a16="http://schemas.microsoft.com/office/drawing/2014/main" id="{92B104C4-1A50-D145-9D21-2962EEF7E51B}"/>
                </a:ext>
              </a:extLst>
            </p:cNvPr>
            <p:cNvSpPr txBox="1"/>
            <p:nvPr/>
          </p:nvSpPr>
          <p:spPr>
            <a:xfrm>
              <a:off x="7654990" y="5388503"/>
              <a:ext cx="110801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b="1">
                  <a:latin typeface="Calibri" panose="020F0502020204030204" pitchFamily="34" charset="0"/>
                  <a:cs typeface="Calibri" panose="020F0502020204030204" pitchFamily="34" charset="0"/>
                </a:rPr>
                <a:t>Tag</a:t>
              </a:r>
            </a:p>
          </p:txBody>
        </p:sp>
        <p:sp>
          <p:nvSpPr>
            <p:cNvPr id="23" name="Rectangle 8">
              <a:extLst>
                <a:ext uri="{FF2B5EF4-FFF2-40B4-BE49-F238E27FC236}">
                  <a16:creationId xmlns:a16="http://schemas.microsoft.com/office/drawing/2014/main" id="{CCA7C8D4-D688-1E4A-8760-7895269FAF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33106" y="5450476"/>
              <a:ext cx="228600" cy="164219"/>
            </a:xfrm>
            <a:prstGeom prst="rect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24" name="Oval 12">
              <a:extLst>
                <a:ext uri="{FF2B5EF4-FFF2-40B4-BE49-F238E27FC236}">
                  <a16:creationId xmlns:a16="http://schemas.microsoft.com/office/drawing/2014/main" id="{D58481A4-3317-F548-BBA5-0DC5C635D2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33106" y="5786819"/>
              <a:ext cx="228600" cy="21128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</p:grpSp>
      <p:sp>
        <p:nvSpPr>
          <p:cNvPr id="37" name="Rectangle 8">
            <a:extLst>
              <a:ext uri="{FF2B5EF4-FFF2-40B4-BE49-F238E27FC236}">
                <a16:creationId xmlns:a16="http://schemas.microsoft.com/office/drawing/2014/main" id="{713CF2E5-5671-0C40-A42D-BE9A5DFDE0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9171" y="1381846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grpSp>
        <p:nvGrpSpPr>
          <p:cNvPr id="49" name="Gruppieren 86">
            <a:extLst>
              <a:ext uri="{FF2B5EF4-FFF2-40B4-BE49-F238E27FC236}">
                <a16:creationId xmlns:a16="http://schemas.microsoft.com/office/drawing/2014/main" id="{02756C76-AA7B-9D42-AC68-74B28D40B833}"/>
              </a:ext>
            </a:extLst>
          </p:cNvPr>
          <p:cNvGrpSpPr/>
          <p:nvPr/>
        </p:nvGrpSpPr>
        <p:grpSpPr>
          <a:xfrm>
            <a:off x="5375168" y="5026634"/>
            <a:ext cx="3312831" cy="295420"/>
            <a:chOff x="370266" y="3735501"/>
            <a:chExt cx="3985710" cy="500066"/>
          </a:xfrm>
        </p:grpSpPr>
        <p:sp>
          <p:nvSpPr>
            <p:cNvPr id="50" name="Rectangle 64">
              <a:extLst>
                <a:ext uri="{FF2B5EF4-FFF2-40B4-BE49-F238E27FC236}">
                  <a16:creationId xmlns:a16="http://schemas.microsoft.com/office/drawing/2014/main" id="{DB5B1487-E2DE-8145-AE5B-46B3DAA0D4AC}"/>
                </a:ext>
              </a:extLst>
            </p:cNvPr>
            <p:cNvSpPr/>
            <p:nvPr/>
          </p:nvSpPr>
          <p:spPr>
            <a:xfrm>
              <a:off x="370266" y="3735501"/>
              <a:ext cx="3985710" cy="50006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1" name="Rectangle 65">
              <a:extLst>
                <a:ext uri="{FF2B5EF4-FFF2-40B4-BE49-F238E27FC236}">
                  <a16:creationId xmlns:a16="http://schemas.microsoft.com/office/drawing/2014/main" id="{4A032FC1-9A1B-CD4E-ADD6-E11F6B3740EE}"/>
                </a:ext>
              </a:extLst>
            </p:cNvPr>
            <p:cNvSpPr/>
            <p:nvPr/>
          </p:nvSpPr>
          <p:spPr>
            <a:xfrm>
              <a:off x="370266" y="3735501"/>
              <a:ext cx="500066" cy="50006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sp>
          <p:nvSpPr>
            <p:cNvPr id="52" name="Rectangle 66">
              <a:extLst>
                <a:ext uri="{FF2B5EF4-FFF2-40B4-BE49-F238E27FC236}">
                  <a16:creationId xmlns:a16="http://schemas.microsoft.com/office/drawing/2014/main" id="{D62A8334-98D5-5940-991B-B6997D4C450B}"/>
                </a:ext>
              </a:extLst>
            </p:cNvPr>
            <p:cNvSpPr/>
            <p:nvPr/>
          </p:nvSpPr>
          <p:spPr>
            <a:xfrm>
              <a:off x="3855910" y="3735501"/>
              <a:ext cx="500066" cy="50006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sp>
          <p:nvSpPr>
            <p:cNvPr id="53" name="Rectangle 31">
              <a:extLst>
                <a:ext uri="{FF2B5EF4-FFF2-40B4-BE49-F238E27FC236}">
                  <a16:creationId xmlns:a16="http://schemas.microsoft.com/office/drawing/2014/main" id="{99FC5C39-4752-2E42-8608-5AD2AC3A5991}"/>
                </a:ext>
              </a:extLst>
            </p:cNvPr>
            <p:cNvSpPr/>
            <p:nvPr/>
          </p:nvSpPr>
          <p:spPr>
            <a:xfrm>
              <a:off x="1370398" y="3735501"/>
              <a:ext cx="500066" cy="50006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sp>
          <p:nvSpPr>
            <p:cNvPr id="55" name="Rectangle 65">
              <a:extLst>
                <a:ext uri="{FF2B5EF4-FFF2-40B4-BE49-F238E27FC236}">
                  <a16:creationId xmlns:a16="http://schemas.microsoft.com/office/drawing/2014/main" id="{91B36F45-924E-6143-BA18-B08E580D8494}"/>
                </a:ext>
              </a:extLst>
            </p:cNvPr>
            <p:cNvSpPr/>
            <p:nvPr/>
          </p:nvSpPr>
          <p:spPr>
            <a:xfrm>
              <a:off x="2365687" y="3735501"/>
              <a:ext cx="500066" cy="50006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sp>
          <p:nvSpPr>
            <p:cNvPr id="57" name="Rectangle 66">
              <a:extLst>
                <a:ext uri="{FF2B5EF4-FFF2-40B4-BE49-F238E27FC236}">
                  <a16:creationId xmlns:a16="http://schemas.microsoft.com/office/drawing/2014/main" id="{5B502034-62CF-5146-ABFF-3B44014A09C2}"/>
                </a:ext>
              </a:extLst>
            </p:cNvPr>
            <p:cNvSpPr/>
            <p:nvPr/>
          </p:nvSpPr>
          <p:spPr>
            <a:xfrm>
              <a:off x="3358027" y="3735501"/>
              <a:ext cx="500066" cy="50006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sp>
          <p:nvSpPr>
            <p:cNvPr id="58" name="Rectangle 31">
              <a:extLst>
                <a:ext uri="{FF2B5EF4-FFF2-40B4-BE49-F238E27FC236}">
                  <a16:creationId xmlns:a16="http://schemas.microsoft.com/office/drawing/2014/main" id="{20EF5C80-B680-BE4C-9283-653BE9793F71}"/>
                </a:ext>
              </a:extLst>
            </p:cNvPr>
            <p:cNvSpPr/>
            <p:nvPr/>
          </p:nvSpPr>
          <p:spPr>
            <a:xfrm>
              <a:off x="874322" y="3735501"/>
              <a:ext cx="500066" cy="50006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</p:grpSp>
      <p:cxnSp>
        <p:nvCxnSpPr>
          <p:cNvPr id="59" name="Gerade Verbindung mit Pfeil 70">
            <a:extLst>
              <a:ext uri="{FF2B5EF4-FFF2-40B4-BE49-F238E27FC236}">
                <a16:creationId xmlns:a16="http://schemas.microsoft.com/office/drawing/2014/main" id="{ECF2A788-11B5-2A41-8DF8-1F238A9A3A86}"/>
              </a:ext>
            </a:extLst>
          </p:cNvPr>
          <p:cNvCxnSpPr>
            <a:cxnSpLocks/>
          </p:cNvCxnSpPr>
          <p:nvPr/>
        </p:nvCxnSpPr>
        <p:spPr>
          <a:xfrm>
            <a:off x="5393058" y="5670273"/>
            <a:ext cx="3446651" cy="0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feld 71">
                <a:extLst>
                  <a:ext uri="{FF2B5EF4-FFF2-40B4-BE49-F238E27FC236}">
                    <a16:creationId xmlns:a16="http://schemas.microsoft.com/office/drawing/2014/main" id="{183C32A0-6597-A540-BCBB-8131FB22E402}"/>
                  </a:ext>
                </a:extLst>
              </p:cNvPr>
              <p:cNvSpPr txBox="1"/>
              <p:nvPr/>
            </p:nvSpPr>
            <p:spPr>
              <a:xfrm>
                <a:off x="6872386" y="5384432"/>
                <a:ext cx="35561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rgbClr val="000364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1600" b="0" i="1">
                  <a:solidFill>
                    <a:srgbClr val="000364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60" name="Textfeld 71">
                <a:extLst>
                  <a:ext uri="{FF2B5EF4-FFF2-40B4-BE49-F238E27FC236}">
                    <a16:creationId xmlns:a16="http://schemas.microsoft.com/office/drawing/2014/main" id="{183C32A0-6597-A540-BCBB-8131FB22E4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2386" y="5384432"/>
                <a:ext cx="355610" cy="3385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1" name="Picture Placeholder 4">
            <a:extLst>
              <a:ext uri="{FF2B5EF4-FFF2-40B4-BE49-F238E27FC236}">
                <a16:creationId xmlns:a16="http://schemas.microsoft.com/office/drawing/2014/main" id="{17F03CFE-CC8D-7E43-AC1B-033BE5BC10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 bwMode="auto">
          <a:xfrm>
            <a:off x="5940152" y="6237312"/>
            <a:ext cx="1330007" cy="56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" name="Rectangle 8">
            <a:extLst>
              <a:ext uri="{FF2B5EF4-FFF2-40B4-BE49-F238E27FC236}">
                <a16:creationId xmlns:a16="http://schemas.microsoft.com/office/drawing/2014/main" id="{41E5EC55-2294-CA41-8DDF-56A02B114F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97979" y="1554085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63" name="Rectangle 8">
            <a:extLst>
              <a:ext uri="{FF2B5EF4-FFF2-40B4-BE49-F238E27FC236}">
                <a16:creationId xmlns:a16="http://schemas.microsoft.com/office/drawing/2014/main" id="{FBC60566-90C7-EC42-B97B-FFC405BDB1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29550" y="2005608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64" name="Rectangle 8">
            <a:extLst>
              <a:ext uri="{FF2B5EF4-FFF2-40B4-BE49-F238E27FC236}">
                <a16:creationId xmlns:a16="http://schemas.microsoft.com/office/drawing/2014/main" id="{200B3ACE-A9EA-6245-AADD-290683CDBC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65393" y="2325895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65" name="Rectangle 8">
            <a:extLst>
              <a:ext uri="{FF2B5EF4-FFF2-40B4-BE49-F238E27FC236}">
                <a16:creationId xmlns:a16="http://schemas.microsoft.com/office/drawing/2014/main" id="{8EC9088D-19CD-A142-8A39-35E6A87274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15267" y="1919352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66" name="Rectangle 8">
            <a:extLst>
              <a:ext uri="{FF2B5EF4-FFF2-40B4-BE49-F238E27FC236}">
                <a16:creationId xmlns:a16="http://schemas.microsoft.com/office/drawing/2014/main" id="{A3DB459D-4371-6D44-8DAA-5BF57F80E6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19626" y="2886340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67" name="Rectangle 8">
            <a:extLst>
              <a:ext uri="{FF2B5EF4-FFF2-40B4-BE49-F238E27FC236}">
                <a16:creationId xmlns:a16="http://schemas.microsoft.com/office/drawing/2014/main" id="{F78629C2-134E-0441-ADFD-5E7B72D4D7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37648" y="3187973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68" name="Rectangle 8">
            <a:extLst>
              <a:ext uri="{FF2B5EF4-FFF2-40B4-BE49-F238E27FC236}">
                <a16:creationId xmlns:a16="http://schemas.microsoft.com/office/drawing/2014/main" id="{A6C2F931-E81F-EE44-8E3D-2E061272D2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95481" y="2784285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69" name="Rectangle 8">
            <a:extLst>
              <a:ext uri="{FF2B5EF4-FFF2-40B4-BE49-F238E27FC236}">
                <a16:creationId xmlns:a16="http://schemas.microsoft.com/office/drawing/2014/main" id="{F6356CE1-687C-5844-8BB2-C49F62EC3C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48836" y="3087429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70" name="Rectangle 8">
            <a:extLst>
              <a:ext uri="{FF2B5EF4-FFF2-40B4-BE49-F238E27FC236}">
                <a16:creationId xmlns:a16="http://schemas.microsoft.com/office/drawing/2014/main" id="{3D8B921B-38F7-0B41-A064-4367D31433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87533" y="2529937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71" name="Rectangle 8">
            <a:extLst>
              <a:ext uri="{FF2B5EF4-FFF2-40B4-BE49-F238E27FC236}">
                <a16:creationId xmlns:a16="http://schemas.microsoft.com/office/drawing/2014/main" id="{98C03668-A2C5-3A47-A72D-AF90F57E3B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73745" y="1480814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72" name="Rectangle 8">
            <a:extLst>
              <a:ext uri="{FF2B5EF4-FFF2-40B4-BE49-F238E27FC236}">
                <a16:creationId xmlns:a16="http://schemas.microsoft.com/office/drawing/2014/main" id="{6724580E-9EAC-8445-9F8F-852C9F7375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70159" y="1830217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73" name="Rectangle 8">
            <a:extLst>
              <a:ext uri="{FF2B5EF4-FFF2-40B4-BE49-F238E27FC236}">
                <a16:creationId xmlns:a16="http://schemas.microsoft.com/office/drawing/2014/main" id="{59B0831E-BE9B-D54F-A377-980C398E68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29550" y="2005608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74" name="Rectangle 8">
            <a:extLst>
              <a:ext uri="{FF2B5EF4-FFF2-40B4-BE49-F238E27FC236}">
                <a16:creationId xmlns:a16="http://schemas.microsoft.com/office/drawing/2014/main" id="{6CAAEDEA-B035-8C44-83E0-4DA88B7396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29550" y="2742714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75" name="Rectangle 8">
            <a:extLst>
              <a:ext uri="{FF2B5EF4-FFF2-40B4-BE49-F238E27FC236}">
                <a16:creationId xmlns:a16="http://schemas.microsoft.com/office/drawing/2014/main" id="{D85E1AD0-A6BF-2745-8068-50B61AB766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72693" y="2358665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76" name="Rectangle 8">
            <a:extLst>
              <a:ext uri="{FF2B5EF4-FFF2-40B4-BE49-F238E27FC236}">
                <a16:creationId xmlns:a16="http://schemas.microsoft.com/office/drawing/2014/main" id="{6AAB2316-6AB1-6C4A-8899-B51130894C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14768" y="2250721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77" name="Rectangle 8">
            <a:extLst>
              <a:ext uri="{FF2B5EF4-FFF2-40B4-BE49-F238E27FC236}">
                <a16:creationId xmlns:a16="http://schemas.microsoft.com/office/drawing/2014/main" id="{B61BF7D1-A0F6-A844-B4FF-0433AA6366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4787" y="3661091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78" name="Rectangle 8">
            <a:extLst>
              <a:ext uri="{FF2B5EF4-FFF2-40B4-BE49-F238E27FC236}">
                <a16:creationId xmlns:a16="http://schemas.microsoft.com/office/drawing/2014/main" id="{2F883D27-E4A6-D640-92F7-F4E046F4A3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29550" y="2005608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79" name="Rectangle 8">
            <a:extLst>
              <a:ext uri="{FF2B5EF4-FFF2-40B4-BE49-F238E27FC236}">
                <a16:creationId xmlns:a16="http://schemas.microsoft.com/office/drawing/2014/main" id="{A1F3CE08-FA90-EA4C-97B3-1D352F53E8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71338" y="3384290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Ellipse 12">
                <a:extLst>
                  <a:ext uri="{FF2B5EF4-FFF2-40B4-BE49-F238E27FC236}">
                    <a16:creationId xmlns:a16="http://schemas.microsoft.com/office/drawing/2014/main" id="{5982CC0F-6F5B-9445-9595-F4C264CB31A3}"/>
                  </a:ext>
                </a:extLst>
              </p:cNvPr>
              <p:cNvSpPr/>
              <p:nvPr/>
            </p:nvSpPr>
            <p:spPr>
              <a:xfrm>
                <a:off x="894839" y="1240251"/>
                <a:ext cx="2919889" cy="627668"/>
              </a:xfrm>
              <a:prstGeom prst="ellipse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>
                    <a:solidFill>
                      <a:srgbClr val="001E64"/>
                    </a:solidFill>
                    <a:latin typeface="Calibri" panose="020F0502020204030204" pitchFamily="34" charset="0"/>
                    <a:cs typeface="Arial" pitchFamily="34" charset="0"/>
                  </a:rPr>
                  <a:t>Initial frame length </a:t>
                </a:r>
                <a14:m>
                  <m:oMath xmlns:m="http://schemas.openxmlformats.org/officeDocument/2006/math">
                    <m:r>
                      <a:rPr lang="en-US" sz="1400" b="1" i="1" smtClean="0">
                        <a:solidFill>
                          <a:srgbClr val="001E64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𝑳</m:t>
                    </m:r>
                  </m:oMath>
                </a14:m>
                <a:endParaRPr lang="en-US" sz="1400" b="1">
                  <a:solidFill>
                    <a:srgbClr val="001E64"/>
                  </a:solidFill>
                  <a:latin typeface="Calibri" panose="020F0502020204030204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80" name="Ellipse 12">
                <a:extLst>
                  <a:ext uri="{FF2B5EF4-FFF2-40B4-BE49-F238E27FC236}">
                    <a16:creationId xmlns:a16="http://schemas.microsoft.com/office/drawing/2014/main" id="{5982CC0F-6F5B-9445-9595-F4C264CB31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839" y="1240251"/>
                <a:ext cx="2919889" cy="627668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Freeform 16">
            <a:extLst>
              <a:ext uri="{FF2B5EF4-FFF2-40B4-BE49-F238E27FC236}">
                <a16:creationId xmlns:a16="http://schemas.microsoft.com/office/drawing/2014/main" id="{1D887114-26B7-1A48-B2BF-9F14184B12C4}"/>
              </a:ext>
            </a:extLst>
          </p:cNvPr>
          <p:cNvSpPr>
            <a:spLocks/>
          </p:cNvSpPr>
          <p:nvPr/>
        </p:nvSpPr>
        <p:spPr bwMode="auto">
          <a:xfrm rot="8383037">
            <a:off x="5894532" y="1984172"/>
            <a:ext cx="1120734" cy="68118"/>
          </a:xfrm>
          <a:custGeom>
            <a:avLst/>
            <a:gdLst>
              <a:gd name="T0" fmla="*/ 0 w 5153"/>
              <a:gd name="T1" fmla="*/ 584 h 586"/>
              <a:gd name="T2" fmla="*/ 580 w 5153"/>
              <a:gd name="T3" fmla="*/ 4 h 586"/>
              <a:gd name="T4" fmla="*/ 1161 w 5153"/>
              <a:gd name="T5" fmla="*/ 585 h 586"/>
              <a:gd name="T6" fmla="*/ 1741 w 5153"/>
              <a:gd name="T7" fmla="*/ 5 h 586"/>
              <a:gd name="T8" fmla="*/ 2322 w 5153"/>
              <a:gd name="T9" fmla="*/ 586 h 586"/>
              <a:gd name="T10" fmla="*/ 2903 w 5153"/>
              <a:gd name="T11" fmla="*/ 5 h 586"/>
              <a:gd name="T12" fmla="*/ 3483 w 5153"/>
              <a:gd name="T13" fmla="*/ 585 h 586"/>
              <a:gd name="T14" fmla="*/ 4064 w 5153"/>
              <a:gd name="T15" fmla="*/ 4 h 586"/>
              <a:gd name="T16" fmla="*/ 4620 w 5153"/>
              <a:gd name="T17" fmla="*/ 560 h 586"/>
              <a:gd name="T18" fmla="*/ 5153 w 5153"/>
              <a:gd name="T19" fmla="*/ 27 h 5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153" h="586">
                <a:moveTo>
                  <a:pt x="0" y="584"/>
                </a:moveTo>
                <a:cubicBezTo>
                  <a:pt x="193" y="294"/>
                  <a:pt x="387" y="4"/>
                  <a:pt x="580" y="4"/>
                </a:cubicBezTo>
                <a:cubicBezTo>
                  <a:pt x="773" y="4"/>
                  <a:pt x="968" y="585"/>
                  <a:pt x="1161" y="585"/>
                </a:cubicBezTo>
                <a:cubicBezTo>
                  <a:pt x="1354" y="585"/>
                  <a:pt x="1548" y="5"/>
                  <a:pt x="1741" y="5"/>
                </a:cubicBezTo>
                <a:cubicBezTo>
                  <a:pt x="1934" y="5"/>
                  <a:pt x="2128" y="586"/>
                  <a:pt x="2322" y="586"/>
                </a:cubicBezTo>
                <a:cubicBezTo>
                  <a:pt x="2516" y="586"/>
                  <a:pt x="2710" y="5"/>
                  <a:pt x="2903" y="5"/>
                </a:cubicBezTo>
                <a:cubicBezTo>
                  <a:pt x="3096" y="5"/>
                  <a:pt x="3290" y="585"/>
                  <a:pt x="3483" y="585"/>
                </a:cubicBezTo>
                <a:cubicBezTo>
                  <a:pt x="3676" y="585"/>
                  <a:pt x="3875" y="8"/>
                  <a:pt x="4064" y="4"/>
                </a:cubicBezTo>
                <a:cubicBezTo>
                  <a:pt x="4253" y="0"/>
                  <a:pt x="4439" y="556"/>
                  <a:pt x="4620" y="560"/>
                </a:cubicBezTo>
                <a:cubicBezTo>
                  <a:pt x="4801" y="564"/>
                  <a:pt x="5064" y="108"/>
                  <a:pt x="5153" y="27"/>
                </a:cubicBezTo>
              </a:path>
            </a:pathLst>
          </a:custGeom>
          <a:noFill/>
          <a:ln w="19050" cap="flat" cmpd="sng">
            <a:solidFill>
              <a:srgbClr val="9933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6" name="Rechteck 9">
            <a:extLst>
              <a:ext uri="{FF2B5EF4-FFF2-40B4-BE49-F238E27FC236}">
                <a16:creationId xmlns:a16="http://schemas.microsoft.com/office/drawing/2014/main" id="{E14B616E-A728-0E45-A1AB-956CA68DDF73}"/>
              </a:ext>
            </a:extLst>
          </p:cNvPr>
          <p:cNvSpPr/>
          <p:nvPr/>
        </p:nvSpPr>
        <p:spPr>
          <a:xfrm>
            <a:off x="894839" y="2108072"/>
            <a:ext cx="2919888" cy="62295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>
                <a:solidFill>
                  <a:srgbClr val="001E64"/>
                </a:solidFill>
                <a:latin typeface="Calibri" panose="020F0502020204030204" pitchFamily="34" charset="0"/>
                <a:cs typeface="Arial" pitchFamily="34" charset="0"/>
              </a:rPr>
              <a:t>Observe slots </a:t>
            </a:r>
          </a:p>
          <a:p>
            <a:pPr algn="ctr"/>
            <a:r>
              <a:rPr lang="en-US" sz="1400" b="1">
                <a:solidFill>
                  <a:srgbClr val="001E64"/>
                </a:solidFill>
                <a:latin typeface="Calibri" panose="020F0502020204030204" pitchFamily="34" charset="0"/>
                <a:cs typeface="Arial" pitchFamily="34" charset="0"/>
              </a:rPr>
              <a:t>(</a:t>
            </a:r>
            <a:r>
              <a:rPr lang="en-US" sz="1400" b="1">
                <a:solidFill>
                  <a:schemeClr val="tx2"/>
                </a:solidFill>
                <a:latin typeface="Calibri" panose="020F0502020204030204" pitchFamily="34" charset="0"/>
                <a:cs typeface="Arial" pitchFamily="34" charset="0"/>
              </a:rPr>
              <a:t>Successful</a:t>
            </a:r>
            <a:r>
              <a:rPr lang="en-US" sz="1400" b="1">
                <a:solidFill>
                  <a:srgbClr val="001E64"/>
                </a:solidFill>
                <a:latin typeface="Calibri" panose="020F0502020204030204" pitchFamily="34" charset="0"/>
                <a:cs typeface="Arial" pitchFamily="34" charset="0"/>
              </a:rPr>
              <a:t>)</a:t>
            </a:r>
          </a:p>
        </p:txBody>
      </p:sp>
      <p:cxnSp>
        <p:nvCxnSpPr>
          <p:cNvPr id="81" name="Gerade Verbindung mit Pfeil 39">
            <a:extLst>
              <a:ext uri="{FF2B5EF4-FFF2-40B4-BE49-F238E27FC236}">
                <a16:creationId xmlns:a16="http://schemas.microsoft.com/office/drawing/2014/main" id="{F0AFB88B-7557-1643-A12F-7AEA9D77A55A}"/>
              </a:ext>
            </a:extLst>
          </p:cNvPr>
          <p:cNvCxnSpPr/>
          <p:nvPr/>
        </p:nvCxnSpPr>
        <p:spPr>
          <a:xfrm>
            <a:off x="2343399" y="1880810"/>
            <a:ext cx="0" cy="21931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ctangle 31">
            <a:extLst>
              <a:ext uri="{FF2B5EF4-FFF2-40B4-BE49-F238E27FC236}">
                <a16:creationId xmlns:a16="http://schemas.microsoft.com/office/drawing/2014/main" id="{1EB8A1CD-9872-E443-B79A-263467440AF3}"/>
              </a:ext>
            </a:extLst>
          </p:cNvPr>
          <p:cNvSpPr/>
          <p:nvPr/>
        </p:nvSpPr>
        <p:spPr>
          <a:xfrm>
            <a:off x="5378839" y="5026634"/>
            <a:ext cx="418960" cy="29542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>
                <a:solidFill>
                  <a:schemeClr val="tx1"/>
                </a:solidFill>
                <a:latin typeface="Calibri" panose="020F0502020204030204" pitchFamily="34" charset="0"/>
              </a:rPr>
              <a:t>S</a:t>
            </a:r>
            <a:endParaRPr lang="en-CA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87ED06B7-084F-194C-A37B-31B42DB9A1B0}"/>
              </a:ext>
            </a:extLst>
          </p:cNvPr>
          <p:cNvSpPr txBox="1"/>
          <p:nvPr/>
        </p:nvSpPr>
        <p:spPr>
          <a:xfrm>
            <a:off x="1619672" y="5822938"/>
            <a:ext cx="11700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00" i="1">
                <a:latin typeface="Calibri" panose="020F0502020204030204" pitchFamily="34" charset="0"/>
              </a:rPr>
              <a:t>[2] </a:t>
            </a:r>
            <a:r>
              <a:rPr lang="en-US" sz="1000" i="1">
                <a:latin typeface="Calibri" panose="020F0502020204030204" pitchFamily="34" charset="0"/>
                <a:cs typeface="Calibri" panose="020F0502020204030204" pitchFamily="34" charset="0"/>
              </a:rPr>
              <a:t>H. Vogt </a:t>
            </a:r>
            <a:r>
              <a:rPr lang="de-DE" sz="1000" i="1">
                <a:latin typeface="Calibri" panose="020F0502020204030204" pitchFamily="34" charset="0"/>
                <a:cs typeface="Calibri" panose="020F0502020204030204" pitchFamily="34" charset="0"/>
              </a:rPr>
              <a:t>2002. </a:t>
            </a:r>
            <a:endParaRPr lang="en-CA" sz="1000" i="1">
              <a:latin typeface="Calibri" panose="020F0502020204030204" pitchFamily="34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9BF2FEF1-E5C2-3C42-80BE-BB5901543762}"/>
              </a:ext>
            </a:extLst>
          </p:cNvPr>
          <p:cNvSpPr txBox="1"/>
          <p:nvPr/>
        </p:nvSpPr>
        <p:spPr>
          <a:xfrm>
            <a:off x="434334" y="5822936"/>
            <a:ext cx="12335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00" i="1">
                <a:latin typeface="Calibri" panose="020F0502020204030204" pitchFamily="34" charset="0"/>
              </a:rPr>
              <a:t>[1] </a:t>
            </a:r>
            <a:r>
              <a:rPr lang="en-US" sz="1000" i="1">
                <a:latin typeface="Calibri" panose="020F0502020204030204" pitchFamily="34" charset="0"/>
                <a:cs typeface="Calibri" panose="020F0502020204030204" pitchFamily="34" charset="0"/>
              </a:rPr>
              <a:t>F. </a:t>
            </a:r>
            <a:r>
              <a:rPr lang="en-US" sz="1000" i="1" err="1">
                <a:latin typeface="Calibri" panose="020F0502020204030204" pitchFamily="34" charset="0"/>
                <a:cs typeface="Calibri" panose="020F0502020204030204" pitchFamily="34" charset="0"/>
              </a:rPr>
              <a:t>Schoute</a:t>
            </a:r>
            <a:r>
              <a:rPr lang="en-US" sz="1000" i="1"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lang="de-DE" sz="1000" i="1">
                <a:latin typeface="Calibri" panose="020F0502020204030204" pitchFamily="34" charset="0"/>
                <a:cs typeface="Calibri" panose="020F0502020204030204" pitchFamily="34" charset="0"/>
              </a:rPr>
              <a:t>1983. </a:t>
            </a:r>
            <a:endParaRPr lang="en-CA" sz="1000" i="1">
              <a:latin typeface="Calibri" panose="020F0502020204030204" pitchFamily="34" charset="0"/>
            </a:endParaRPr>
          </a:p>
        </p:txBody>
      </p:sp>
      <p:sp>
        <p:nvSpPr>
          <p:cNvPr id="85" name="Titel 7">
            <a:extLst>
              <a:ext uri="{FF2B5EF4-FFF2-40B4-BE49-F238E27FC236}">
                <a16:creationId xmlns:a16="http://schemas.microsoft.com/office/drawing/2014/main" id="{CD105495-550E-0448-9185-FACF5B551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707886"/>
          </a:xfrm>
        </p:spPr>
        <p:txBody>
          <a:bodyPr/>
          <a:lstStyle/>
          <a:p>
            <a:r>
              <a:rPr lang="en-US" sz="2600">
                <a:latin typeface="Calibri" panose="020F0502020204030204" pitchFamily="34" charset="0"/>
                <a:cs typeface="Calibri" panose="020F0502020204030204" pitchFamily="34" charset="0"/>
              </a:rPr>
              <a:t>RFID Reading Process:</a:t>
            </a:r>
            <a:br>
              <a:rPr lang="en-US"/>
            </a:br>
            <a:r>
              <a:rPr lang="en-US" sz="2000">
                <a:solidFill>
                  <a:srgbClr val="00406F"/>
                </a:solidFill>
                <a:latin typeface="Frutiger LT Com 45 Light" pitchFamily="34" charset="0"/>
                <a:ea typeface="+mn-ea"/>
                <a:cs typeface="+mn-cs"/>
              </a:rPr>
              <a:t>Frame Slotted ALOHA (FSA)</a:t>
            </a:r>
            <a:r>
              <a:rPr lang="en-US" sz="2000" baseline="30000">
                <a:solidFill>
                  <a:srgbClr val="00406F"/>
                </a:solidFill>
                <a:latin typeface="Frutiger LT Com 45 Light" pitchFamily="34" charset="0"/>
                <a:ea typeface="+mn-ea"/>
                <a:cs typeface="+mn-cs"/>
              </a:rPr>
              <a:t>[1, 2]</a:t>
            </a:r>
          </a:p>
        </p:txBody>
      </p:sp>
    </p:spTree>
    <p:extLst>
      <p:ext uri="{BB962C8B-B14F-4D97-AF65-F5344CB8AC3E}">
        <p14:creationId xmlns:p14="http://schemas.microsoft.com/office/powerpoint/2010/main" val="351974521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369332"/>
          </a:xfrm>
        </p:spPr>
        <p:txBody>
          <a:bodyPr/>
          <a:lstStyle/>
          <a:p>
            <a:pPr lvl="1"/>
            <a:r>
              <a:rPr lang="en-US"/>
              <a:t>Tags Population Estimation</a:t>
            </a:r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6D6825A-82F5-3A4F-9E8F-D3A513A73C6B}" type="datetime3">
              <a:rPr lang="de-DE" smtClean="0"/>
              <a:t>23/01/2019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Hazem Elsaid Ibrahim | PhD Dissertation</a:t>
            </a:r>
          </a:p>
        </p:txBody>
      </p:sp>
      <p:pic>
        <p:nvPicPr>
          <p:cNvPr id="7" name="Picture Placeholder 4">
            <a:extLst>
              <a:ext uri="{FF2B5EF4-FFF2-40B4-BE49-F238E27FC236}">
                <a16:creationId xmlns:a16="http://schemas.microsoft.com/office/drawing/2014/main" id="{862FBCA6-8654-EB4E-B8B9-5343706E4A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 bwMode="auto">
          <a:xfrm>
            <a:off x="5940152" y="6237312"/>
            <a:ext cx="1330007" cy="56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Placeholder 10">
            <a:extLst>
              <a:ext uri="{FF2B5EF4-FFF2-40B4-BE49-F238E27FC236}">
                <a16:creationId xmlns:a16="http://schemas.microsoft.com/office/drawing/2014/main" id="{BAE75F73-534B-764C-990D-730F3DE6CF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 bwMode="auto">
          <a:xfrm>
            <a:off x="7524750" y="100013"/>
            <a:ext cx="1149350" cy="906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Freeform 30">
            <a:extLst>
              <a:ext uri="{FF2B5EF4-FFF2-40B4-BE49-F238E27FC236}">
                <a16:creationId xmlns:a16="http://schemas.microsoft.com/office/drawing/2014/main" id="{7223D9F5-8240-814D-B283-D945A43BFC26}"/>
              </a:ext>
            </a:extLst>
          </p:cNvPr>
          <p:cNvSpPr/>
          <p:nvPr/>
        </p:nvSpPr>
        <p:spPr>
          <a:xfrm rot="10800000">
            <a:off x="3923930" y="1798913"/>
            <a:ext cx="1718118" cy="1918119"/>
          </a:xfrm>
          <a:custGeom>
            <a:avLst/>
            <a:gdLst>
              <a:gd name="connsiteX0" fmla="*/ 1295612 w 2311824"/>
              <a:gd name="connsiteY0" fmla="*/ 2269068 h 2269068"/>
              <a:gd name="connsiteX1" fmla="*/ 1025100 w 2311824"/>
              <a:gd name="connsiteY1" fmla="*/ 2118063 h 2269068"/>
              <a:gd name="connsiteX2" fmla="*/ 1019189 w 2311824"/>
              <a:gd name="connsiteY2" fmla="*/ 2128954 h 2269068"/>
              <a:gd name="connsiteX3" fmla="*/ 787504 w 2311824"/>
              <a:gd name="connsiteY3" fmla="*/ 2252140 h 2269068"/>
              <a:gd name="connsiteX4" fmla="*/ 508102 w 2311824"/>
              <a:gd name="connsiteY4" fmla="*/ 1972738 h 2269068"/>
              <a:gd name="connsiteX5" fmla="*/ 530059 w 2311824"/>
              <a:gd name="connsiteY5" fmla="*/ 1863982 h 2269068"/>
              <a:gd name="connsiteX6" fmla="*/ 539332 w 2311824"/>
              <a:gd name="connsiteY6" fmla="*/ 1846899 h 2269068"/>
              <a:gd name="connsiteX7" fmla="*/ 279401 w 2311824"/>
              <a:gd name="connsiteY7" fmla="*/ 1701801 h 2269068"/>
              <a:gd name="connsiteX8" fmla="*/ 279401 w 2311824"/>
              <a:gd name="connsiteY8" fmla="*/ 1413937 h 2269068"/>
              <a:gd name="connsiteX9" fmla="*/ 223093 w 2311824"/>
              <a:gd name="connsiteY9" fmla="*/ 1408261 h 2269068"/>
              <a:gd name="connsiteX10" fmla="*/ 0 w 2311824"/>
              <a:gd name="connsiteY10" fmla="*/ 1134535 h 2269068"/>
              <a:gd name="connsiteX11" fmla="*/ 223093 w 2311824"/>
              <a:gd name="connsiteY11" fmla="*/ 860810 h 2269068"/>
              <a:gd name="connsiteX12" fmla="*/ 279401 w 2311824"/>
              <a:gd name="connsiteY12" fmla="*/ 855133 h 2269068"/>
              <a:gd name="connsiteX13" fmla="*/ 279401 w 2311824"/>
              <a:gd name="connsiteY13" fmla="*/ 567267 h 2269068"/>
              <a:gd name="connsiteX14" fmla="*/ 537565 w 2311824"/>
              <a:gd name="connsiteY14" fmla="*/ 423156 h 2269068"/>
              <a:gd name="connsiteX15" fmla="*/ 530055 w 2311824"/>
              <a:gd name="connsiteY15" fmla="*/ 409321 h 2269068"/>
              <a:gd name="connsiteX16" fmla="*/ 508098 w 2311824"/>
              <a:gd name="connsiteY16" fmla="*/ 300565 h 2269068"/>
              <a:gd name="connsiteX17" fmla="*/ 787500 w 2311824"/>
              <a:gd name="connsiteY17" fmla="*/ 21163 h 2269068"/>
              <a:gd name="connsiteX18" fmla="*/ 1019185 w 2311824"/>
              <a:gd name="connsiteY18" fmla="*/ 144349 h 2269068"/>
              <a:gd name="connsiteX19" fmla="*/ 1023333 w 2311824"/>
              <a:gd name="connsiteY19" fmla="*/ 151992 h 2269068"/>
              <a:gd name="connsiteX20" fmla="*/ 1295613 w 2311824"/>
              <a:gd name="connsiteY20" fmla="*/ 0 h 2269068"/>
              <a:gd name="connsiteX21" fmla="*/ 1566127 w 2311824"/>
              <a:gd name="connsiteY21" fmla="*/ 151006 h 2269068"/>
              <a:gd name="connsiteX22" fmla="*/ 1546276 w 2311824"/>
              <a:gd name="connsiteY22" fmla="*/ 187578 h 2269068"/>
              <a:gd name="connsiteX23" fmla="*/ 1524319 w 2311824"/>
              <a:gd name="connsiteY23" fmla="*/ 296333 h 2269068"/>
              <a:gd name="connsiteX24" fmla="*/ 1803721 w 2311824"/>
              <a:gd name="connsiteY24" fmla="*/ 575735 h 2269068"/>
              <a:gd name="connsiteX25" fmla="*/ 2035406 w 2311824"/>
              <a:gd name="connsiteY25" fmla="*/ 452549 h 2269068"/>
              <a:gd name="connsiteX26" fmla="*/ 2051895 w 2311824"/>
              <a:gd name="connsiteY26" fmla="*/ 422170 h 2269068"/>
              <a:gd name="connsiteX27" fmla="*/ 2311824 w 2311824"/>
              <a:gd name="connsiteY27" fmla="*/ 567267 h 2269068"/>
              <a:gd name="connsiteX28" fmla="*/ 2311824 w 2311824"/>
              <a:gd name="connsiteY28" fmla="*/ 855133 h 2269068"/>
              <a:gd name="connsiteX29" fmla="*/ 2255517 w 2311824"/>
              <a:gd name="connsiteY29" fmla="*/ 860810 h 2269068"/>
              <a:gd name="connsiteX30" fmla="*/ 2032424 w 2311824"/>
              <a:gd name="connsiteY30" fmla="*/ 1134535 h 2269068"/>
              <a:gd name="connsiteX31" fmla="*/ 2255517 w 2311824"/>
              <a:gd name="connsiteY31" fmla="*/ 1408261 h 2269068"/>
              <a:gd name="connsiteX32" fmla="*/ 2311824 w 2311824"/>
              <a:gd name="connsiteY32" fmla="*/ 1413937 h 2269068"/>
              <a:gd name="connsiteX33" fmla="*/ 2311824 w 2311824"/>
              <a:gd name="connsiteY33" fmla="*/ 1701801 h 2269068"/>
              <a:gd name="connsiteX34" fmla="*/ 2051890 w 2311824"/>
              <a:gd name="connsiteY34" fmla="*/ 1846901 h 2269068"/>
              <a:gd name="connsiteX35" fmla="*/ 2035401 w 2311824"/>
              <a:gd name="connsiteY35" fmla="*/ 1816522 h 2269068"/>
              <a:gd name="connsiteX36" fmla="*/ 1803716 w 2311824"/>
              <a:gd name="connsiteY36" fmla="*/ 1693336 h 2269068"/>
              <a:gd name="connsiteX37" fmla="*/ 1524314 w 2311824"/>
              <a:gd name="connsiteY37" fmla="*/ 1972738 h 2269068"/>
              <a:gd name="connsiteX38" fmla="*/ 1546271 w 2311824"/>
              <a:gd name="connsiteY38" fmla="*/ 2081494 h 2269068"/>
              <a:gd name="connsiteX39" fmla="*/ 1566121 w 2311824"/>
              <a:gd name="connsiteY39" fmla="*/ 2118065 h 22690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311824" h="2269068">
                <a:moveTo>
                  <a:pt x="1295612" y="2269068"/>
                </a:moveTo>
                <a:lnTo>
                  <a:pt x="1025100" y="2118063"/>
                </a:lnTo>
                <a:lnTo>
                  <a:pt x="1019189" y="2128954"/>
                </a:lnTo>
                <a:cubicBezTo>
                  <a:pt x="968978" y="2203276"/>
                  <a:pt x="883947" y="2252140"/>
                  <a:pt x="787504" y="2252140"/>
                </a:cubicBezTo>
                <a:cubicBezTo>
                  <a:pt x="633195" y="2252140"/>
                  <a:pt x="508102" y="2127047"/>
                  <a:pt x="508102" y="1972738"/>
                </a:cubicBezTo>
                <a:cubicBezTo>
                  <a:pt x="508102" y="1934161"/>
                  <a:pt x="515921" y="1897410"/>
                  <a:pt x="530059" y="1863982"/>
                </a:cubicBezTo>
                <a:lnTo>
                  <a:pt x="539332" y="1846899"/>
                </a:lnTo>
                <a:lnTo>
                  <a:pt x="279401" y="1701801"/>
                </a:lnTo>
                <a:lnTo>
                  <a:pt x="279401" y="1413937"/>
                </a:lnTo>
                <a:lnTo>
                  <a:pt x="223093" y="1408261"/>
                </a:lnTo>
                <a:cubicBezTo>
                  <a:pt x="95774" y="1382207"/>
                  <a:pt x="0" y="1269555"/>
                  <a:pt x="0" y="1134535"/>
                </a:cubicBezTo>
                <a:cubicBezTo>
                  <a:pt x="0" y="999515"/>
                  <a:pt x="95774" y="886863"/>
                  <a:pt x="223093" y="860810"/>
                </a:cubicBezTo>
                <a:lnTo>
                  <a:pt x="279401" y="855133"/>
                </a:lnTo>
                <a:lnTo>
                  <a:pt x="279401" y="567267"/>
                </a:lnTo>
                <a:lnTo>
                  <a:pt x="537565" y="423156"/>
                </a:lnTo>
                <a:lnTo>
                  <a:pt x="530055" y="409321"/>
                </a:lnTo>
                <a:cubicBezTo>
                  <a:pt x="515917" y="375894"/>
                  <a:pt x="508098" y="339143"/>
                  <a:pt x="508098" y="300565"/>
                </a:cubicBezTo>
                <a:cubicBezTo>
                  <a:pt x="508098" y="146256"/>
                  <a:pt x="633191" y="21163"/>
                  <a:pt x="787500" y="21163"/>
                </a:cubicBezTo>
                <a:cubicBezTo>
                  <a:pt x="883943" y="21163"/>
                  <a:pt x="968974" y="70028"/>
                  <a:pt x="1019185" y="144349"/>
                </a:cubicBezTo>
                <a:lnTo>
                  <a:pt x="1023333" y="151992"/>
                </a:lnTo>
                <a:lnTo>
                  <a:pt x="1295613" y="0"/>
                </a:lnTo>
                <a:lnTo>
                  <a:pt x="1566127" y="151006"/>
                </a:lnTo>
                <a:lnTo>
                  <a:pt x="1546276" y="187578"/>
                </a:lnTo>
                <a:cubicBezTo>
                  <a:pt x="1532138" y="221005"/>
                  <a:pt x="1524319" y="257756"/>
                  <a:pt x="1524319" y="296333"/>
                </a:cubicBezTo>
                <a:cubicBezTo>
                  <a:pt x="1524319" y="450642"/>
                  <a:pt x="1649412" y="575735"/>
                  <a:pt x="1803721" y="575735"/>
                </a:cubicBezTo>
                <a:cubicBezTo>
                  <a:pt x="1900164" y="575735"/>
                  <a:pt x="1985195" y="526871"/>
                  <a:pt x="2035406" y="452549"/>
                </a:cubicBezTo>
                <a:lnTo>
                  <a:pt x="2051895" y="422170"/>
                </a:lnTo>
                <a:lnTo>
                  <a:pt x="2311824" y="567267"/>
                </a:lnTo>
                <a:lnTo>
                  <a:pt x="2311824" y="855133"/>
                </a:lnTo>
                <a:lnTo>
                  <a:pt x="2255517" y="860810"/>
                </a:lnTo>
                <a:cubicBezTo>
                  <a:pt x="2128199" y="886863"/>
                  <a:pt x="2032424" y="999515"/>
                  <a:pt x="2032424" y="1134535"/>
                </a:cubicBezTo>
                <a:cubicBezTo>
                  <a:pt x="2032424" y="1269555"/>
                  <a:pt x="2128199" y="1382207"/>
                  <a:pt x="2255517" y="1408261"/>
                </a:cubicBezTo>
                <a:lnTo>
                  <a:pt x="2311824" y="1413937"/>
                </a:lnTo>
                <a:lnTo>
                  <a:pt x="2311824" y="1701801"/>
                </a:lnTo>
                <a:lnTo>
                  <a:pt x="2051890" y="1846901"/>
                </a:lnTo>
                <a:lnTo>
                  <a:pt x="2035401" y="1816522"/>
                </a:lnTo>
                <a:cubicBezTo>
                  <a:pt x="1985190" y="1742201"/>
                  <a:pt x="1900159" y="1693336"/>
                  <a:pt x="1803716" y="1693336"/>
                </a:cubicBezTo>
                <a:cubicBezTo>
                  <a:pt x="1649407" y="1693336"/>
                  <a:pt x="1524314" y="1818429"/>
                  <a:pt x="1524314" y="1972738"/>
                </a:cubicBezTo>
                <a:cubicBezTo>
                  <a:pt x="1524314" y="2011315"/>
                  <a:pt x="1532133" y="2048067"/>
                  <a:pt x="1546271" y="2081494"/>
                </a:cubicBezTo>
                <a:lnTo>
                  <a:pt x="1566121" y="2118065"/>
                </a:lnTo>
                <a:close/>
              </a:path>
            </a:pathLst>
          </a:custGeom>
          <a:solidFill>
            <a:srgbClr val="28B9D4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1CD4ABD-A612-7B4A-AF4D-63EDAF98D202}"/>
              </a:ext>
            </a:extLst>
          </p:cNvPr>
          <p:cNvSpPr/>
          <p:nvPr/>
        </p:nvSpPr>
        <p:spPr>
          <a:xfrm>
            <a:off x="3934000" y="2463279"/>
            <a:ext cx="1718120" cy="46166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vl="0" algn="ctr"/>
            <a:r>
              <a:rPr lang="en-US" sz="2400" b="1">
                <a:solidFill>
                  <a:schemeClr val="tx2">
                    <a:lumMod val="50000"/>
                  </a:schemeClr>
                </a:solidFill>
              </a:rPr>
              <a:t>PHY-Layer</a:t>
            </a:r>
            <a:endParaRPr lang="en-US" sz="1050">
              <a:solidFill>
                <a:schemeClr val="tx2">
                  <a:lumMod val="50000"/>
                </a:schemeClr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E5C4A65-B561-FF4C-9656-12B1B068F97A}"/>
              </a:ext>
            </a:extLst>
          </p:cNvPr>
          <p:cNvGrpSpPr/>
          <p:nvPr/>
        </p:nvGrpSpPr>
        <p:grpSpPr>
          <a:xfrm>
            <a:off x="5439386" y="1798913"/>
            <a:ext cx="1724902" cy="1918119"/>
            <a:chOff x="5439386" y="1798913"/>
            <a:chExt cx="2320952" cy="2269068"/>
          </a:xfrm>
        </p:grpSpPr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3D62432A-116D-7D43-8BD1-BBDE69529A57}"/>
                </a:ext>
              </a:extLst>
            </p:cNvPr>
            <p:cNvSpPr/>
            <p:nvPr/>
          </p:nvSpPr>
          <p:spPr>
            <a:xfrm>
              <a:off x="5448514" y="1798913"/>
              <a:ext cx="2311824" cy="2269068"/>
            </a:xfrm>
            <a:custGeom>
              <a:avLst/>
              <a:gdLst>
                <a:gd name="connsiteX0" fmla="*/ 1016212 w 2311824"/>
                <a:gd name="connsiteY0" fmla="*/ 0 h 2269068"/>
                <a:gd name="connsiteX1" fmla="*/ 1249912 w 2311824"/>
                <a:gd name="connsiteY1" fmla="*/ 130455 h 2269068"/>
                <a:gd name="connsiteX2" fmla="*/ 1276060 w 2311824"/>
                <a:gd name="connsiteY2" fmla="*/ 98763 h 2269068"/>
                <a:gd name="connsiteX3" fmla="*/ 1473627 w 2311824"/>
                <a:gd name="connsiteY3" fmla="*/ 16928 h 2269068"/>
                <a:gd name="connsiteX4" fmla="*/ 1753029 w 2311824"/>
                <a:gd name="connsiteY4" fmla="*/ 296330 h 2269068"/>
                <a:gd name="connsiteX5" fmla="*/ 1747353 w 2311824"/>
                <a:gd name="connsiteY5" fmla="*/ 352639 h 2269068"/>
                <a:gd name="connsiteX6" fmla="*/ 1732670 w 2311824"/>
                <a:gd name="connsiteY6" fmla="*/ 399939 h 2269068"/>
                <a:gd name="connsiteX7" fmla="*/ 2032423 w 2311824"/>
                <a:gd name="connsiteY7" fmla="*/ 567267 h 2269068"/>
                <a:gd name="connsiteX8" fmla="*/ 2032423 w 2311824"/>
                <a:gd name="connsiteY8" fmla="*/ 855131 h 2269068"/>
                <a:gd name="connsiteX9" fmla="*/ 2088731 w 2311824"/>
                <a:gd name="connsiteY9" fmla="*/ 860807 h 2269068"/>
                <a:gd name="connsiteX10" fmla="*/ 2311824 w 2311824"/>
                <a:gd name="connsiteY10" fmla="*/ 1134533 h 2269068"/>
                <a:gd name="connsiteX11" fmla="*/ 2088731 w 2311824"/>
                <a:gd name="connsiteY11" fmla="*/ 1408258 h 2269068"/>
                <a:gd name="connsiteX12" fmla="*/ 2032423 w 2311824"/>
                <a:gd name="connsiteY12" fmla="*/ 1413935 h 2269068"/>
                <a:gd name="connsiteX13" fmla="*/ 2032423 w 2311824"/>
                <a:gd name="connsiteY13" fmla="*/ 1701801 h 2269068"/>
                <a:gd name="connsiteX14" fmla="*/ 1731540 w 2311824"/>
                <a:gd name="connsiteY14" fmla="*/ 1869759 h 2269068"/>
                <a:gd name="connsiteX15" fmla="*/ 1747339 w 2311824"/>
                <a:gd name="connsiteY15" fmla="*/ 1920654 h 2269068"/>
                <a:gd name="connsiteX16" fmla="*/ 1753015 w 2311824"/>
                <a:gd name="connsiteY16" fmla="*/ 1976963 h 2269068"/>
                <a:gd name="connsiteX17" fmla="*/ 1473613 w 2311824"/>
                <a:gd name="connsiteY17" fmla="*/ 2256365 h 2269068"/>
                <a:gd name="connsiteX18" fmla="*/ 1276046 w 2311824"/>
                <a:gd name="connsiteY18" fmla="*/ 2174530 h 2269068"/>
                <a:gd name="connsiteX19" fmla="*/ 1247515 w 2311824"/>
                <a:gd name="connsiteY19" fmla="*/ 2139950 h 2269068"/>
                <a:gd name="connsiteX20" fmla="*/ 1016211 w 2311824"/>
                <a:gd name="connsiteY20" fmla="*/ 2269068 h 2269068"/>
                <a:gd name="connsiteX21" fmla="*/ 747472 w 2311824"/>
                <a:gd name="connsiteY21" fmla="*/ 2119053 h 2269068"/>
                <a:gd name="connsiteX22" fmla="*/ 765565 w 2311824"/>
                <a:gd name="connsiteY22" fmla="*/ 2085718 h 2269068"/>
                <a:gd name="connsiteX23" fmla="*/ 787522 w 2311824"/>
                <a:gd name="connsiteY23" fmla="*/ 1976963 h 2269068"/>
                <a:gd name="connsiteX24" fmla="*/ 508120 w 2311824"/>
                <a:gd name="connsiteY24" fmla="*/ 1697561 h 2269068"/>
                <a:gd name="connsiteX25" fmla="*/ 276435 w 2311824"/>
                <a:gd name="connsiteY25" fmla="*/ 1820747 h 2269068"/>
                <a:gd name="connsiteX26" fmla="*/ 261703 w 2311824"/>
                <a:gd name="connsiteY26" fmla="*/ 1847888 h 2269068"/>
                <a:gd name="connsiteX27" fmla="*/ 0 w 2311824"/>
                <a:gd name="connsiteY27" fmla="*/ 1701801 h 2269068"/>
                <a:gd name="connsiteX28" fmla="*/ 0 w 2311824"/>
                <a:gd name="connsiteY28" fmla="*/ 1413935 h 2269068"/>
                <a:gd name="connsiteX29" fmla="*/ 56307 w 2311824"/>
                <a:gd name="connsiteY29" fmla="*/ 1408258 h 2269068"/>
                <a:gd name="connsiteX30" fmla="*/ 279400 w 2311824"/>
                <a:gd name="connsiteY30" fmla="*/ 1134533 h 2269068"/>
                <a:gd name="connsiteX31" fmla="*/ 56307 w 2311824"/>
                <a:gd name="connsiteY31" fmla="*/ 860807 h 2269068"/>
                <a:gd name="connsiteX32" fmla="*/ 0 w 2311824"/>
                <a:gd name="connsiteY32" fmla="*/ 855131 h 2269068"/>
                <a:gd name="connsiteX33" fmla="*/ 0 w 2311824"/>
                <a:gd name="connsiteY33" fmla="*/ 567267 h 2269068"/>
                <a:gd name="connsiteX34" fmla="*/ 259933 w 2311824"/>
                <a:gd name="connsiteY34" fmla="*/ 422167 h 2269068"/>
                <a:gd name="connsiteX35" fmla="*/ 276422 w 2311824"/>
                <a:gd name="connsiteY35" fmla="*/ 452546 h 2269068"/>
                <a:gd name="connsiteX36" fmla="*/ 508107 w 2311824"/>
                <a:gd name="connsiteY36" fmla="*/ 575732 h 2269068"/>
                <a:gd name="connsiteX37" fmla="*/ 787509 w 2311824"/>
                <a:gd name="connsiteY37" fmla="*/ 296330 h 2269068"/>
                <a:gd name="connsiteX38" fmla="*/ 765552 w 2311824"/>
                <a:gd name="connsiteY38" fmla="*/ 187574 h 2269068"/>
                <a:gd name="connsiteX39" fmla="*/ 745702 w 2311824"/>
                <a:gd name="connsiteY39" fmla="*/ 151003 h 2269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2311824" h="2269068">
                  <a:moveTo>
                    <a:pt x="1016212" y="0"/>
                  </a:moveTo>
                  <a:lnTo>
                    <a:pt x="1249912" y="130455"/>
                  </a:lnTo>
                  <a:lnTo>
                    <a:pt x="1276060" y="98763"/>
                  </a:lnTo>
                  <a:cubicBezTo>
                    <a:pt x="1326622" y="48201"/>
                    <a:pt x="1396472" y="16928"/>
                    <a:pt x="1473627" y="16928"/>
                  </a:cubicBezTo>
                  <a:cubicBezTo>
                    <a:pt x="1627936" y="16928"/>
                    <a:pt x="1753029" y="142021"/>
                    <a:pt x="1753029" y="296330"/>
                  </a:cubicBezTo>
                  <a:cubicBezTo>
                    <a:pt x="1753029" y="315619"/>
                    <a:pt x="1751074" y="334451"/>
                    <a:pt x="1747353" y="352639"/>
                  </a:cubicBezTo>
                  <a:lnTo>
                    <a:pt x="1732670" y="399939"/>
                  </a:lnTo>
                  <a:lnTo>
                    <a:pt x="2032423" y="567267"/>
                  </a:lnTo>
                  <a:lnTo>
                    <a:pt x="2032423" y="855131"/>
                  </a:lnTo>
                  <a:lnTo>
                    <a:pt x="2088731" y="860807"/>
                  </a:lnTo>
                  <a:cubicBezTo>
                    <a:pt x="2216050" y="886861"/>
                    <a:pt x="2311824" y="999513"/>
                    <a:pt x="2311824" y="1134533"/>
                  </a:cubicBezTo>
                  <a:cubicBezTo>
                    <a:pt x="2311824" y="1269553"/>
                    <a:pt x="2216050" y="1382205"/>
                    <a:pt x="2088731" y="1408258"/>
                  </a:cubicBezTo>
                  <a:lnTo>
                    <a:pt x="2032423" y="1413935"/>
                  </a:lnTo>
                  <a:lnTo>
                    <a:pt x="2032423" y="1701801"/>
                  </a:lnTo>
                  <a:lnTo>
                    <a:pt x="1731540" y="1869759"/>
                  </a:lnTo>
                  <a:lnTo>
                    <a:pt x="1747339" y="1920654"/>
                  </a:lnTo>
                  <a:cubicBezTo>
                    <a:pt x="1751060" y="1938842"/>
                    <a:pt x="1753015" y="1957675"/>
                    <a:pt x="1753015" y="1976963"/>
                  </a:cubicBezTo>
                  <a:cubicBezTo>
                    <a:pt x="1753015" y="2131272"/>
                    <a:pt x="1627922" y="2256365"/>
                    <a:pt x="1473613" y="2256365"/>
                  </a:cubicBezTo>
                  <a:cubicBezTo>
                    <a:pt x="1396459" y="2256365"/>
                    <a:pt x="1326608" y="2225092"/>
                    <a:pt x="1276046" y="2174530"/>
                  </a:cubicBezTo>
                  <a:lnTo>
                    <a:pt x="1247515" y="2139950"/>
                  </a:lnTo>
                  <a:lnTo>
                    <a:pt x="1016211" y="2269068"/>
                  </a:lnTo>
                  <a:lnTo>
                    <a:pt x="747472" y="2119053"/>
                  </a:lnTo>
                  <a:lnTo>
                    <a:pt x="765565" y="2085718"/>
                  </a:lnTo>
                  <a:cubicBezTo>
                    <a:pt x="779703" y="2052291"/>
                    <a:pt x="787522" y="2015540"/>
                    <a:pt x="787522" y="1976963"/>
                  </a:cubicBezTo>
                  <a:cubicBezTo>
                    <a:pt x="787522" y="1822654"/>
                    <a:pt x="662429" y="1697561"/>
                    <a:pt x="508120" y="1697561"/>
                  </a:cubicBezTo>
                  <a:cubicBezTo>
                    <a:pt x="411677" y="1697561"/>
                    <a:pt x="326646" y="1746425"/>
                    <a:pt x="276435" y="1820747"/>
                  </a:cubicBezTo>
                  <a:lnTo>
                    <a:pt x="261703" y="1847888"/>
                  </a:lnTo>
                  <a:lnTo>
                    <a:pt x="0" y="1701801"/>
                  </a:lnTo>
                  <a:lnTo>
                    <a:pt x="0" y="1413935"/>
                  </a:lnTo>
                  <a:lnTo>
                    <a:pt x="56307" y="1408258"/>
                  </a:lnTo>
                  <a:cubicBezTo>
                    <a:pt x="183625" y="1382205"/>
                    <a:pt x="279400" y="1269553"/>
                    <a:pt x="279400" y="1134533"/>
                  </a:cubicBezTo>
                  <a:cubicBezTo>
                    <a:pt x="279400" y="999513"/>
                    <a:pt x="183625" y="886861"/>
                    <a:pt x="56307" y="860807"/>
                  </a:cubicBezTo>
                  <a:lnTo>
                    <a:pt x="0" y="855131"/>
                  </a:lnTo>
                  <a:lnTo>
                    <a:pt x="0" y="567267"/>
                  </a:lnTo>
                  <a:lnTo>
                    <a:pt x="259933" y="422167"/>
                  </a:lnTo>
                  <a:lnTo>
                    <a:pt x="276422" y="452546"/>
                  </a:lnTo>
                  <a:cubicBezTo>
                    <a:pt x="326633" y="526867"/>
                    <a:pt x="411664" y="575732"/>
                    <a:pt x="508107" y="575732"/>
                  </a:cubicBezTo>
                  <a:cubicBezTo>
                    <a:pt x="662416" y="575732"/>
                    <a:pt x="787509" y="450639"/>
                    <a:pt x="787509" y="296330"/>
                  </a:cubicBezTo>
                  <a:cubicBezTo>
                    <a:pt x="787509" y="257753"/>
                    <a:pt x="779690" y="221001"/>
                    <a:pt x="765552" y="187574"/>
                  </a:cubicBezTo>
                  <a:lnTo>
                    <a:pt x="745702" y="151003"/>
                  </a:lnTo>
                  <a:close/>
                </a:path>
              </a:pathLst>
            </a:custGeom>
            <a:solidFill>
              <a:srgbClr val="F1C50E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BE7D8BE7-8612-924B-AF7E-17601A266876}"/>
                    </a:ext>
                  </a:extLst>
                </p:cNvPr>
                <p:cNvSpPr/>
                <p:nvPr/>
              </p:nvSpPr>
              <p:spPr>
                <a:xfrm>
                  <a:off x="5439386" y="2624771"/>
                  <a:ext cx="2320952" cy="761747"/>
                </a:xfrm>
                <a:prstGeom prst="rect">
                  <a:avLst/>
                </a:prstGeom>
              </p:spPr>
              <p:txBody>
                <a:bodyPr wrap="square" anchor="ctr">
                  <a:spAutoFit/>
                </a:bodyPr>
                <a:lstStyle/>
                <a:p>
                  <a:pPr algn="ctr"/>
                  <a:r>
                    <a:rPr lang="en-US" sz="2200" b="1">
                      <a:latin typeface="Calibri" panose="020F0502020204030204" pitchFamily="34" charset="0"/>
                      <a:cs typeface="Calibri" panose="020F0502020204030204" pitchFamily="34" charset="0"/>
                    </a:rPr>
                    <a:t>MAC-Layer</a:t>
                  </a:r>
                </a:p>
                <a:p>
                  <a:pPr lvl="0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pt-BR" sz="105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sz="105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acc>
                        <m:r>
                          <a:rPr lang="de-DE" sz="1050" i="1">
                            <a:latin typeface="Cambria Math"/>
                          </a:rPr>
                          <m:t>=</m:t>
                        </m:r>
                        <m:r>
                          <a:rPr lang="de-DE" sz="1050" i="1">
                            <a:latin typeface="Cambria Math"/>
                          </a:rPr>
                          <m:t>𝑓</m:t>
                        </m:r>
                        <m:r>
                          <a:rPr lang="de-DE" sz="1050" i="1">
                            <a:latin typeface="Cambria Math"/>
                          </a:rPr>
                          <m:t>(</m:t>
                        </m:r>
                        <m:r>
                          <a:rPr lang="de-DE" sz="1050" i="1">
                            <a:latin typeface="Cambria Math"/>
                          </a:rPr>
                          <m:t>𝐿</m:t>
                        </m:r>
                        <m:r>
                          <a:rPr lang="de-DE" sz="1050" i="1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pt-BR" sz="10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050" i="1">
                                <a:latin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de-DE" sz="1050" i="1">
                                <a:latin typeface="Cambria Math"/>
                              </a:rPr>
                              <m:t>𝑠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US" sz="1050" i="1">
                            <a:latin typeface="Cambria Math"/>
                          </a:rPr>
                          <m:t>, </m:t>
                        </m:r>
                        <m:sSub>
                          <m:sSubPr>
                            <m:ctrlPr>
                              <a:rPr lang="pt-BR" sz="10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050" i="1">
                                <a:latin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de-DE" sz="1050" i="1">
                                <a:latin typeface="Cambria Math"/>
                              </a:rPr>
                              <m:t>𝑐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US" sz="1050" i="1">
                            <a:latin typeface="Cambria Math"/>
                          </a:rPr>
                          <m:t>, </m:t>
                        </m:r>
                        <m:sSub>
                          <m:sSubPr>
                            <m:ctrlPr>
                              <a:rPr lang="pt-BR" sz="10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050" i="1">
                                <a:latin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de-DE" sz="1050" i="1">
                                <a:latin typeface="Cambria Math"/>
                              </a:rPr>
                              <m:t>𝐸</m:t>
                            </m:r>
                          </m:sub>
                        </m:sSub>
                        <m:r>
                          <a:rPr lang="de-DE" sz="1100" i="1">
                            <a:latin typeface="Cambria Math"/>
                          </a:rPr>
                          <m:t>)</m:t>
                        </m:r>
                      </m:oMath>
                    </m:oMathPara>
                  </a14:m>
                  <a:endParaRPr lang="en-US" sz="110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  <a:p>
                  <a:pPr algn="ctr"/>
                  <a:r>
                    <a:rPr lang="en-US" sz="1050">
                      <a:solidFill>
                        <a:schemeClr val="tx2">
                          <a:lumMod val="50000"/>
                        </a:schemeClr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BE7D8BE7-8612-924B-AF7E-17601A26687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39386" y="2624771"/>
                  <a:ext cx="2320952" cy="761747"/>
                </a:xfrm>
                <a:prstGeom prst="rect">
                  <a:avLst/>
                </a:prstGeom>
                <a:blipFill>
                  <a:blip r:embed="rId4"/>
                  <a:stretch>
                    <a:fillRect t="-1372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48548222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9F09FC-65C2-6748-913C-A8D45B6B2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Tags Population Estimation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64CCD6-F429-C740-BFE9-A8BAB4CBDD6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28FC40C-4650-5D4B-8B4C-F6ABCB5DBA97}" type="datetime3">
              <a:rPr lang="de-DE" smtClean="0"/>
              <a:t>23/01/2019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50F0CE-8A74-B147-A5A4-69875A88F5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Hazem Elsaid Ibrahim | PhD Dissertation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D7A6088-A9CD-2643-B426-A2259D01E462}"/>
              </a:ext>
            </a:extLst>
          </p:cNvPr>
          <p:cNvGrpSpPr/>
          <p:nvPr/>
        </p:nvGrpSpPr>
        <p:grpSpPr>
          <a:xfrm>
            <a:off x="466725" y="1274318"/>
            <a:ext cx="8353747" cy="4588487"/>
            <a:chOff x="733426" y="1203137"/>
            <a:chExt cx="11174565" cy="4803684"/>
          </a:xfrm>
        </p:grpSpPr>
        <p:sp>
          <p:nvSpPr>
            <p:cNvPr id="7" name="Freeform: Shape 77">
              <a:extLst>
                <a:ext uri="{FF2B5EF4-FFF2-40B4-BE49-F238E27FC236}">
                  <a16:creationId xmlns:a16="http://schemas.microsoft.com/office/drawing/2014/main" id="{F9138BC4-33C3-4846-9753-66E1EDBF1ACE}"/>
                </a:ext>
              </a:extLst>
            </p:cNvPr>
            <p:cNvSpPr>
              <a:spLocks/>
            </p:cNvSpPr>
            <p:nvPr/>
          </p:nvSpPr>
          <p:spPr bwMode="auto">
            <a:xfrm>
              <a:off x="4332868" y="1203137"/>
              <a:ext cx="2399628" cy="1200552"/>
            </a:xfrm>
            <a:custGeom>
              <a:avLst/>
              <a:gdLst>
                <a:gd name="connsiteX0" fmla="*/ 1199814 w 2399628"/>
                <a:gd name="connsiteY0" fmla="*/ 0 h 1200552"/>
                <a:gd name="connsiteX1" fmla="*/ 2399628 w 2399628"/>
                <a:gd name="connsiteY1" fmla="*/ 0 h 1200552"/>
                <a:gd name="connsiteX2" fmla="*/ 1199814 w 2399628"/>
                <a:gd name="connsiteY2" fmla="*/ 1199814 h 1200552"/>
                <a:gd name="connsiteX3" fmla="*/ 1199814 w 2399628"/>
                <a:gd name="connsiteY3" fmla="*/ 1200552 h 1200552"/>
                <a:gd name="connsiteX4" fmla="*/ 0 w 2399628"/>
                <a:gd name="connsiteY4" fmla="*/ 1200552 h 1200552"/>
                <a:gd name="connsiteX5" fmla="*/ 1199814 w 2399628"/>
                <a:gd name="connsiteY5" fmla="*/ 0 h 1200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9628" h="1200552">
                  <a:moveTo>
                    <a:pt x="1199814" y="0"/>
                  </a:moveTo>
                  <a:lnTo>
                    <a:pt x="2399628" y="0"/>
                  </a:lnTo>
                  <a:cubicBezTo>
                    <a:pt x="2399628" y="662642"/>
                    <a:pt x="1862457" y="1199814"/>
                    <a:pt x="1199814" y="1199814"/>
                  </a:cubicBezTo>
                  <a:lnTo>
                    <a:pt x="1199814" y="1200552"/>
                  </a:lnTo>
                  <a:lnTo>
                    <a:pt x="0" y="1200552"/>
                  </a:lnTo>
                  <a:cubicBezTo>
                    <a:pt x="0" y="537502"/>
                    <a:pt x="537172" y="0"/>
                    <a:pt x="1199814" y="0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83B8E701-12F5-7149-AC54-36892E4230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532682" y="1203137"/>
              <a:ext cx="1199814" cy="1199814"/>
            </a:xfrm>
            <a:custGeom>
              <a:avLst/>
              <a:gdLst>
                <a:gd name="T0" fmla="*/ 3978 w 3978"/>
                <a:gd name="T1" fmla="*/ 0 h 3978"/>
                <a:gd name="T2" fmla="*/ 0 w 3978"/>
                <a:gd name="T3" fmla="*/ 3978 h 3978"/>
                <a:gd name="T4" fmla="*/ 0 w 3978"/>
                <a:gd name="T5" fmla="*/ 0 h 3978"/>
                <a:gd name="T6" fmla="*/ 3978 w 3978"/>
                <a:gd name="T7" fmla="*/ 0 h 39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78" h="3978">
                  <a:moveTo>
                    <a:pt x="3978" y="0"/>
                  </a:moveTo>
                  <a:cubicBezTo>
                    <a:pt x="3978" y="2197"/>
                    <a:pt x="2197" y="3978"/>
                    <a:pt x="0" y="3978"/>
                  </a:cubicBezTo>
                  <a:lnTo>
                    <a:pt x="0" y="0"/>
                  </a:lnTo>
                  <a:lnTo>
                    <a:pt x="3978" y="0"/>
                  </a:lnTo>
                  <a:close/>
                </a:path>
              </a:pathLst>
            </a:cu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0" rtlCol="0" anchor="ctr"/>
            <a:lstStyle/>
            <a:p>
              <a:r>
                <a:rPr lang="en-US" sz="3200" b="1">
                  <a:solidFill>
                    <a:schemeClr val="lt1"/>
                  </a:solidFill>
                </a:rPr>
                <a:t>04</a:t>
              </a:r>
            </a:p>
          </p:txBody>
        </p:sp>
        <p:pic>
          <p:nvPicPr>
            <p:cNvPr id="9" name="Graphic 8" descr="Handshake">
              <a:extLst>
                <a:ext uri="{FF2B5EF4-FFF2-40B4-BE49-F238E27FC236}">
                  <a16:creationId xmlns:a16="http://schemas.microsoft.com/office/drawing/2014/main" id="{26C9ACDC-CC98-FB4F-AEC7-C2836E09037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694017" y="1424052"/>
              <a:ext cx="757983" cy="757983"/>
            </a:xfrm>
            <a:prstGeom prst="rect">
              <a:avLst/>
            </a:prstGeom>
          </p:spPr>
        </p:pic>
        <p:sp>
          <p:nvSpPr>
            <p:cNvPr id="10" name="Freeform: Shape 80">
              <a:extLst>
                <a:ext uri="{FF2B5EF4-FFF2-40B4-BE49-F238E27FC236}">
                  <a16:creationId xmlns:a16="http://schemas.microsoft.com/office/drawing/2014/main" id="{F8CC7C6D-3EE0-724F-9389-81E188FD506C}"/>
                </a:ext>
              </a:extLst>
            </p:cNvPr>
            <p:cNvSpPr>
              <a:spLocks/>
            </p:cNvSpPr>
            <p:nvPr/>
          </p:nvSpPr>
          <p:spPr bwMode="auto">
            <a:xfrm>
              <a:off x="733426" y="4806269"/>
              <a:ext cx="2399628" cy="1200552"/>
            </a:xfrm>
            <a:custGeom>
              <a:avLst/>
              <a:gdLst>
                <a:gd name="connsiteX0" fmla="*/ 1199814 w 2399628"/>
                <a:gd name="connsiteY0" fmla="*/ 0 h 1200552"/>
                <a:gd name="connsiteX1" fmla="*/ 2399628 w 2399628"/>
                <a:gd name="connsiteY1" fmla="*/ 0 h 1200552"/>
                <a:gd name="connsiteX2" fmla="*/ 1199814 w 2399628"/>
                <a:gd name="connsiteY2" fmla="*/ 1199814 h 1200552"/>
                <a:gd name="connsiteX3" fmla="*/ 1199814 w 2399628"/>
                <a:gd name="connsiteY3" fmla="*/ 1200552 h 1200552"/>
                <a:gd name="connsiteX4" fmla="*/ 0 w 2399628"/>
                <a:gd name="connsiteY4" fmla="*/ 1200552 h 1200552"/>
                <a:gd name="connsiteX5" fmla="*/ 1199814 w 2399628"/>
                <a:gd name="connsiteY5" fmla="*/ 0 h 1200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9628" h="1200552">
                  <a:moveTo>
                    <a:pt x="1199814" y="0"/>
                  </a:moveTo>
                  <a:lnTo>
                    <a:pt x="2399628" y="0"/>
                  </a:lnTo>
                  <a:cubicBezTo>
                    <a:pt x="2399628" y="662643"/>
                    <a:pt x="1862457" y="1199814"/>
                    <a:pt x="1199814" y="1199814"/>
                  </a:cubicBezTo>
                  <a:lnTo>
                    <a:pt x="1199814" y="1200552"/>
                  </a:lnTo>
                  <a:lnTo>
                    <a:pt x="0" y="1200552"/>
                  </a:lnTo>
                  <a:cubicBezTo>
                    <a:pt x="0" y="537502"/>
                    <a:pt x="537172" y="0"/>
                    <a:pt x="1199814" y="0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1" name="Freeform: Shape 79">
              <a:extLst>
                <a:ext uri="{FF2B5EF4-FFF2-40B4-BE49-F238E27FC236}">
                  <a16:creationId xmlns:a16="http://schemas.microsoft.com/office/drawing/2014/main" id="{A118FED9-91FF-F44B-A3C5-70A6F48E82AA}"/>
                </a:ext>
              </a:extLst>
            </p:cNvPr>
            <p:cNvSpPr>
              <a:spLocks/>
            </p:cNvSpPr>
            <p:nvPr/>
          </p:nvSpPr>
          <p:spPr bwMode="auto">
            <a:xfrm>
              <a:off x="1933240" y="3604979"/>
              <a:ext cx="2399628" cy="1200552"/>
            </a:xfrm>
            <a:custGeom>
              <a:avLst/>
              <a:gdLst>
                <a:gd name="connsiteX0" fmla="*/ 1199814 w 2399628"/>
                <a:gd name="connsiteY0" fmla="*/ 0 h 1200552"/>
                <a:gd name="connsiteX1" fmla="*/ 2399628 w 2399628"/>
                <a:gd name="connsiteY1" fmla="*/ 0 h 1200552"/>
                <a:gd name="connsiteX2" fmla="*/ 1199814 w 2399628"/>
                <a:gd name="connsiteY2" fmla="*/ 1199814 h 1200552"/>
                <a:gd name="connsiteX3" fmla="*/ 1199814 w 2399628"/>
                <a:gd name="connsiteY3" fmla="*/ 1200552 h 1200552"/>
                <a:gd name="connsiteX4" fmla="*/ 0 w 2399628"/>
                <a:gd name="connsiteY4" fmla="*/ 1200552 h 1200552"/>
                <a:gd name="connsiteX5" fmla="*/ 1199814 w 2399628"/>
                <a:gd name="connsiteY5" fmla="*/ 0 h 1200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9628" h="1200552">
                  <a:moveTo>
                    <a:pt x="1199814" y="0"/>
                  </a:moveTo>
                  <a:lnTo>
                    <a:pt x="2399628" y="0"/>
                  </a:lnTo>
                  <a:cubicBezTo>
                    <a:pt x="2399628" y="662643"/>
                    <a:pt x="1862457" y="1199814"/>
                    <a:pt x="1199814" y="1199814"/>
                  </a:cubicBezTo>
                  <a:lnTo>
                    <a:pt x="1199814" y="1200552"/>
                  </a:lnTo>
                  <a:lnTo>
                    <a:pt x="0" y="1200552"/>
                  </a:lnTo>
                  <a:cubicBezTo>
                    <a:pt x="0" y="537502"/>
                    <a:pt x="537172" y="0"/>
                    <a:pt x="1199814" y="0"/>
                  </a:cubicBezTo>
                  <a:close/>
                </a:path>
              </a:pathLst>
            </a:custGeom>
            <a:solidFill>
              <a:schemeClr val="accent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2" name="Freeform: Shape 78">
              <a:extLst>
                <a:ext uri="{FF2B5EF4-FFF2-40B4-BE49-F238E27FC236}">
                  <a16:creationId xmlns:a16="http://schemas.microsoft.com/office/drawing/2014/main" id="{E6731A24-A8E0-CC43-91BF-8408E540E499}"/>
                </a:ext>
              </a:extLst>
            </p:cNvPr>
            <p:cNvSpPr>
              <a:spLocks/>
            </p:cNvSpPr>
            <p:nvPr/>
          </p:nvSpPr>
          <p:spPr bwMode="auto">
            <a:xfrm>
              <a:off x="3133054" y="2404427"/>
              <a:ext cx="2399628" cy="1200552"/>
            </a:xfrm>
            <a:custGeom>
              <a:avLst/>
              <a:gdLst>
                <a:gd name="connsiteX0" fmla="*/ 1199814 w 2399628"/>
                <a:gd name="connsiteY0" fmla="*/ 0 h 1200552"/>
                <a:gd name="connsiteX1" fmla="*/ 2399628 w 2399628"/>
                <a:gd name="connsiteY1" fmla="*/ 0 h 1200552"/>
                <a:gd name="connsiteX2" fmla="*/ 1199814 w 2399628"/>
                <a:gd name="connsiteY2" fmla="*/ 1199814 h 1200552"/>
                <a:gd name="connsiteX3" fmla="*/ 1199814 w 2399628"/>
                <a:gd name="connsiteY3" fmla="*/ 1200552 h 1200552"/>
                <a:gd name="connsiteX4" fmla="*/ 0 w 2399628"/>
                <a:gd name="connsiteY4" fmla="*/ 1200552 h 1200552"/>
                <a:gd name="connsiteX5" fmla="*/ 1199814 w 2399628"/>
                <a:gd name="connsiteY5" fmla="*/ 0 h 1200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9628" h="1200552">
                  <a:moveTo>
                    <a:pt x="1199814" y="0"/>
                  </a:moveTo>
                  <a:lnTo>
                    <a:pt x="2399628" y="0"/>
                  </a:lnTo>
                  <a:cubicBezTo>
                    <a:pt x="2399628" y="662643"/>
                    <a:pt x="1862457" y="1199814"/>
                    <a:pt x="1199814" y="1199814"/>
                  </a:cubicBezTo>
                  <a:lnTo>
                    <a:pt x="1199814" y="1200552"/>
                  </a:lnTo>
                  <a:lnTo>
                    <a:pt x="0" y="1200552"/>
                  </a:lnTo>
                  <a:cubicBezTo>
                    <a:pt x="0" y="537502"/>
                    <a:pt x="537172" y="0"/>
                    <a:pt x="1199814" y="0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98F6631D-6984-0F4B-B9D6-3B2F45A73580}"/>
                </a:ext>
              </a:extLst>
            </p:cNvPr>
            <p:cNvSpPr>
              <a:spLocks/>
            </p:cNvSpPr>
            <p:nvPr/>
          </p:nvSpPr>
          <p:spPr bwMode="auto">
            <a:xfrm>
              <a:off x="1933240" y="4806269"/>
              <a:ext cx="1199814" cy="1199814"/>
            </a:xfrm>
            <a:custGeom>
              <a:avLst/>
              <a:gdLst>
                <a:gd name="T0" fmla="*/ 3978 w 3978"/>
                <a:gd name="T1" fmla="*/ 0 h 3978"/>
                <a:gd name="T2" fmla="*/ 0 w 3978"/>
                <a:gd name="T3" fmla="*/ 3978 h 3978"/>
                <a:gd name="T4" fmla="*/ 0 w 3978"/>
                <a:gd name="T5" fmla="*/ 0 h 3978"/>
                <a:gd name="T6" fmla="*/ 3978 w 3978"/>
                <a:gd name="T7" fmla="*/ 0 h 39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78" h="3978">
                  <a:moveTo>
                    <a:pt x="3978" y="0"/>
                  </a:moveTo>
                  <a:cubicBezTo>
                    <a:pt x="3978" y="2197"/>
                    <a:pt x="2197" y="3978"/>
                    <a:pt x="0" y="3978"/>
                  </a:cubicBezTo>
                  <a:lnTo>
                    <a:pt x="0" y="0"/>
                  </a:lnTo>
                  <a:lnTo>
                    <a:pt x="3978" y="0"/>
                  </a:lnTo>
                  <a:close/>
                </a:path>
              </a:pathLst>
            </a:cu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0" rtlCol="0" anchor="ctr"/>
            <a:lstStyle/>
            <a:p>
              <a:r>
                <a:rPr lang="en-US" sz="3200" b="1">
                  <a:solidFill>
                    <a:schemeClr val="lt1"/>
                  </a:solidFill>
                </a:rPr>
                <a:t>01</a:t>
              </a:r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8AD59FAC-C530-704C-ABEC-6EA9E7B3F757}"/>
                </a:ext>
              </a:extLst>
            </p:cNvPr>
            <p:cNvSpPr>
              <a:spLocks/>
            </p:cNvSpPr>
            <p:nvPr/>
          </p:nvSpPr>
          <p:spPr bwMode="auto">
            <a:xfrm>
              <a:off x="3133054" y="3604979"/>
              <a:ext cx="1199814" cy="1199814"/>
            </a:xfrm>
            <a:custGeom>
              <a:avLst/>
              <a:gdLst>
                <a:gd name="T0" fmla="*/ 3978 w 3978"/>
                <a:gd name="T1" fmla="*/ 0 h 3978"/>
                <a:gd name="T2" fmla="*/ 0 w 3978"/>
                <a:gd name="T3" fmla="*/ 3978 h 3978"/>
                <a:gd name="T4" fmla="*/ 0 w 3978"/>
                <a:gd name="T5" fmla="*/ 0 h 3978"/>
                <a:gd name="T6" fmla="*/ 3978 w 3978"/>
                <a:gd name="T7" fmla="*/ 0 h 39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78" h="3978">
                  <a:moveTo>
                    <a:pt x="3978" y="0"/>
                  </a:moveTo>
                  <a:cubicBezTo>
                    <a:pt x="3978" y="2197"/>
                    <a:pt x="2197" y="3978"/>
                    <a:pt x="0" y="3978"/>
                  </a:cubicBezTo>
                  <a:lnTo>
                    <a:pt x="0" y="0"/>
                  </a:lnTo>
                  <a:lnTo>
                    <a:pt x="3978" y="0"/>
                  </a:lnTo>
                  <a:close/>
                </a:path>
              </a:pathLst>
            </a:cu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0" rtlCol="0" anchor="ctr"/>
            <a:lstStyle/>
            <a:p>
              <a:r>
                <a:rPr lang="en-US" sz="3200" b="1">
                  <a:solidFill>
                    <a:schemeClr val="lt1"/>
                  </a:solidFill>
                </a:rPr>
                <a:t>02</a:t>
              </a:r>
            </a:p>
          </p:txBody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9CC246A8-9CDA-B441-9CF4-82343B1880FD}"/>
                </a:ext>
              </a:extLst>
            </p:cNvPr>
            <p:cNvSpPr>
              <a:spLocks/>
            </p:cNvSpPr>
            <p:nvPr/>
          </p:nvSpPr>
          <p:spPr bwMode="auto">
            <a:xfrm>
              <a:off x="4332868" y="2404427"/>
              <a:ext cx="1199814" cy="1199814"/>
            </a:xfrm>
            <a:custGeom>
              <a:avLst/>
              <a:gdLst>
                <a:gd name="T0" fmla="*/ 3978 w 3978"/>
                <a:gd name="T1" fmla="*/ 0 h 3978"/>
                <a:gd name="T2" fmla="*/ 0 w 3978"/>
                <a:gd name="T3" fmla="*/ 3978 h 3978"/>
                <a:gd name="T4" fmla="*/ 0 w 3978"/>
                <a:gd name="T5" fmla="*/ 0 h 3978"/>
                <a:gd name="T6" fmla="*/ 3978 w 3978"/>
                <a:gd name="T7" fmla="*/ 0 h 39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78" h="3978">
                  <a:moveTo>
                    <a:pt x="3978" y="0"/>
                  </a:moveTo>
                  <a:cubicBezTo>
                    <a:pt x="3978" y="2197"/>
                    <a:pt x="2197" y="3978"/>
                    <a:pt x="0" y="3978"/>
                  </a:cubicBezTo>
                  <a:lnTo>
                    <a:pt x="0" y="0"/>
                  </a:lnTo>
                  <a:lnTo>
                    <a:pt x="3978" y="0"/>
                  </a:lnTo>
                  <a:close/>
                </a:path>
              </a:pathLst>
            </a:cu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0" rtlCol="0" anchor="ctr"/>
            <a:lstStyle/>
            <a:p>
              <a:r>
                <a:rPr lang="en-US" sz="3200" b="1">
                  <a:solidFill>
                    <a:schemeClr val="lt1"/>
                  </a:solidFill>
                </a:rPr>
                <a:t>03</a:t>
              </a:r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B36CAC7F-54A0-7D49-8736-344A0389F92C}"/>
                </a:ext>
              </a:extLst>
            </p:cNvPr>
            <p:cNvGrpSpPr/>
            <p:nvPr/>
          </p:nvGrpSpPr>
          <p:grpSpPr>
            <a:xfrm>
              <a:off x="6899194" y="1269442"/>
              <a:ext cx="5008797" cy="923776"/>
              <a:chOff x="8798342" y="1549864"/>
              <a:chExt cx="3184684" cy="923776"/>
            </a:xfrm>
          </p:grpSpPr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09E412B-7AD5-D949-B450-838A2400BFAF}"/>
                  </a:ext>
                </a:extLst>
              </p:cNvPr>
              <p:cNvSpPr txBox="1"/>
              <p:nvPr/>
            </p:nvSpPr>
            <p:spPr>
              <a:xfrm>
                <a:off x="8798342" y="1549864"/>
                <a:ext cx="3184684" cy="451095"/>
              </a:xfrm>
              <a:prstGeom prst="rect">
                <a:avLst/>
              </a:prstGeom>
              <a:noFill/>
            </p:spPr>
            <p:txBody>
              <a:bodyPr wrap="square" lIns="0" rIns="0" rtlCol="0" anchor="b">
                <a:spAutoFit/>
              </a:bodyPr>
              <a:lstStyle/>
              <a:p>
                <a:r>
                  <a:rPr lang="en-US" sz="2200" b="1">
                    <a:solidFill>
                      <a:schemeClr val="accent2"/>
                    </a:solidFill>
                  </a:rPr>
                  <a:t>Proposed posteriori distribution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17513A2-827B-7647-A978-24E03D546B3E}"/>
                  </a:ext>
                </a:extLst>
              </p:cNvPr>
              <p:cNvSpPr txBox="1"/>
              <p:nvPr/>
            </p:nvSpPr>
            <p:spPr>
              <a:xfrm>
                <a:off x="8929772" y="1925881"/>
                <a:ext cx="2929293" cy="547759"/>
              </a:xfrm>
              <a:prstGeom prst="rect">
                <a:avLst/>
              </a:prstGeom>
              <a:noFill/>
            </p:spPr>
            <p:txBody>
              <a:bodyPr wrap="square" lIns="0" rIns="0" rtlCol="0" anchor="t">
                <a:spAutoFit/>
              </a:bodyPr>
              <a:lstStyle/>
              <a:p>
                <a:pPr algn="just"/>
                <a:r>
                  <a:rPr lang="en-US" sz="1400" err="1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Aaa</a:t>
                </a:r>
                <a:endParaRPr lang="en-US" sz="140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pPr algn="just"/>
                <a:endParaRPr lang="en-US" sz="140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15F7B0E2-2E5C-9D43-B847-8A00E1A7BB7D}"/>
                </a:ext>
              </a:extLst>
            </p:cNvPr>
            <p:cNvGrpSpPr/>
            <p:nvPr/>
          </p:nvGrpSpPr>
          <p:grpSpPr>
            <a:xfrm>
              <a:off x="5896820" y="2472426"/>
              <a:ext cx="4619384" cy="923776"/>
              <a:chOff x="8921977" y="1549864"/>
              <a:chExt cx="2937088" cy="923776"/>
            </a:xfrm>
          </p:grpSpPr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45AE32F-CFDA-4347-9B2C-BECC89418B67}"/>
                  </a:ext>
                </a:extLst>
              </p:cNvPr>
              <p:cNvSpPr txBox="1"/>
              <p:nvPr/>
            </p:nvSpPr>
            <p:spPr>
              <a:xfrm>
                <a:off x="8921977" y="1549864"/>
                <a:ext cx="2937088" cy="451095"/>
              </a:xfrm>
              <a:prstGeom prst="rect">
                <a:avLst/>
              </a:prstGeom>
              <a:noFill/>
            </p:spPr>
            <p:txBody>
              <a:bodyPr wrap="square" lIns="0" rIns="0" rtlCol="0" anchor="b">
                <a:spAutoFit/>
              </a:bodyPr>
              <a:lstStyle/>
              <a:p>
                <a:r>
                  <a:rPr lang="en-US" sz="2200" b="1">
                    <a:solidFill>
                      <a:schemeClr val="accent2"/>
                    </a:solidFill>
                  </a:rPr>
                  <a:t>Normalized probability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FE191C9-4107-9A42-947B-C959A2F8F8B1}"/>
                  </a:ext>
                </a:extLst>
              </p:cNvPr>
              <p:cNvSpPr txBox="1"/>
              <p:nvPr/>
            </p:nvSpPr>
            <p:spPr>
              <a:xfrm>
                <a:off x="8929772" y="1925881"/>
                <a:ext cx="2929293" cy="547759"/>
              </a:xfrm>
              <a:prstGeom prst="rect">
                <a:avLst/>
              </a:prstGeom>
              <a:noFill/>
            </p:spPr>
            <p:txBody>
              <a:bodyPr wrap="square" lIns="0" rIns="0" rtlCol="0" anchor="t">
                <a:spAutoFit/>
              </a:bodyPr>
              <a:lstStyle/>
              <a:p>
                <a:pPr algn="just"/>
                <a:r>
                  <a:rPr lang="en-US" sz="1400" err="1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Aaa</a:t>
                </a:r>
                <a:endParaRPr lang="en-US" sz="140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pPr algn="just"/>
                <a:endParaRPr lang="en-US" sz="140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110C7835-16E3-954F-9B1E-810EED0D90BE}"/>
                </a:ext>
              </a:extLst>
            </p:cNvPr>
            <p:cNvGrpSpPr/>
            <p:nvPr/>
          </p:nvGrpSpPr>
          <p:grpSpPr>
            <a:xfrm>
              <a:off x="4699994" y="3675408"/>
              <a:ext cx="4619384" cy="1077701"/>
              <a:chOff x="8921977" y="1549862"/>
              <a:chExt cx="2937088" cy="1077701"/>
            </a:xfrm>
          </p:grpSpPr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2A76371-5C16-0E4F-A5AE-63622EB5DAEC}"/>
                  </a:ext>
                </a:extLst>
              </p:cNvPr>
              <p:cNvSpPr txBox="1"/>
              <p:nvPr/>
            </p:nvSpPr>
            <p:spPr>
              <a:xfrm>
                <a:off x="8921977" y="1549862"/>
                <a:ext cx="2937088" cy="451095"/>
              </a:xfrm>
              <a:prstGeom prst="rect">
                <a:avLst/>
              </a:prstGeom>
              <a:noFill/>
            </p:spPr>
            <p:txBody>
              <a:bodyPr wrap="square" lIns="0" rIns="0" rtlCol="0" anchor="b">
                <a:spAutoFit/>
              </a:bodyPr>
              <a:lstStyle/>
              <a:p>
                <a:r>
                  <a:rPr lang="en-US" sz="2200" b="1">
                    <a:solidFill>
                      <a:schemeClr val="accent2"/>
                    </a:solidFill>
                  </a:rPr>
                  <a:t>Dense RFID network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0EFB076B-EDE8-3643-9940-D615EA2825B6}"/>
                      </a:ext>
                    </a:extLst>
                  </p:cNvPr>
                  <p:cNvSpPr txBox="1"/>
                  <p:nvPr/>
                </p:nvSpPr>
                <p:spPr>
                  <a:xfrm>
                    <a:off x="8929772" y="1925881"/>
                    <a:ext cx="2929293" cy="701682"/>
                  </a:xfrm>
                  <a:prstGeom prst="rect">
                    <a:avLst/>
                  </a:prstGeom>
                  <a:noFill/>
                </p:spPr>
                <p:txBody>
                  <a:bodyPr wrap="square" lIns="0" rIns="0" rtlCol="0" anchor="t">
                    <a:spAutoFit/>
                  </a:bodyPr>
                  <a:lstStyle/>
                  <a:p>
                    <a:r>
                      <a:rPr lang="en-US" sz="1600" kern="0"/>
                      <a:t>Poisson distribution with mean  </a:t>
                    </a:r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sz="16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γ</m:t>
                        </m:r>
                        <m:r>
                          <a:rPr lang="de-DE" sz="1600" ker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1600" i="1" ker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acc>
                              <m:accPr>
                                <m:chr m:val="̂"/>
                                <m:ctrlPr>
                                  <a:rPr lang="en-US" sz="16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de-DE" sz="16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acc>
                          </m:num>
                          <m:den>
                            <m:r>
                              <a:rPr lang="de-DE" sz="1600" i="1" ker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den>
                        </m:f>
                      </m:oMath>
                    </a14:m>
                    <a:endParaRPr lang="en-US" sz="1600"/>
                  </a:p>
                  <a:p>
                    <a:pPr algn="just"/>
                    <a:endParaRPr lang="en-US" sz="140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0EFB076B-EDE8-3643-9940-D615EA2825B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929772" y="1925881"/>
                    <a:ext cx="2929293" cy="70168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330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4D5DEA55-33A9-9A42-99D3-3FC5F33A86CD}"/>
                </a:ext>
              </a:extLst>
            </p:cNvPr>
            <p:cNvGrpSpPr/>
            <p:nvPr/>
          </p:nvGrpSpPr>
          <p:grpSpPr>
            <a:xfrm>
              <a:off x="3503166" y="4878392"/>
              <a:ext cx="6767333" cy="933243"/>
              <a:chOff x="8921976" y="1549863"/>
              <a:chExt cx="4302793" cy="933243"/>
            </a:xfrm>
          </p:grpSpPr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5403DC1-B3F0-DD4B-8FF5-0C760DC037E0}"/>
                  </a:ext>
                </a:extLst>
              </p:cNvPr>
              <p:cNvSpPr txBox="1"/>
              <p:nvPr/>
            </p:nvSpPr>
            <p:spPr>
              <a:xfrm>
                <a:off x="8921976" y="1549863"/>
                <a:ext cx="4302793" cy="451096"/>
              </a:xfrm>
              <a:prstGeom prst="rect">
                <a:avLst/>
              </a:prstGeom>
              <a:noFill/>
            </p:spPr>
            <p:txBody>
              <a:bodyPr wrap="square" lIns="0" rIns="0" rtlCol="0" anchor="b">
                <a:spAutoFit/>
              </a:bodyPr>
              <a:lstStyle/>
              <a:p>
                <a:r>
                  <a:rPr lang="en-US" sz="2200" b="1">
                    <a:solidFill>
                      <a:schemeClr val="accent2"/>
                    </a:solidFill>
                  </a:rPr>
                  <a:t>Conventional ML posteriori distribution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866C04EB-BDD9-9D47-8EEB-8E897B11FD7C}"/>
                      </a:ext>
                    </a:extLst>
                  </p:cNvPr>
                  <p:cNvSpPr txBox="1"/>
                  <p:nvPr/>
                </p:nvSpPr>
                <p:spPr>
                  <a:xfrm>
                    <a:off x="8929772" y="1925881"/>
                    <a:ext cx="2929293" cy="557225"/>
                  </a:xfrm>
                  <a:prstGeom prst="rect">
                    <a:avLst/>
                  </a:prstGeom>
                  <a:noFill/>
                </p:spPr>
                <p:txBody>
                  <a:bodyPr wrap="square" lIns="0" rIns="0" rtlCol="0" anchor="t">
                    <a:spAutoFit/>
                  </a:bodyPr>
                  <a:lstStyle/>
                  <a:p>
                    <a:pPr algn="just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400" i="1" kern="0">
                              <a:latin typeface="Cambria Math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1400" i="1" ker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sz="1400" i="1" ker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400" i="1" ker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acc>
                              <m:r>
                                <a:rPr lang="en-US" sz="1400" i="1" kern="0">
                                  <a:latin typeface="Cambria Math"/>
                                </a:rPr>
                                <m:t>\</m:t>
                              </m:r>
                              <m:sSub>
                                <m:sSubPr>
                                  <m:ctrlPr>
                                    <a:rPr lang="en-US" sz="1400" i="1" ker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 kern="0">
                                      <a:latin typeface="Cambria Math"/>
                                    </a:rPr>
                                    <m:t>𝐿</m:t>
                                  </m:r>
                                  <m:r>
                                    <a:rPr lang="en-US" sz="1400" i="1" kern="0">
                                      <a:latin typeface="Cambria Math"/>
                                    </a:rPr>
                                    <m:t>,</m:t>
                                  </m:r>
                                  <m:r>
                                    <a:rPr lang="en-US" sz="1400" i="1" kern="0">
                                      <a:latin typeface="Cambria Math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sz="1400" i="1" kern="0">
                                      <a:latin typeface="Cambria Math"/>
                                    </a:rPr>
                                    <m:t>𝐸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400" i="1" ker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 kern="0">
                                      <a:latin typeface="Cambria Math"/>
                                    </a:rPr>
                                    <m:t>, </m:t>
                                  </m:r>
                                  <m:r>
                                    <a:rPr lang="en-US" sz="1400" i="1" kern="0">
                                      <a:latin typeface="Cambria Math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sz="1400" i="1" kern="0">
                                      <a:latin typeface="Cambria Math"/>
                                    </a:rPr>
                                    <m:t>𝑠</m:t>
                                  </m:r>
                                </m:sub>
                              </m:sSub>
                              <m:r>
                                <a:rPr lang="en-US" sz="1400" i="1" kern="0">
                                  <a:latin typeface="Cambria Math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1400" i="1" ker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 kern="0">
                                      <a:latin typeface="Cambria Math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sz="1400" i="1" kern="0">
                                      <a:latin typeface="Cambria Math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1400" i="1" kern="0">
                              <a:latin typeface="Cambria Math"/>
                            </a:rPr>
                            <m:t>=</m:t>
                          </m:r>
                          <m:f>
                            <m:fPr>
                              <m:ctrlPr>
                                <a:rPr lang="en-US" sz="1400" i="1" ker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i="1" ker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sz="1400" i="1" kern="0">
                                  <a:latin typeface="Cambria Math" panose="02040503050406030204" pitchFamily="18" charset="0"/>
                                </a:rPr>
                                <m:t>!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sz="1400" i="1" ker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 kern="0">
                                      <a:latin typeface="Cambria Math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sz="1400" i="1" ker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sub>
                              </m:sSub>
                              <m:r>
                                <a:rPr lang="en-US" sz="1400" i="1" kern="0">
                                  <a:latin typeface="Cambria Math" panose="02040503050406030204" pitchFamily="18" charset="0"/>
                                </a:rPr>
                                <m:t>!</m:t>
                              </m:r>
                              <m:sSub>
                                <m:sSubPr>
                                  <m:ctrlPr>
                                    <a:rPr lang="en-US" sz="1400" i="1" ker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 kern="0">
                                      <a:latin typeface="Cambria Math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sz="1400" i="1" kern="0">
                                      <a:latin typeface="Cambria Math"/>
                                    </a:rPr>
                                    <m:t>𝑠</m:t>
                                  </m:r>
                                </m:sub>
                              </m:sSub>
                              <m:r>
                                <a:rPr lang="en-US" sz="1400" i="1" kern="0">
                                  <a:latin typeface="Cambria Math" panose="02040503050406030204" pitchFamily="18" charset="0"/>
                                </a:rPr>
                                <m:t>!</m:t>
                              </m:r>
                              <m:sSub>
                                <m:sSubPr>
                                  <m:ctrlPr>
                                    <a:rPr lang="en-US" sz="1400" i="1" ker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 kern="0">
                                      <a:latin typeface="Cambria Math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sz="1400" i="1" ker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sub>
                              </m:sSub>
                              <m:r>
                                <a:rPr lang="en-US" sz="1400" i="1" kern="0">
                                  <a:latin typeface="Cambria Math" panose="02040503050406030204" pitchFamily="18" charset="0"/>
                                </a:rPr>
                                <m:t>!</m:t>
                              </m:r>
                            </m:den>
                          </m:f>
                          <m:sSubSup>
                            <m:sSubSupPr>
                              <m:ctrlPr>
                                <a:rPr lang="en-US" sz="1400" i="1" ker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400" i="1" ker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1400" i="1" ker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sz="1400" i="1" ker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 kern="0">
                                      <a:latin typeface="Cambria Math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sz="1400" i="1" ker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sub>
                              </m:sSub>
                            </m:sup>
                          </m:sSubSup>
                          <m:sSubSup>
                            <m:sSubSupPr>
                              <m:ctrlPr>
                                <a:rPr lang="en-US" sz="1400" i="1" ker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400" i="1" ker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1400" i="1" ker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sz="1400" i="1" ker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 kern="0">
                                      <a:latin typeface="Cambria Math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sz="1400" i="1" kern="0">
                                      <a:latin typeface="Cambria Math"/>
                                    </a:rPr>
                                    <m:t>𝑠</m:t>
                                  </m:r>
                                </m:sub>
                              </m:sSub>
                            </m:sup>
                          </m:sSubSup>
                          <m:sSubSup>
                            <m:sSubSupPr>
                              <m:ctrlPr>
                                <a:rPr lang="en-US" sz="1400" i="1" ker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400" i="1" ker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1400" i="1" ker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sz="1400" i="1" ker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 kern="0">
                                      <a:latin typeface="Cambria Math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sz="1400" i="1" ker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sub>
                              </m:sSub>
                            </m:sup>
                          </m:sSubSup>
                        </m:oMath>
                      </m:oMathPara>
                    </a14:m>
                    <a:endParaRPr lang="en-US" sz="140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866C04EB-BDD9-9D47-8EEB-8E897B11FD7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929772" y="1925881"/>
                    <a:ext cx="2929293" cy="557225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pic>
        <p:nvPicPr>
          <p:cNvPr id="32" name="Picture Placeholder 10">
            <a:extLst>
              <a:ext uri="{FF2B5EF4-FFF2-40B4-BE49-F238E27FC236}">
                <a16:creationId xmlns:a16="http://schemas.microsoft.com/office/drawing/2014/main" id="{49EF5F5E-92A2-F147-8F1F-5F4A46C71BC0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>
          <a:xfrm>
            <a:off x="7524750" y="100013"/>
            <a:ext cx="1149350" cy="906462"/>
          </a:xfrm>
        </p:spPr>
      </p:pic>
      <p:pic>
        <p:nvPicPr>
          <p:cNvPr id="33" name="Picture Placeholder 4">
            <a:extLst>
              <a:ext uri="{FF2B5EF4-FFF2-40B4-BE49-F238E27FC236}">
                <a16:creationId xmlns:a16="http://schemas.microsoft.com/office/drawing/2014/main" id="{F6B49177-7503-1047-A4D3-A71D3EBA0FC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 bwMode="auto">
          <a:xfrm>
            <a:off x="5940152" y="6237312"/>
            <a:ext cx="1330007" cy="56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4" name="Abgerundetes Rechteck 7">
                <a:extLst>
                  <a:ext uri="{FF2B5EF4-FFF2-40B4-BE49-F238E27FC236}">
                    <a16:creationId xmlns:a16="http://schemas.microsoft.com/office/drawing/2014/main" id="{2FF46376-08DB-D24A-BB23-E0BE6C2A91BB}"/>
                  </a:ext>
                </a:extLst>
              </p:cNvPr>
              <p:cNvSpPr/>
              <p:nvPr/>
            </p:nvSpPr>
            <p:spPr>
              <a:xfrm>
                <a:off x="6519877" y="5193414"/>
                <a:ext cx="2520280" cy="841708"/>
              </a:xfrm>
              <a:prstGeom prst="round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1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sz="1100">
                    <a:solidFill>
                      <a:schemeClr val="tx1"/>
                    </a:solidFill>
                  </a:rPr>
                  <a:t>: Probability of an empty slot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1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sz="1100">
                    <a:solidFill>
                      <a:schemeClr val="tx1"/>
                    </a:solidFill>
                  </a:rPr>
                  <a:t>: Probability of a successful slot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1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1100">
                    <a:solidFill>
                      <a:schemeClr val="tx1"/>
                    </a:solidFill>
                  </a:rPr>
                  <a:t>: Probability of a collided slot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1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sz="1100">
                    <a:solidFill>
                      <a:schemeClr val="tx1"/>
                    </a:solidFill>
                  </a:rPr>
                  <a:t>: current FSA frame length</a:t>
                </a:r>
              </a:p>
            </p:txBody>
          </p:sp>
        </mc:Choice>
        <mc:Fallback xmlns="">
          <p:sp>
            <p:nvSpPr>
              <p:cNvPr id="34" name="Abgerundetes Rechteck 7">
                <a:extLst>
                  <a:ext uri="{FF2B5EF4-FFF2-40B4-BE49-F238E27FC236}">
                    <a16:creationId xmlns:a16="http://schemas.microsoft.com/office/drawing/2014/main" id="{2FF46376-08DB-D24A-BB23-E0BE6C2A91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9877" y="5193414"/>
                <a:ext cx="2520280" cy="841708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chemeClr val="tx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4206687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369332"/>
          </a:xfrm>
        </p:spPr>
        <p:txBody>
          <a:bodyPr/>
          <a:lstStyle/>
          <a:p>
            <a:pPr lvl="1"/>
            <a:r>
              <a:rPr lang="en-US"/>
              <a:t>Reading Process of the </a:t>
            </a:r>
            <a:r>
              <a:rPr lang="en-US" err="1"/>
              <a:t>EPCglobal</a:t>
            </a:r>
            <a:r>
              <a:rPr lang="en-US"/>
              <a:t> C1G2 </a:t>
            </a:r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5A0D3CB2-E0E6-284D-B358-2D0FC1F909E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>
          <a:xfrm>
            <a:off x="7524750" y="100013"/>
            <a:ext cx="1149350" cy="906462"/>
          </a:xfrm>
        </p:spPr>
      </p:pic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6D6825A-82F5-3A4F-9E8F-D3A513A73C6B}" type="datetime3">
              <a:rPr lang="de-DE" smtClean="0"/>
              <a:t>23/01/2019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Hazem Elsaid Ibrahim | PhD Dissertation</a:t>
            </a:r>
          </a:p>
        </p:txBody>
      </p:sp>
      <p:pic>
        <p:nvPicPr>
          <p:cNvPr id="7" name="Picture Placeholder 4">
            <a:extLst>
              <a:ext uri="{FF2B5EF4-FFF2-40B4-BE49-F238E27FC236}">
                <a16:creationId xmlns:a16="http://schemas.microsoft.com/office/drawing/2014/main" id="{862FBCA6-8654-EB4E-B8B9-5343706E4A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 bwMode="auto">
          <a:xfrm>
            <a:off x="5940152" y="6237312"/>
            <a:ext cx="1330007" cy="56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64">
            <a:extLst>
              <a:ext uri="{FF2B5EF4-FFF2-40B4-BE49-F238E27FC236}">
                <a16:creationId xmlns:a16="http://schemas.microsoft.com/office/drawing/2014/main" id="{98EA6FFF-C586-9446-A78A-F3A7150B7431}"/>
              </a:ext>
            </a:extLst>
          </p:cNvPr>
          <p:cNvSpPr/>
          <p:nvPr/>
        </p:nvSpPr>
        <p:spPr>
          <a:xfrm>
            <a:off x="370266" y="1201292"/>
            <a:ext cx="3985710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Rectangle 65">
            <a:extLst>
              <a:ext uri="{FF2B5EF4-FFF2-40B4-BE49-F238E27FC236}">
                <a16:creationId xmlns:a16="http://schemas.microsoft.com/office/drawing/2014/main" id="{D9781313-2A64-A64C-9E10-D4B1141D06E2}"/>
              </a:ext>
            </a:extLst>
          </p:cNvPr>
          <p:cNvSpPr/>
          <p:nvPr/>
        </p:nvSpPr>
        <p:spPr>
          <a:xfrm>
            <a:off x="370266" y="1201292"/>
            <a:ext cx="500066" cy="500066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b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</a:p>
        </p:txBody>
      </p:sp>
      <p:sp>
        <p:nvSpPr>
          <p:cNvPr id="13" name="Rectangle 66">
            <a:extLst>
              <a:ext uri="{FF2B5EF4-FFF2-40B4-BE49-F238E27FC236}">
                <a16:creationId xmlns:a16="http://schemas.microsoft.com/office/drawing/2014/main" id="{86E9FC02-D404-634B-8121-D29E96411295}"/>
              </a:ext>
            </a:extLst>
          </p:cNvPr>
          <p:cNvSpPr/>
          <p:nvPr/>
        </p:nvSpPr>
        <p:spPr>
          <a:xfrm>
            <a:off x="3855910" y="1201292"/>
            <a:ext cx="500066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14" name="Rectangle 31">
            <a:extLst>
              <a:ext uri="{FF2B5EF4-FFF2-40B4-BE49-F238E27FC236}">
                <a16:creationId xmlns:a16="http://schemas.microsoft.com/office/drawing/2014/main" id="{44FD7A9E-4DE2-BC41-A5C0-A72C33E15943}"/>
              </a:ext>
            </a:extLst>
          </p:cNvPr>
          <p:cNvSpPr/>
          <p:nvPr/>
        </p:nvSpPr>
        <p:spPr>
          <a:xfrm>
            <a:off x="1370398" y="1201292"/>
            <a:ext cx="500066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b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Rectangle 66">
            <a:extLst>
              <a:ext uri="{FF2B5EF4-FFF2-40B4-BE49-F238E27FC236}">
                <a16:creationId xmlns:a16="http://schemas.microsoft.com/office/drawing/2014/main" id="{C4F043E1-2A7A-244C-987D-B28F8CC2FFC6}"/>
              </a:ext>
            </a:extLst>
          </p:cNvPr>
          <p:cNvSpPr/>
          <p:nvPr/>
        </p:nvSpPr>
        <p:spPr>
          <a:xfrm>
            <a:off x="1868946" y="1205282"/>
            <a:ext cx="500066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16" name="Rectangle 65">
            <a:extLst>
              <a:ext uri="{FF2B5EF4-FFF2-40B4-BE49-F238E27FC236}">
                <a16:creationId xmlns:a16="http://schemas.microsoft.com/office/drawing/2014/main" id="{87D5C8BD-83BF-6E45-AF78-A168BBDF3C8F}"/>
              </a:ext>
            </a:extLst>
          </p:cNvPr>
          <p:cNvSpPr/>
          <p:nvPr/>
        </p:nvSpPr>
        <p:spPr>
          <a:xfrm>
            <a:off x="2365687" y="1201292"/>
            <a:ext cx="500066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17" name="Rectangle 31">
            <a:extLst>
              <a:ext uri="{FF2B5EF4-FFF2-40B4-BE49-F238E27FC236}">
                <a16:creationId xmlns:a16="http://schemas.microsoft.com/office/drawing/2014/main" id="{04A07D8D-E971-F14C-A79A-4C18D062D2B7}"/>
              </a:ext>
            </a:extLst>
          </p:cNvPr>
          <p:cNvSpPr/>
          <p:nvPr/>
        </p:nvSpPr>
        <p:spPr>
          <a:xfrm>
            <a:off x="2862428" y="1205282"/>
            <a:ext cx="500066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18" name="Rectangle 66">
            <a:extLst>
              <a:ext uri="{FF2B5EF4-FFF2-40B4-BE49-F238E27FC236}">
                <a16:creationId xmlns:a16="http://schemas.microsoft.com/office/drawing/2014/main" id="{CB51469D-1F55-B945-9628-26FC8CC1F9E8}"/>
              </a:ext>
            </a:extLst>
          </p:cNvPr>
          <p:cNvSpPr/>
          <p:nvPr/>
        </p:nvSpPr>
        <p:spPr>
          <a:xfrm>
            <a:off x="3358027" y="1201292"/>
            <a:ext cx="500066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19" name="Rectangle 31">
            <a:extLst>
              <a:ext uri="{FF2B5EF4-FFF2-40B4-BE49-F238E27FC236}">
                <a16:creationId xmlns:a16="http://schemas.microsoft.com/office/drawing/2014/main" id="{E18D07F1-96D7-BD4F-81E7-5C1483E798C6}"/>
              </a:ext>
            </a:extLst>
          </p:cNvPr>
          <p:cNvSpPr/>
          <p:nvPr/>
        </p:nvSpPr>
        <p:spPr>
          <a:xfrm>
            <a:off x="874322" y="1201292"/>
            <a:ext cx="500066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b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0" name="Gerade Verbindung mit Pfeil 23">
            <a:extLst>
              <a:ext uri="{FF2B5EF4-FFF2-40B4-BE49-F238E27FC236}">
                <a16:creationId xmlns:a16="http://schemas.microsoft.com/office/drawing/2014/main" id="{E82B2F5E-25B4-9D41-AA51-FB84207A7A46}"/>
              </a:ext>
            </a:extLst>
          </p:cNvPr>
          <p:cNvCxnSpPr/>
          <p:nvPr/>
        </p:nvCxnSpPr>
        <p:spPr>
          <a:xfrm>
            <a:off x="370266" y="2060848"/>
            <a:ext cx="3985710" cy="0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feld 26">
                <a:extLst>
                  <a:ext uri="{FF2B5EF4-FFF2-40B4-BE49-F238E27FC236}">
                    <a16:creationId xmlns:a16="http://schemas.microsoft.com/office/drawing/2014/main" id="{9CF71D97-91A0-5046-A329-718CA14E5A6E}"/>
                  </a:ext>
                </a:extLst>
              </p:cNvPr>
              <p:cNvSpPr txBox="1"/>
              <p:nvPr/>
            </p:nvSpPr>
            <p:spPr>
              <a:xfrm>
                <a:off x="2051720" y="1700808"/>
                <a:ext cx="36574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𝐿</m:t>
                      </m:r>
                    </m:oMath>
                  </m:oMathPara>
                </a14:m>
                <a:endParaRPr lang="en-US" b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1" name="Textfeld 26">
                <a:extLst>
                  <a:ext uri="{FF2B5EF4-FFF2-40B4-BE49-F238E27FC236}">
                    <a16:creationId xmlns:a16="http://schemas.microsoft.com/office/drawing/2014/main" id="{9CF71D97-91A0-5046-A329-718CA14E5A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1720" y="1700808"/>
                <a:ext cx="365741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Oval 4">
            <a:extLst>
              <a:ext uri="{FF2B5EF4-FFF2-40B4-BE49-F238E27FC236}">
                <a16:creationId xmlns:a16="http://schemas.microsoft.com/office/drawing/2014/main" id="{54D4BE5A-38B6-F449-AA6E-6AC303F248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88024" y="1401380"/>
            <a:ext cx="4284306" cy="3971836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23" name="Rectangle 7">
            <a:extLst>
              <a:ext uri="{FF2B5EF4-FFF2-40B4-BE49-F238E27FC236}">
                <a16:creationId xmlns:a16="http://schemas.microsoft.com/office/drawing/2014/main" id="{BFBA0498-914B-3D40-8544-556ED3D56F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83624" y="1784926"/>
            <a:ext cx="295469" cy="283703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24" name="Rectangle 8">
            <a:extLst>
              <a:ext uri="{FF2B5EF4-FFF2-40B4-BE49-F238E27FC236}">
                <a16:creationId xmlns:a16="http://schemas.microsoft.com/office/drawing/2014/main" id="{6BBFFB34-4E3A-544A-B5DC-26DB6858EC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01564" y="2210478"/>
            <a:ext cx="295469" cy="283703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25" name="Rectangle 9">
            <a:extLst>
              <a:ext uri="{FF2B5EF4-FFF2-40B4-BE49-F238E27FC236}">
                <a16:creationId xmlns:a16="http://schemas.microsoft.com/office/drawing/2014/main" id="{48E51F6D-3360-E142-AEE2-4A6DC31DF8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18818" y="2210479"/>
            <a:ext cx="295469" cy="283703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r>
              <a:rPr lang="de-DE" sz="1600" b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26" name="Rectangle 10">
            <a:extLst>
              <a:ext uri="{FF2B5EF4-FFF2-40B4-BE49-F238E27FC236}">
                <a16:creationId xmlns:a16="http://schemas.microsoft.com/office/drawing/2014/main" id="{10330B9B-6755-7F47-9C26-E2DAE10908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1817" y="2352331"/>
            <a:ext cx="295469" cy="283703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27" name="Rectangle 11">
            <a:extLst>
              <a:ext uri="{FF2B5EF4-FFF2-40B4-BE49-F238E27FC236}">
                <a16:creationId xmlns:a16="http://schemas.microsoft.com/office/drawing/2014/main" id="{806BA456-4F6D-8E4B-B079-AEDC8832FA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35889" y="2773790"/>
            <a:ext cx="295469" cy="283703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28" name="Oval 12">
            <a:extLst>
              <a:ext uri="{FF2B5EF4-FFF2-40B4-BE49-F238E27FC236}">
                <a16:creationId xmlns:a16="http://schemas.microsoft.com/office/drawing/2014/main" id="{C317652C-B0F8-DF43-8DE6-AEDA10F115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46002" y="3274364"/>
            <a:ext cx="443204" cy="42555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endParaRPr lang="de-DE"/>
          </a:p>
        </p:txBody>
      </p:sp>
      <p:sp>
        <p:nvSpPr>
          <p:cNvPr id="29" name="Rectangle 8">
            <a:extLst>
              <a:ext uri="{FF2B5EF4-FFF2-40B4-BE49-F238E27FC236}">
                <a16:creationId xmlns:a16="http://schemas.microsoft.com/office/drawing/2014/main" id="{33E707F5-B54B-DD4A-BC3E-3E77C13A82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8302" y="3226471"/>
            <a:ext cx="295469" cy="283703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30" name="Rectangle 8">
            <a:extLst>
              <a:ext uri="{FF2B5EF4-FFF2-40B4-BE49-F238E27FC236}">
                <a16:creationId xmlns:a16="http://schemas.microsoft.com/office/drawing/2014/main" id="{27BB3559-4143-C443-82BD-D3977C8557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03627" y="1979348"/>
            <a:ext cx="295469" cy="283703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31" name="Rectangle 8">
            <a:extLst>
              <a:ext uri="{FF2B5EF4-FFF2-40B4-BE49-F238E27FC236}">
                <a16:creationId xmlns:a16="http://schemas.microsoft.com/office/drawing/2014/main" id="{0E3D0184-BD1D-5C4B-A7E2-8E526DBF28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92685" y="1688939"/>
            <a:ext cx="295469" cy="283703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grpSp>
        <p:nvGrpSpPr>
          <p:cNvPr id="32" name="Gruppieren 37">
            <a:extLst>
              <a:ext uri="{FF2B5EF4-FFF2-40B4-BE49-F238E27FC236}">
                <a16:creationId xmlns:a16="http://schemas.microsoft.com/office/drawing/2014/main" id="{CCE1F4A7-3F67-3246-9352-C81B11E07EF5}"/>
              </a:ext>
            </a:extLst>
          </p:cNvPr>
          <p:cNvGrpSpPr/>
          <p:nvPr/>
        </p:nvGrpSpPr>
        <p:grpSpPr>
          <a:xfrm>
            <a:off x="7362586" y="5445224"/>
            <a:ext cx="1529894" cy="667820"/>
            <a:chOff x="7233106" y="5245616"/>
            <a:chExt cx="1529894" cy="821124"/>
          </a:xfrm>
        </p:grpSpPr>
        <p:sp>
          <p:nvSpPr>
            <p:cNvPr id="33" name="Textfeld 38">
              <a:extLst>
                <a:ext uri="{FF2B5EF4-FFF2-40B4-BE49-F238E27FC236}">
                  <a16:creationId xmlns:a16="http://schemas.microsoft.com/office/drawing/2014/main" id="{7DEFF340-E8F6-A445-BCE1-4A0A721116F1}"/>
                </a:ext>
              </a:extLst>
            </p:cNvPr>
            <p:cNvSpPr txBox="1"/>
            <p:nvPr/>
          </p:nvSpPr>
          <p:spPr>
            <a:xfrm>
              <a:off x="7614105" y="5650468"/>
              <a:ext cx="984705" cy="4162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600" b="0">
                  <a:latin typeface="Calibri" panose="020F0502020204030204" pitchFamily="34" charset="0"/>
                  <a:cs typeface="Calibri" panose="020F0502020204030204" pitchFamily="34" charset="0"/>
                </a:rPr>
                <a:t>Reader</a:t>
              </a:r>
            </a:p>
          </p:txBody>
        </p:sp>
        <p:sp>
          <p:nvSpPr>
            <p:cNvPr id="34" name="Textfeld 39">
              <a:extLst>
                <a:ext uri="{FF2B5EF4-FFF2-40B4-BE49-F238E27FC236}">
                  <a16:creationId xmlns:a16="http://schemas.microsoft.com/office/drawing/2014/main" id="{A3B8A2B2-4D86-B14E-8C44-9632A2FD5966}"/>
                </a:ext>
              </a:extLst>
            </p:cNvPr>
            <p:cNvSpPr txBox="1"/>
            <p:nvPr/>
          </p:nvSpPr>
          <p:spPr>
            <a:xfrm>
              <a:off x="7654990" y="5245616"/>
              <a:ext cx="1108010" cy="4162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600" b="0">
                  <a:latin typeface="Calibri" panose="020F0502020204030204" pitchFamily="34" charset="0"/>
                  <a:cs typeface="Calibri" panose="020F0502020204030204" pitchFamily="34" charset="0"/>
                </a:rPr>
                <a:t>Tag</a:t>
              </a:r>
            </a:p>
          </p:txBody>
        </p:sp>
        <p:sp>
          <p:nvSpPr>
            <p:cNvPr id="35" name="Rectangle 8">
              <a:extLst>
                <a:ext uri="{FF2B5EF4-FFF2-40B4-BE49-F238E27FC236}">
                  <a16:creationId xmlns:a16="http://schemas.microsoft.com/office/drawing/2014/main" id="{3AE1A641-8A46-274A-B9C0-2D8A012C20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33106" y="5319785"/>
              <a:ext cx="228600" cy="201917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36" name="Oval 12">
              <a:extLst>
                <a:ext uri="{FF2B5EF4-FFF2-40B4-BE49-F238E27FC236}">
                  <a16:creationId xmlns:a16="http://schemas.microsoft.com/office/drawing/2014/main" id="{673FA498-5A18-4948-9EC2-E5FD6E4661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33106" y="5733339"/>
              <a:ext cx="228600" cy="259782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</p:grpSp>
      <p:sp>
        <p:nvSpPr>
          <p:cNvPr id="37" name="Rectangle 8">
            <a:extLst>
              <a:ext uri="{FF2B5EF4-FFF2-40B4-BE49-F238E27FC236}">
                <a16:creationId xmlns:a16="http://schemas.microsoft.com/office/drawing/2014/main" id="{68448C82-7DD4-4945-AD88-7F2BC5D7F7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02335" y="3170126"/>
            <a:ext cx="295469" cy="283703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38" name="Rectangle 8">
            <a:extLst>
              <a:ext uri="{FF2B5EF4-FFF2-40B4-BE49-F238E27FC236}">
                <a16:creationId xmlns:a16="http://schemas.microsoft.com/office/drawing/2014/main" id="{42AE0DCF-0BCF-D04D-95F4-1C0FF22E17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87969" y="3274364"/>
            <a:ext cx="295469" cy="283703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39" name="Rectangle 8">
            <a:extLst>
              <a:ext uri="{FF2B5EF4-FFF2-40B4-BE49-F238E27FC236}">
                <a16:creationId xmlns:a16="http://schemas.microsoft.com/office/drawing/2014/main" id="{4CFA5B18-7534-344A-845A-24E443D8EE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0447" y="2398740"/>
            <a:ext cx="295469" cy="283703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40" name="Rectangle 8">
            <a:extLst>
              <a:ext uri="{FF2B5EF4-FFF2-40B4-BE49-F238E27FC236}">
                <a16:creationId xmlns:a16="http://schemas.microsoft.com/office/drawing/2014/main" id="{DA43CA72-27CE-E845-8AFF-747CA8E7D6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2019" y="2918318"/>
            <a:ext cx="295469" cy="283703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41" name="Rectangle 8">
            <a:extLst>
              <a:ext uri="{FF2B5EF4-FFF2-40B4-BE49-F238E27FC236}">
                <a16:creationId xmlns:a16="http://schemas.microsoft.com/office/drawing/2014/main" id="{70C53E7B-AFEE-9046-AA4C-31B44A4742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30062" y="2773789"/>
            <a:ext cx="295469" cy="283703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42" name="Rectangle 8">
            <a:extLst>
              <a:ext uri="{FF2B5EF4-FFF2-40B4-BE49-F238E27FC236}">
                <a16:creationId xmlns:a16="http://schemas.microsoft.com/office/drawing/2014/main" id="{8B1CB3D7-DDC2-3640-81CC-A89DEB6B1E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1868" y="3433549"/>
            <a:ext cx="295469" cy="283703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43" name="Rectangle 8">
            <a:extLst>
              <a:ext uri="{FF2B5EF4-FFF2-40B4-BE49-F238E27FC236}">
                <a16:creationId xmlns:a16="http://schemas.microsoft.com/office/drawing/2014/main" id="{7B91E38A-628E-6B4D-BE51-24EC056785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34593" y="3867929"/>
            <a:ext cx="295469" cy="283703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44" name="Rectangle 8">
            <a:extLst>
              <a:ext uri="{FF2B5EF4-FFF2-40B4-BE49-F238E27FC236}">
                <a16:creationId xmlns:a16="http://schemas.microsoft.com/office/drawing/2014/main" id="{7B657A66-B9CA-D546-8D33-8F73B37B67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02477" y="3735593"/>
            <a:ext cx="295469" cy="283703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45" name="Rectangle 8">
            <a:extLst>
              <a:ext uri="{FF2B5EF4-FFF2-40B4-BE49-F238E27FC236}">
                <a16:creationId xmlns:a16="http://schemas.microsoft.com/office/drawing/2014/main" id="{87D1EDFE-7B04-8842-938F-FAB5B15778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74563" y="3487141"/>
            <a:ext cx="295469" cy="283703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46" name="Rectangle 8">
            <a:extLst>
              <a:ext uri="{FF2B5EF4-FFF2-40B4-BE49-F238E27FC236}">
                <a16:creationId xmlns:a16="http://schemas.microsoft.com/office/drawing/2014/main" id="{B4130F39-250C-FB40-8B5C-E9B9A9E16B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1816" y="4380444"/>
            <a:ext cx="295469" cy="283703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47" name="Rectangle 8">
            <a:extLst>
              <a:ext uri="{FF2B5EF4-FFF2-40B4-BE49-F238E27FC236}">
                <a16:creationId xmlns:a16="http://schemas.microsoft.com/office/drawing/2014/main" id="{5C2CBD36-574E-F345-89A1-C457DE55A4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78565" y="4127460"/>
            <a:ext cx="295469" cy="283703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r>
              <a:rPr lang="de-DE" sz="1600" b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48" name="Rectangle 8">
            <a:extLst>
              <a:ext uri="{FF2B5EF4-FFF2-40B4-BE49-F238E27FC236}">
                <a16:creationId xmlns:a16="http://schemas.microsoft.com/office/drawing/2014/main" id="{2B45F992-73A6-214C-950B-68118B6E64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9298" y="3969042"/>
            <a:ext cx="295469" cy="283703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49" name="Rectangle 8">
            <a:extLst>
              <a:ext uri="{FF2B5EF4-FFF2-40B4-BE49-F238E27FC236}">
                <a16:creationId xmlns:a16="http://schemas.microsoft.com/office/drawing/2014/main" id="{29529C81-C1C7-AF41-939A-230771BE56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4600" y="4664147"/>
            <a:ext cx="295469" cy="283703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50" name="Rectangle 8">
            <a:extLst>
              <a:ext uri="{FF2B5EF4-FFF2-40B4-BE49-F238E27FC236}">
                <a16:creationId xmlns:a16="http://schemas.microsoft.com/office/drawing/2014/main" id="{D5D32995-FC7C-6244-8DB4-7D51AC271F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75615" y="4522295"/>
            <a:ext cx="295469" cy="283703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51" name="Rectangle 8">
            <a:extLst>
              <a:ext uri="{FF2B5EF4-FFF2-40B4-BE49-F238E27FC236}">
                <a16:creationId xmlns:a16="http://schemas.microsoft.com/office/drawing/2014/main" id="{D4B0D3FB-B2F9-324F-9B53-EB34A51539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69947" y="3892895"/>
            <a:ext cx="295469" cy="283703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52" name="Rectangle 8">
            <a:extLst>
              <a:ext uri="{FF2B5EF4-FFF2-40B4-BE49-F238E27FC236}">
                <a16:creationId xmlns:a16="http://schemas.microsoft.com/office/drawing/2014/main" id="{2271CD3A-8372-374C-8AD5-BEAB84F534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07008" y="4664146"/>
            <a:ext cx="295469" cy="283703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53" name="Freeform 16">
            <a:extLst>
              <a:ext uri="{FF2B5EF4-FFF2-40B4-BE49-F238E27FC236}">
                <a16:creationId xmlns:a16="http://schemas.microsoft.com/office/drawing/2014/main" id="{1929EDCA-3917-6A42-B833-054744E9A86E}"/>
              </a:ext>
            </a:extLst>
          </p:cNvPr>
          <p:cNvSpPr>
            <a:spLocks/>
          </p:cNvSpPr>
          <p:nvPr/>
        </p:nvSpPr>
        <p:spPr bwMode="auto">
          <a:xfrm rot="8882636">
            <a:off x="5110285" y="2755302"/>
            <a:ext cx="1784847" cy="123922"/>
          </a:xfrm>
          <a:custGeom>
            <a:avLst/>
            <a:gdLst>
              <a:gd name="T0" fmla="*/ 0 w 5153"/>
              <a:gd name="T1" fmla="*/ 584 h 586"/>
              <a:gd name="T2" fmla="*/ 580 w 5153"/>
              <a:gd name="T3" fmla="*/ 4 h 586"/>
              <a:gd name="T4" fmla="*/ 1161 w 5153"/>
              <a:gd name="T5" fmla="*/ 585 h 586"/>
              <a:gd name="T6" fmla="*/ 1741 w 5153"/>
              <a:gd name="T7" fmla="*/ 5 h 586"/>
              <a:gd name="T8" fmla="*/ 2322 w 5153"/>
              <a:gd name="T9" fmla="*/ 586 h 586"/>
              <a:gd name="T10" fmla="*/ 2903 w 5153"/>
              <a:gd name="T11" fmla="*/ 5 h 586"/>
              <a:gd name="T12" fmla="*/ 3483 w 5153"/>
              <a:gd name="T13" fmla="*/ 585 h 586"/>
              <a:gd name="T14" fmla="*/ 4064 w 5153"/>
              <a:gd name="T15" fmla="*/ 4 h 586"/>
              <a:gd name="T16" fmla="*/ 4620 w 5153"/>
              <a:gd name="T17" fmla="*/ 560 h 586"/>
              <a:gd name="T18" fmla="*/ 5153 w 5153"/>
              <a:gd name="T19" fmla="*/ 27 h 5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153" h="586">
                <a:moveTo>
                  <a:pt x="0" y="584"/>
                </a:moveTo>
                <a:cubicBezTo>
                  <a:pt x="193" y="294"/>
                  <a:pt x="387" y="4"/>
                  <a:pt x="580" y="4"/>
                </a:cubicBezTo>
                <a:cubicBezTo>
                  <a:pt x="773" y="4"/>
                  <a:pt x="968" y="585"/>
                  <a:pt x="1161" y="585"/>
                </a:cubicBezTo>
                <a:cubicBezTo>
                  <a:pt x="1354" y="585"/>
                  <a:pt x="1548" y="5"/>
                  <a:pt x="1741" y="5"/>
                </a:cubicBezTo>
                <a:cubicBezTo>
                  <a:pt x="1934" y="5"/>
                  <a:pt x="2128" y="586"/>
                  <a:pt x="2322" y="586"/>
                </a:cubicBezTo>
                <a:cubicBezTo>
                  <a:pt x="2516" y="586"/>
                  <a:pt x="2710" y="5"/>
                  <a:pt x="2903" y="5"/>
                </a:cubicBezTo>
                <a:cubicBezTo>
                  <a:pt x="3096" y="5"/>
                  <a:pt x="3290" y="585"/>
                  <a:pt x="3483" y="585"/>
                </a:cubicBezTo>
                <a:cubicBezTo>
                  <a:pt x="3676" y="585"/>
                  <a:pt x="3875" y="8"/>
                  <a:pt x="4064" y="4"/>
                </a:cubicBezTo>
                <a:cubicBezTo>
                  <a:pt x="4253" y="0"/>
                  <a:pt x="4439" y="556"/>
                  <a:pt x="4620" y="560"/>
                </a:cubicBezTo>
                <a:cubicBezTo>
                  <a:pt x="4801" y="564"/>
                  <a:pt x="5064" y="108"/>
                  <a:pt x="5153" y="27"/>
                </a:cubicBezTo>
              </a:path>
            </a:pathLst>
          </a:custGeom>
          <a:noFill/>
          <a:ln w="19050" cap="flat" cmpd="sng">
            <a:solidFill>
              <a:srgbClr val="9933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4" name="Freeform 16">
            <a:extLst>
              <a:ext uri="{FF2B5EF4-FFF2-40B4-BE49-F238E27FC236}">
                <a16:creationId xmlns:a16="http://schemas.microsoft.com/office/drawing/2014/main" id="{D7DD659D-89DD-6C47-A5ED-4E0DBC169D01}"/>
              </a:ext>
            </a:extLst>
          </p:cNvPr>
          <p:cNvSpPr>
            <a:spLocks/>
          </p:cNvSpPr>
          <p:nvPr/>
        </p:nvSpPr>
        <p:spPr bwMode="auto">
          <a:xfrm rot="12517327" flipV="1">
            <a:off x="5249343" y="3950076"/>
            <a:ext cx="1553561" cy="45719"/>
          </a:xfrm>
          <a:custGeom>
            <a:avLst/>
            <a:gdLst>
              <a:gd name="T0" fmla="*/ 0 w 5153"/>
              <a:gd name="T1" fmla="*/ 584 h 586"/>
              <a:gd name="T2" fmla="*/ 580 w 5153"/>
              <a:gd name="T3" fmla="*/ 4 h 586"/>
              <a:gd name="T4" fmla="*/ 1161 w 5153"/>
              <a:gd name="T5" fmla="*/ 585 h 586"/>
              <a:gd name="T6" fmla="*/ 1741 w 5153"/>
              <a:gd name="T7" fmla="*/ 5 h 586"/>
              <a:gd name="T8" fmla="*/ 2322 w 5153"/>
              <a:gd name="T9" fmla="*/ 586 h 586"/>
              <a:gd name="T10" fmla="*/ 2903 w 5153"/>
              <a:gd name="T11" fmla="*/ 5 h 586"/>
              <a:gd name="T12" fmla="*/ 3483 w 5153"/>
              <a:gd name="T13" fmla="*/ 585 h 586"/>
              <a:gd name="T14" fmla="*/ 4064 w 5153"/>
              <a:gd name="T15" fmla="*/ 4 h 586"/>
              <a:gd name="T16" fmla="*/ 4620 w 5153"/>
              <a:gd name="T17" fmla="*/ 560 h 586"/>
              <a:gd name="T18" fmla="*/ 5153 w 5153"/>
              <a:gd name="T19" fmla="*/ 27 h 5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153" h="586">
                <a:moveTo>
                  <a:pt x="0" y="584"/>
                </a:moveTo>
                <a:cubicBezTo>
                  <a:pt x="193" y="294"/>
                  <a:pt x="387" y="4"/>
                  <a:pt x="580" y="4"/>
                </a:cubicBezTo>
                <a:cubicBezTo>
                  <a:pt x="773" y="4"/>
                  <a:pt x="968" y="585"/>
                  <a:pt x="1161" y="585"/>
                </a:cubicBezTo>
                <a:cubicBezTo>
                  <a:pt x="1354" y="585"/>
                  <a:pt x="1548" y="5"/>
                  <a:pt x="1741" y="5"/>
                </a:cubicBezTo>
                <a:cubicBezTo>
                  <a:pt x="1934" y="5"/>
                  <a:pt x="2128" y="586"/>
                  <a:pt x="2322" y="586"/>
                </a:cubicBezTo>
                <a:cubicBezTo>
                  <a:pt x="2516" y="586"/>
                  <a:pt x="2710" y="5"/>
                  <a:pt x="2903" y="5"/>
                </a:cubicBezTo>
                <a:cubicBezTo>
                  <a:pt x="3096" y="5"/>
                  <a:pt x="3290" y="585"/>
                  <a:pt x="3483" y="585"/>
                </a:cubicBezTo>
                <a:cubicBezTo>
                  <a:pt x="3676" y="585"/>
                  <a:pt x="3875" y="8"/>
                  <a:pt x="4064" y="4"/>
                </a:cubicBezTo>
                <a:cubicBezTo>
                  <a:pt x="4253" y="0"/>
                  <a:pt x="4439" y="556"/>
                  <a:pt x="4620" y="560"/>
                </a:cubicBezTo>
                <a:cubicBezTo>
                  <a:pt x="4801" y="564"/>
                  <a:pt x="5064" y="108"/>
                  <a:pt x="5153" y="27"/>
                </a:cubicBezTo>
              </a:path>
            </a:pathLst>
          </a:custGeom>
          <a:noFill/>
          <a:ln w="19050" cap="flat" cmpd="sng">
            <a:solidFill>
              <a:srgbClr val="9933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4D83935-5C41-3A4C-8BEA-B9F856BAD962}"/>
              </a:ext>
            </a:extLst>
          </p:cNvPr>
          <p:cNvGrpSpPr/>
          <p:nvPr/>
        </p:nvGrpSpPr>
        <p:grpSpPr>
          <a:xfrm>
            <a:off x="544953" y="4845969"/>
            <a:ext cx="2536289" cy="1007679"/>
            <a:chOff x="217509" y="4197241"/>
            <a:chExt cx="2536289" cy="1007679"/>
          </a:xfrm>
        </p:grpSpPr>
        <p:pic>
          <p:nvPicPr>
            <p:cNvPr id="56" name="Grafik 58">
              <a:extLst>
                <a:ext uri="{FF2B5EF4-FFF2-40B4-BE49-F238E27FC236}">
                  <a16:creationId xmlns:a16="http://schemas.microsoft.com/office/drawing/2014/main" id="{759C7E59-41BA-074D-BED5-95EEFB437C8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7509" y="4197241"/>
              <a:ext cx="2536289" cy="1007679"/>
            </a:xfrm>
            <a:prstGeom prst="rect">
              <a:avLst/>
            </a:prstGeom>
          </p:spPr>
        </p:pic>
        <p:sp>
          <p:nvSpPr>
            <p:cNvPr id="57" name="Textfeld 69">
              <a:extLst>
                <a:ext uri="{FF2B5EF4-FFF2-40B4-BE49-F238E27FC236}">
                  <a16:creationId xmlns:a16="http://schemas.microsoft.com/office/drawing/2014/main" id="{22FD349F-BAB1-CD4C-AB68-91F600FBA011}"/>
                </a:ext>
              </a:extLst>
            </p:cNvPr>
            <p:cNvSpPr txBox="1"/>
            <p:nvPr/>
          </p:nvSpPr>
          <p:spPr>
            <a:xfrm>
              <a:off x="1852479" y="4434552"/>
              <a:ext cx="25039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000" b="1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  <a:endParaRPr lang="en-US" sz="1000" b="1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8" name="Textfeld 70">
              <a:extLst>
                <a:ext uri="{FF2B5EF4-FFF2-40B4-BE49-F238E27FC236}">
                  <a16:creationId xmlns:a16="http://schemas.microsoft.com/office/drawing/2014/main" id="{5B2F2A70-8023-6D47-9DF3-A35A70FB0794}"/>
                </a:ext>
              </a:extLst>
            </p:cNvPr>
            <p:cNvSpPr txBox="1"/>
            <p:nvPr/>
          </p:nvSpPr>
          <p:spPr>
            <a:xfrm>
              <a:off x="1862086" y="4637113"/>
              <a:ext cx="25039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000" b="1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  <a:endParaRPr lang="en-US" sz="1000" b="1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2E2F7012-6186-8D40-9806-4D1D202A5724}"/>
              </a:ext>
            </a:extLst>
          </p:cNvPr>
          <p:cNvSpPr/>
          <p:nvPr/>
        </p:nvSpPr>
        <p:spPr bwMode="auto">
          <a:xfrm>
            <a:off x="466725" y="3167508"/>
            <a:ext cx="504875" cy="254486"/>
          </a:xfrm>
          <a:prstGeom prst="rect">
            <a:avLst/>
          </a:prstGeom>
          <a:noFill/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E0A6C3CE-D34D-ED4A-8E86-874C62F642B4}"/>
              </a:ext>
            </a:extLst>
          </p:cNvPr>
          <p:cNvSpPr/>
          <p:nvPr/>
        </p:nvSpPr>
        <p:spPr bwMode="auto">
          <a:xfrm>
            <a:off x="1142562" y="2922326"/>
            <a:ext cx="504875" cy="254486"/>
          </a:xfrm>
          <a:prstGeom prst="rect">
            <a:avLst/>
          </a:prstGeom>
          <a:noFill/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E30619F6-6D4F-FA4C-B633-7265830340B1}"/>
              </a:ext>
            </a:extLst>
          </p:cNvPr>
          <p:cNvSpPr/>
          <p:nvPr/>
        </p:nvSpPr>
        <p:spPr bwMode="auto">
          <a:xfrm>
            <a:off x="1142562" y="3174514"/>
            <a:ext cx="504875" cy="254486"/>
          </a:xfrm>
          <a:prstGeom prst="rect">
            <a:avLst/>
          </a:prstGeom>
          <a:noFill/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D2FA378F-57FF-DE41-A561-F7536FF8B12B}"/>
              </a:ext>
            </a:extLst>
          </p:cNvPr>
          <p:cNvSpPr/>
          <p:nvPr/>
        </p:nvSpPr>
        <p:spPr bwMode="auto">
          <a:xfrm>
            <a:off x="1800243" y="3174514"/>
            <a:ext cx="504875" cy="254486"/>
          </a:xfrm>
          <a:prstGeom prst="rect">
            <a:avLst/>
          </a:prstGeom>
          <a:noFill/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62" name="Textplatzhalter 3">
            <a:extLst>
              <a:ext uri="{FF2B5EF4-FFF2-40B4-BE49-F238E27FC236}">
                <a16:creationId xmlns:a16="http://schemas.microsoft.com/office/drawing/2014/main" id="{BA499E9F-5E39-8046-BA8A-C623803E45B9}"/>
              </a:ext>
            </a:extLst>
          </p:cNvPr>
          <p:cNvSpPr txBox="1">
            <a:spLocks/>
          </p:cNvSpPr>
          <p:nvPr/>
        </p:nvSpPr>
        <p:spPr>
          <a:xfrm>
            <a:off x="288000" y="1052736"/>
            <a:ext cx="8532472" cy="5184576"/>
          </a:xfrm>
          <a:prstGeom prst="rect">
            <a:avLst/>
          </a:prstGeom>
        </p:spPr>
        <p:txBody>
          <a:bodyPr/>
          <a:lstStyle>
            <a:lvl1pPr marL="358775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tx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9138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2pPr>
            <a:lvl3pPr marL="1079500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439863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4pPr>
            <a:lvl5pPr marL="1798638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5pPr>
            <a:lvl6pPr marL="18875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6pPr>
            <a:lvl7pPr marL="23447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7pPr>
            <a:lvl8pPr marL="28019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8pPr>
            <a:lvl9pPr marL="32591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endParaRPr lang="en-US" sz="1600" kern="0"/>
          </a:p>
          <a:p>
            <a:endParaRPr lang="en-US" sz="1600" kern="0"/>
          </a:p>
          <a:p>
            <a:endParaRPr lang="en-US" sz="1600" kern="0"/>
          </a:p>
          <a:p>
            <a:endParaRPr lang="en-US" sz="1600" kern="0"/>
          </a:p>
          <a:p>
            <a:r>
              <a:rPr lang="en-US" sz="1600" kern="0"/>
              <a:t>Collided Slot </a:t>
            </a:r>
          </a:p>
          <a:p>
            <a:pPr marL="360363" lvl="1" indent="0">
              <a:buNone/>
            </a:pPr>
            <a:endParaRPr lang="en-US" sz="1600" kern="0"/>
          </a:p>
          <a:p>
            <a:pPr lvl="1"/>
            <a:endParaRPr lang="en-US" sz="1600" kern="0"/>
          </a:p>
          <a:p>
            <a:pPr marL="0" indent="0">
              <a:buFont typeface="Wingdings" pitchFamily="2" charset="2"/>
              <a:buNone/>
            </a:pPr>
            <a:r>
              <a:rPr lang="en-US" sz="1600" kern="0"/>
              <a:t>				</a:t>
            </a:r>
          </a:p>
          <a:p>
            <a:endParaRPr lang="en-US" sz="1600" kern="0"/>
          </a:p>
          <a:p>
            <a:pPr lvl="2"/>
            <a:endParaRPr lang="en-US" sz="1600" kern="0"/>
          </a:p>
          <a:p>
            <a:pPr marL="180975" lvl="1" indent="0">
              <a:buFont typeface="Wingdings" pitchFamily="2" charset="2"/>
              <a:buNone/>
            </a:pPr>
            <a:r>
              <a:rPr lang="en-US" kern="0"/>
              <a:t>												</a:t>
            </a:r>
            <a:endParaRPr lang="en-US" sz="1600" kern="0">
              <a:solidFill>
                <a:schemeClr val="tx2">
                  <a:lumMod val="50000"/>
                </a:schemeClr>
              </a:solidFill>
            </a:endParaRPr>
          </a:p>
          <a:p>
            <a:pPr lvl="5"/>
            <a:endParaRPr lang="en-US" sz="1600" i="1" kern="0">
              <a:solidFill>
                <a:schemeClr val="tx2">
                  <a:lumMod val="50000"/>
                </a:schemeClr>
              </a:solidFill>
              <a:latin typeface="Cambria Math"/>
            </a:endParaRPr>
          </a:p>
          <a:p>
            <a:pPr lvl="5"/>
            <a:endParaRPr lang="en-US" kern="0"/>
          </a:p>
          <a:p>
            <a:pPr lvl="2"/>
            <a:endParaRPr lang="en-US" sz="1600" kern="0"/>
          </a:p>
          <a:p>
            <a:pPr lvl="3"/>
            <a:endParaRPr lang="en-US" sz="1600" kern="0"/>
          </a:p>
          <a:p>
            <a:pPr marL="683025" lvl="4"/>
            <a:endParaRPr lang="en-US" sz="1600" kern="0"/>
          </a:p>
          <a:p>
            <a:pPr marL="0" indent="0">
              <a:spcAft>
                <a:spcPct val="0"/>
              </a:spcAft>
              <a:buFont typeface="Wingdings" pitchFamily="2" charset="2"/>
              <a:buNone/>
            </a:pPr>
            <a:br>
              <a:rPr lang="en-US" sz="1600" kern="0"/>
            </a:br>
            <a:br>
              <a:rPr lang="en-US" sz="1600" kern="0"/>
            </a:br>
            <a:br>
              <a:rPr lang="en-US" sz="1600" kern="0"/>
            </a:br>
            <a:br>
              <a:rPr lang="en-US" sz="1600" kern="0"/>
            </a:br>
            <a:endParaRPr lang="en-US" sz="1100" b="1" kern="0"/>
          </a:p>
        </p:txBody>
      </p:sp>
    </p:spTree>
    <p:extLst>
      <p:ext uri="{BB962C8B-B14F-4D97-AF65-F5344CB8AC3E}">
        <p14:creationId xmlns:p14="http://schemas.microsoft.com/office/powerpoint/2010/main" val="333528481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369332"/>
          </a:xfrm>
        </p:spPr>
        <p:txBody>
          <a:bodyPr/>
          <a:lstStyle/>
          <a:p>
            <a:pPr lvl="1"/>
            <a:r>
              <a:rPr lang="en-US" err="1"/>
              <a:t>EPCglobal</a:t>
            </a:r>
            <a:r>
              <a:rPr lang="en-US"/>
              <a:t> C1G2 Conventional Reading Process </a:t>
            </a:r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5A0D3CB2-E0E6-284D-B358-2D0FC1F909E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>
          <a:xfrm>
            <a:off x="7524750" y="100013"/>
            <a:ext cx="1149350" cy="906462"/>
          </a:xfrm>
        </p:spPr>
      </p:pic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6D6825A-82F5-3A4F-9E8F-D3A513A73C6B}" type="datetime3">
              <a:rPr lang="de-DE" smtClean="0"/>
              <a:t>23/01/2019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Hazem Elsaid Ibrahim | PhD Dissertation</a:t>
            </a:r>
          </a:p>
        </p:txBody>
      </p:sp>
      <p:pic>
        <p:nvPicPr>
          <p:cNvPr id="7" name="Picture Placeholder 4">
            <a:extLst>
              <a:ext uri="{FF2B5EF4-FFF2-40B4-BE49-F238E27FC236}">
                <a16:creationId xmlns:a16="http://schemas.microsoft.com/office/drawing/2014/main" id="{862FBCA6-8654-EB4E-B8B9-5343706E4A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 bwMode="auto">
          <a:xfrm>
            <a:off x="5940152" y="6237312"/>
            <a:ext cx="1330007" cy="56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platzhalter 6">
            <a:extLst>
              <a:ext uri="{FF2B5EF4-FFF2-40B4-BE49-F238E27FC236}">
                <a16:creationId xmlns:a16="http://schemas.microsoft.com/office/drawing/2014/main" id="{38688A98-63A0-574A-A34C-28179058DDA4}"/>
              </a:ext>
            </a:extLst>
          </p:cNvPr>
          <p:cNvSpPr txBox="1">
            <a:spLocks/>
          </p:cNvSpPr>
          <p:nvPr/>
        </p:nvSpPr>
        <p:spPr>
          <a:xfrm>
            <a:off x="288000" y="1098048"/>
            <a:ext cx="8568000" cy="5139264"/>
          </a:xfrm>
          <a:prstGeom prst="rect">
            <a:avLst/>
          </a:prstGeom>
        </p:spPr>
        <p:txBody>
          <a:bodyPr/>
          <a:lstStyle>
            <a:lvl1pPr marL="358775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tx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9138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2pPr>
            <a:lvl3pPr marL="1079500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439863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4pPr>
            <a:lvl5pPr marL="1798638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5pPr>
            <a:lvl6pPr marL="18875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6pPr>
            <a:lvl7pPr marL="23447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7pPr>
            <a:lvl8pPr marL="28019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8pPr>
            <a:lvl9pPr marL="32591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Wingdings" pitchFamily="2" charset="2"/>
              <a:buNone/>
            </a:pPr>
            <a:endParaRPr lang="en-US" sz="1600" kern="0"/>
          </a:p>
          <a:p>
            <a:endParaRPr lang="en-US" sz="1600" kern="0"/>
          </a:p>
          <a:p>
            <a:endParaRPr lang="en-US" sz="1600" kern="0"/>
          </a:p>
          <a:p>
            <a:pPr marL="0" indent="0">
              <a:buFont typeface="Wingdings" pitchFamily="2" charset="2"/>
              <a:buNone/>
            </a:pPr>
            <a:r>
              <a:rPr lang="en-US" sz="1600" kern="0"/>
              <a:t>                                                                </a:t>
            </a:r>
          </a:p>
          <a:p>
            <a:pPr marL="0" indent="0">
              <a:buFont typeface="Wingdings" pitchFamily="2" charset="2"/>
              <a:buNone/>
            </a:pPr>
            <a:r>
              <a:rPr lang="en-US" sz="1600" kern="0"/>
              <a:t>                                      </a:t>
            </a:r>
          </a:p>
          <a:p>
            <a:pPr marL="0" indent="0">
              <a:buFont typeface="Wingdings" pitchFamily="2" charset="2"/>
              <a:buNone/>
            </a:pPr>
            <a:r>
              <a:rPr lang="en-US" sz="1600" kern="0"/>
              <a:t>                                                       </a:t>
            </a:r>
          </a:p>
        </p:txBody>
      </p:sp>
      <p:sp>
        <p:nvSpPr>
          <p:cNvPr id="12" name="Rectangle 64">
            <a:extLst>
              <a:ext uri="{FF2B5EF4-FFF2-40B4-BE49-F238E27FC236}">
                <a16:creationId xmlns:a16="http://schemas.microsoft.com/office/drawing/2014/main" id="{98E7F81F-A026-F648-87C4-E7D31F7AE5EE}"/>
              </a:ext>
            </a:extLst>
          </p:cNvPr>
          <p:cNvSpPr/>
          <p:nvPr/>
        </p:nvSpPr>
        <p:spPr>
          <a:xfrm>
            <a:off x="370266" y="1201292"/>
            <a:ext cx="3985710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Rectangle 65">
            <a:extLst>
              <a:ext uri="{FF2B5EF4-FFF2-40B4-BE49-F238E27FC236}">
                <a16:creationId xmlns:a16="http://schemas.microsoft.com/office/drawing/2014/main" id="{0B337853-377A-B34C-B5FF-78BB703F2011}"/>
              </a:ext>
            </a:extLst>
          </p:cNvPr>
          <p:cNvSpPr/>
          <p:nvPr/>
        </p:nvSpPr>
        <p:spPr>
          <a:xfrm>
            <a:off x="370266" y="1201292"/>
            <a:ext cx="500066" cy="50006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b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</a:t>
            </a:r>
          </a:p>
        </p:txBody>
      </p:sp>
      <p:sp>
        <p:nvSpPr>
          <p:cNvPr id="14" name="Rectangle 66">
            <a:extLst>
              <a:ext uri="{FF2B5EF4-FFF2-40B4-BE49-F238E27FC236}">
                <a16:creationId xmlns:a16="http://schemas.microsoft.com/office/drawing/2014/main" id="{854BDDA5-CBE9-EB48-90DF-19686F76591C}"/>
              </a:ext>
            </a:extLst>
          </p:cNvPr>
          <p:cNvSpPr/>
          <p:nvPr/>
        </p:nvSpPr>
        <p:spPr>
          <a:xfrm>
            <a:off x="3855910" y="1201292"/>
            <a:ext cx="500066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15" name="Rectangle 31">
            <a:extLst>
              <a:ext uri="{FF2B5EF4-FFF2-40B4-BE49-F238E27FC236}">
                <a16:creationId xmlns:a16="http://schemas.microsoft.com/office/drawing/2014/main" id="{01E812E1-5039-B642-9CDC-66862E5F3FBB}"/>
              </a:ext>
            </a:extLst>
          </p:cNvPr>
          <p:cNvSpPr/>
          <p:nvPr/>
        </p:nvSpPr>
        <p:spPr>
          <a:xfrm>
            <a:off x="1370398" y="1201292"/>
            <a:ext cx="500066" cy="50006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b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</a:t>
            </a:r>
          </a:p>
        </p:txBody>
      </p:sp>
      <p:sp>
        <p:nvSpPr>
          <p:cNvPr id="16" name="Rectangle 66">
            <a:extLst>
              <a:ext uri="{FF2B5EF4-FFF2-40B4-BE49-F238E27FC236}">
                <a16:creationId xmlns:a16="http://schemas.microsoft.com/office/drawing/2014/main" id="{3A72A522-67BF-C842-BD2E-7190F5C6C949}"/>
              </a:ext>
            </a:extLst>
          </p:cNvPr>
          <p:cNvSpPr/>
          <p:nvPr/>
        </p:nvSpPr>
        <p:spPr>
          <a:xfrm>
            <a:off x="1868946" y="1205282"/>
            <a:ext cx="500066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17" name="Rectangle 65">
            <a:extLst>
              <a:ext uri="{FF2B5EF4-FFF2-40B4-BE49-F238E27FC236}">
                <a16:creationId xmlns:a16="http://schemas.microsoft.com/office/drawing/2014/main" id="{08C0219F-8C29-D143-BD52-B9D5081B2D35}"/>
              </a:ext>
            </a:extLst>
          </p:cNvPr>
          <p:cNvSpPr/>
          <p:nvPr/>
        </p:nvSpPr>
        <p:spPr>
          <a:xfrm>
            <a:off x="2365687" y="1201292"/>
            <a:ext cx="500066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18" name="Rectangle 31">
            <a:extLst>
              <a:ext uri="{FF2B5EF4-FFF2-40B4-BE49-F238E27FC236}">
                <a16:creationId xmlns:a16="http://schemas.microsoft.com/office/drawing/2014/main" id="{8031B122-72D1-8840-9B27-7B60C365EE43}"/>
              </a:ext>
            </a:extLst>
          </p:cNvPr>
          <p:cNvSpPr/>
          <p:nvPr/>
        </p:nvSpPr>
        <p:spPr>
          <a:xfrm>
            <a:off x="2862428" y="1205282"/>
            <a:ext cx="500066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19" name="Rectangle 66">
            <a:extLst>
              <a:ext uri="{FF2B5EF4-FFF2-40B4-BE49-F238E27FC236}">
                <a16:creationId xmlns:a16="http://schemas.microsoft.com/office/drawing/2014/main" id="{ABEE6EDD-632B-494D-8089-36BF29AD3E0E}"/>
              </a:ext>
            </a:extLst>
          </p:cNvPr>
          <p:cNvSpPr/>
          <p:nvPr/>
        </p:nvSpPr>
        <p:spPr>
          <a:xfrm>
            <a:off x="3358027" y="1201292"/>
            <a:ext cx="500066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20" name="Rectangle 31">
            <a:extLst>
              <a:ext uri="{FF2B5EF4-FFF2-40B4-BE49-F238E27FC236}">
                <a16:creationId xmlns:a16="http://schemas.microsoft.com/office/drawing/2014/main" id="{9B8C69B7-8088-884A-8492-D13D0E8C23D3}"/>
              </a:ext>
            </a:extLst>
          </p:cNvPr>
          <p:cNvSpPr/>
          <p:nvPr/>
        </p:nvSpPr>
        <p:spPr>
          <a:xfrm>
            <a:off x="874322" y="1201292"/>
            <a:ext cx="500066" cy="500066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b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</a:p>
        </p:txBody>
      </p:sp>
      <p:cxnSp>
        <p:nvCxnSpPr>
          <p:cNvPr id="21" name="Gerade Verbindung mit Pfeil 23">
            <a:extLst>
              <a:ext uri="{FF2B5EF4-FFF2-40B4-BE49-F238E27FC236}">
                <a16:creationId xmlns:a16="http://schemas.microsoft.com/office/drawing/2014/main" id="{FDE761DA-C3CC-1345-A8D9-04440A924B7E}"/>
              </a:ext>
            </a:extLst>
          </p:cNvPr>
          <p:cNvCxnSpPr/>
          <p:nvPr/>
        </p:nvCxnSpPr>
        <p:spPr>
          <a:xfrm>
            <a:off x="370266" y="2060848"/>
            <a:ext cx="3985710" cy="0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feld 26">
            <a:extLst>
              <a:ext uri="{FF2B5EF4-FFF2-40B4-BE49-F238E27FC236}">
                <a16:creationId xmlns:a16="http://schemas.microsoft.com/office/drawing/2014/main" id="{3B792C67-C48A-5944-9540-E3FA468C5A48}"/>
              </a:ext>
            </a:extLst>
          </p:cNvPr>
          <p:cNvSpPr txBox="1"/>
          <p:nvPr/>
        </p:nvSpPr>
        <p:spPr>
          <a:xfrm>
            <a:off x="2051720" y="1628800"/>
            <a:ext cx="3145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0">
                <a:latin typeface="Calibri" panose="020F0502020204030204" pitchFamily="34" charset="0"/>
                <a:cs typeface="Calibri" panose="020F0502020204030204" pitchFamily="34" charset="0"/>
              </a:rPr>
              <a:t>L</a:t>
            </a:r>
            <a:endParaRPr lang="en-US" b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3" name="Oval 4">
            <a:extLst>
              <a:ext uri="{FF2B5EF4-FFF2-40B4-BE49-F238E27FC236}">
                <a16:creationId xmlns:a16="http://schemas.microsoft.com/office/drawing/2014/main" id="{52D31ACB-AF35-8841-A9C0-88C394AE20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88024" y="1401380"/>
            <a:ext cx="4284306" cy="3971836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24" name="Rectangle 7">
            <a:extLst>
              <a:ext uri="{FF2B5EF4-FFF2-40B4-BE49-F238E27FC236}">
                <a16:creationId xmlns:a16="http://schemas.microsoft.com/office/drawing/2014/main" id="{3E6CCE82-1927-0047-A70F-BD6C000FA7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83624" y="1784926"/>
            <a:ext cx="295469" cy="283703"/>
          </a:xfrm>
          <a:prstGeom prst="rect">
            <a:avLst/>
          </a:prstGeom>
          <a:solidFill>
            <a:srgbClr val="1417A5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25" name="Rectangle 8">
            <a:extLst>
              <a:ext uri="{FF2B5EF4-FFF2-40B4-BE49-F238E27FC236}">
                <a16:creationId xmlns:a16="http://schemas.microsoft.com/office/drawing/2014/main" id="{F6E86D88-BF13-2848-917C-05E6D964E4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01564" y="2210478"/>
            <a:ext cx="295469" cy="283703"/>
          </a:xfrm>
          <a:prstGeom prst="rect">
            <a:avLst/>
          </a:prstGeom>
          <a:solidFill>
            <a:srgbClr val="1417A5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26" name="Rectangle 9">
            <a:extLst>
              <a:ext uri="{FF2B5EF4-FFF2-40B4-BE49-F238E27FC236}">
                <a16:creationId xmlns:a16="http://schemas.microsoft.com/office/drawing/2014/main" id="{3AC53A8C-67EA-E244-A37F-D87E8D568C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18818" y="2210479"/>
            <a:ext cx="295469" cy="283703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r>
              <a:rPr lang="de-DE" sz="1600" b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27" name="Rectangle 10">
            <a:extLst>
              <a:ext uri="{FF2B5EF4-FFF2-40B4-BE49-F238E27FC236}">
                <a16:creationId xmlns:a16="http://schemas.microsoft.com/office/drawing/2014/main" id="{97AAD615-071F-6849-8ECB-68FD72654B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1817" y="2352331"/>
            <a:ext cx="295469" cy="283703"/>
          </a:xfrm>
          <a:prstGeom prst="rect">
            <a:avLst/>
          </a:prstGeom>
          <a:solidFill>
            <a:srgbClr val="1417A5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28" name="Rectangle 11">
            <a:extLst>
              <a:ext uri="{FF2B5EF4-FFF2-40B4-BE49-F238E27FC236}">
                <a16:creationId xmlns:a16="http://schemas.microsoft.com/office/drawing/2014/main" id="{54EDCCE4-BE57-3E44-9EA7-34648F0606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35889" y="2773790"/>
            <a:ext cx="295469" cy="283703"/>
          </a:xfrm>
          <a:prstGeom prst="rect">
            <a:avLst/>
          </a:prstGeom>
          <a:solidFill>
            <a:srgbClr val="1417A5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29" name="Oval 12">
            <a:extLst>
              <a:ext uri="{FF2B5EF4-FFF2-40B4-BE49-F238E27FC236}">
                <a16:creationId xmlns:a16="http://schemas.microsoft.com/office/drawing/2014/main" id="{F7346964-F6E4-8447-BBB1-F7DF79FB49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46002" y="3274364"/>
            <a:ext cx="443204" cy="425554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30" name="Rectangle 8">
            <a:extLst>
              <a:ext uri="{FF2B5EF4-FFF2-40B4-BE49-F238E27FC236}">
                <a16:creationId xmlns:a16="http://schemas.microsoft.com/office/drawing/2014/main" id="{9FDB1F48-5B59-A74A-9F54-BB8F708864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8302" y="3226471"/>
            <a:ext cx="295469" cy="283703"/>
          </a:xfrm>
          <a:prstGeom prst="rect">
            <a:avLst/>
          </a:prstGeom>
          <a:solidFill>
            <a:srgbClr val="1417A5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31" name="Rectangle 8">
            <a:extLst>
              <a:ext uri="{FF2B5EF4-FFF2-40B4-BE49-F238E27FC236}">
                <a16:creationId xmlns:a16="http://schemas.microsoft.com/office/drawing/2014/main" id="{1A896C88-6FE2-164D-A43C-AC92283E30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03627" y="1979348"/>
            <a:ext cx="295469" cy="283703"/>
          </a:xfrm>
          <a:prstGeom prst="rect">
            <a:avLst/>
          </a:prstGeom>
          <a:solidFill>
            <a:srgbClr val="1417A5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32" name="Rectangle 8">
            <a:extLst>
              <a:ext uri="{FF2B5EF4-FFF2-40B4-BE49-F238E27FC236}">
                <a16:creationId xmlns:a16="http://schemas.microsoft.com/office/drawing/2014/main" id="{77A74BF4-2DDA-194E-9652-72362E974C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92685" y="1688939"/>
            <a:ext cx="295469" cy="283703"/>
          </a:xfrm>
          <a:prstGeom prst="rect">
            <a:avLst/>
          </a:prstGeom>
          <a:solidFill>
            <a:srgbClr val="1417A5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grpSp>
        <p:nvGrpSpPr>
          <p:cNvPr id="33" name="Gruppieren 37">
            <a:extLst>
              <a:ext uri="{FF2B5EF4-FFF2-40B4-BE49-F238E27FC236}">
                <a16:creationId xmlns:a16="http://schemas.microsoft.com/office/drawing/2014/main" id="{A33AD950-AC91-E848-B71B-5450F63CF8F0}"/>
              </a:ext>
            </a:extLst>
          </p:cNvPr>
          <p:cNvGrpSpPr/>
          <p:nvPr/>
        </p:nvGrpSpPr>
        <p:grpSpPr>
          <a:xfrm>
            <a:off x="7362586" y="5445224"/>
            <a:ext cx="1529894" cy="667820"/>
            <a:chOff x="7233106" y="5245616"/>
            <a:chExt cx="1529894" cy="821124"/>
          </a:xfrm>
        </p:grpSpPr>
        <p:sp>
          <p:nvSpPr>
            <p:cNvPr id="34" name="Textfeld 38">
              <a:extLst>
                <a:ext uri="{FF2B5EF4-FFF2-40B4-BE49-F238E27FC236}">
                  <a16:creationId xmlns:a16="http://schemas.microsoft.com/office/drawing/2014/main" id="{78AD2EB3-5E44-E346-867C-7DA6B3985C08}"/>
                </a:ext>
              </a:extLst>
            </p:cNvPr>
            <p:cNvSpPr txBox="1"/>
            <p:nvPr/>
          </p:nvSpPr>
          <p:spPr>
            <a:xfrm>
              <a:off x="7614105" y="5650468"/>
              <a:ext cx="984705" cy="4162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600" b="0">
                  <a:latin typeface="Calibri" panose="020F0502020204030204" pitchFamily="34" charset="0"/>
                  <a:cs typeface="Calibri" panose="020F0502020204030204" pitchFamily="34" charset="0"/>
                </a:rPr>
                <a:t>Reader</a:t>
              </a:r>
            </a:p>
          </p:txBody>
        </p:sp>
        <p:sp>
          <p:nvSpPr>
            <p:cNvPr id="35" name="Textfeld 39">
              <a:extLst>
                <a:ext uri="{FF2B5EF4-FFF2-40B4-BE49-F238E27FC236}">
                  <a16:creationId xmlns:a16="http://schemas.microsoft.com/office/drawing/2014/main" id="{91FDB87E-9FFA-5745-85A1-75919B8DD1D4}"/>
                </a:ext>
              </a:extLst>
            </p:cNvPr>
            <p:cNvSpPr txBox="1"/>
            <p:nvPr/>
          </p:nvSpPr>
          <p:spPr>
            <a:xfrm>
              <a:off x="7654990" y="5245616"/>
              <a:ext cx="1108010" cy="4162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600" b="0">
                  <a:latin typeface="Calibri" panose="020F0502020204030204" pitchFamily="34" charset="0"/>
                  <a:cs typeface="Calibri" panose="020F0502020204030204" pitchFamily="34" charset="0"/>
                </a:rPr>
                <a:t>Tag</a:t>
              </a:r>
            </a:p>
          </p:txBody>
        </p:sp>
        <p:sp>
          <p:nvSpPr>
            <p:cNvPr id="36" name="Rectangle 8">
              <a:extLst>
                <a:ext uri="{FF2B5EF4-FFF2-40B4-BE49-F238E27FC236}">
                  <a16:creationId xmlns:a16="http://schemas.microsoft.com/office/drawing/2014/main" id="{08B2C270-EC04-9C4C-8554-B7E95B26A2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33106" y="5319785"/>
              <a:ext cx="228600" cy="201917"/>
            </a:xfrm>
            <a:prstGeom prst="rect">
              <a:avLst/>
            </a:prstGeom>
            <a:solidFill>
              <a:srgbClr val="1417A5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37" name="Oval 12">
              <a:extLst>
                <a:ext uri="{FF2B5EF4-FFF2-40B4-BE49-F238E27FC236}">
                  <a16:creationId xmlns:a16="http://schemas.microsoft.com/office/drawing/2014/main" id="{12BCC767-7DD6-3544-94AA-1AE5D7261B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33106" y="5733339"/>
              <a:ext cx="228600" cy="259782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</p:grpSp>
      <p:sp>
        <p:nvSpPr>
          <p:cNvPr id="38" name="Rectangle 8">
            <a:extLst>
              <a:ext uri="{FF2B5EF4-FFF2-40B4-BE49-F238E27FC236}">
                <a16:creationId xmlns:a16="http://schemas.microsoft.com/office/drawing/2014/main" id="{FB7A9D3A-1266-F845-895B-9BF1AF752C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02335" y="3170126"/>
            <a:ext cx="295469" cy="283703"/>
          </a:xfrm>
          <a:prstGeom prst="rect">
            <a:avLst/>
          </a:prstGeom>
          <a:solidFill>
            <a:srgbClr val="1417A5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39" name="Rectangle 8">
            <a:extLst>
              <a:ext uri="{FF2B5EF4-FFF2-40B4-BE49-F238E27FC236}">
                <a16:creationId xmlns:a16="http://schemas.microsoft.com/office/drawing/2014/main" id="{9747C402-BBAE-5840-9CAC-DAA539B862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87969" y="3274364"/>
            <a:ext cx="295469" cy="283703"/>
          </a:xfrm>
          <a:prstGeom prst="rect">
            <a:avLst/>
          </a:prstGeom>
          <a:solidFill>
            <a:srgbClr val="1417A5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40" name="Rectangle 8">
            <a:extLst>
              <a:ext uri="{FF2B5EF4-FFF2-40B4-BE49-F238E27FC236}">
                <a16:creationId xmlns:a16="http://schemas.microsoft.com/office/drawing/2014/main" id="{0EA9D455-6245-654C-B6F7-8CE2DA4AAB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0447" y="2398740"/>
            <a:ext cx="295469" cy="283703"/>
          </a:xfrm>
          <a:prstGeom prst="rect">
            <a:avLst/>
          </a:prstGeom>
          <a:solidFill>
            <a:srgbClr val="1417A5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41" name="Rectangle 8">
            <a:extLst>
              <a:ext uri="{FF2B5EF4-FFF2-40B4-BE49-F238E27FC236}">
                <a16:creationId xmlns:a16="http://schemas.microsoft.com/office/drawing/2014/main" id="{41246F12-586F-634D-9F50-F430EC2CB4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2019" y="2918318"/>
            <a:ext cx="295469" cy="283703"/>
          </a:xfrm>
          <a:prstGeom prst="rect">
            <a:avLst/>
          </a:prstGeom>
          <a:solidFill>
            <a:srgbClr val="1417A5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42" name="Rectangle 8">
            <a:extLst>
              <a:ext uri="{FF2B5EF4-FFF2-40B4-BE49-F238E27FC236}">
                <a16:creationId xmlns:a16="http://schemas.microsoft.com/office/drawing/2014/main" id="{97A425F0-8C29-1E46-A1A4-1AF3B6A673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30062" y="2773789"/>
            <a:ext cx="295469" cy="283703"/>
          </a:xfrm>
          <a:prstGeom prst="rect">
            <a:avLst/>
          </a:prstGeom>
          <a:solidFill>
            <a:srgbClr val="1417A5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43" name="Rectangle 8">
            <a:extLst>
              <a:ext uri="{FF2B5EF4-FFF2-40B4-BE49-F238E27FC236}">
                <a16:creationId xmlns:a16="http://schemas.microsoft.com/office/drawing/2014/main" id="{AB4FC10C-36F8-1D45-B097-7EC5BDF576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1868" y="3433549"/>
            <a:ext cx="295469" cy="283703"/>
          </a:xfrm>
          <a:prstGeom prst="rect">
            <a:avLst/>
          </a:prstGeom>
          <a:solidFill>
            <a:srgbClr val="1417A5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44" name="Rectangle 8">
            <a:extLst>
              <a:ext uri="{FF2B5EF4-FFF2-40B4-BE49-F238E27FC236}">
                <a16:creationId xmlns:a16="http://schemas.microsoft.com/office/drawing/2014/main" id="{256026A5-6D7F-F749-B693-384234B1CB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34593" y="3867929"/>
            <a:ext cx="295469" cy="283703"/>
          </a:xfrm>
          <a:prstGeom prst="rect">
            <a:avLst/>
          </a:prstGeom>
          <a:solidFill>
            <a:srgbClr val="1417A5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45" name="Rectangle 8">
            <a:extLst>
              <a:ext uri="{FF2B5EF4-FFF2-40B4-BE49-F238E27FC236}">
                <a16:creationId xmlns:a16="http://schemas.microsoft.com/office/drawing/2014/main" id="{75F21CF6-B66E-6346-A1BB-8FCDDDA5EB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02477" y="3735593"/>
            <a:ext cx="295469" cy="283703"/>
          </a:xfrm>
          <a:prstGeom prst="rect">
            <a:avLst/>
          </a:prstGeom>
          <a:solidFill>
            <a:srgbClr val="1417A5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46" name="Rectangle 8">
            <a:extLst>
              <a:ext uri="{FF2B5EF4-FFF2-40B4-BE49-F238E27FC236}">
                <a16:creationId xmlns:a16="http://schemas.microsoft.com/office/drawing/2014/main" id="{4C201220-13AF-C64C-AAE5-2E19504246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74563" y="3487141"/>
            <a:ext cx="295469" cy="283703"/>
          </a:xfrm>
          <a:prstGeom prst="rect">
            <a:avLst/>
          </a:prstGeom>
          <a:solidFill>
            <a:srgbClr val="1417A5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47" name="Rectangle 8">
            <a:extLst>
              <a:ext uri="{FF2B5EF4-FFF2-40B4-BE49-F238E27FC236}">
                <a16:creationId xmlns:a16="http://schemas.microsoft.com/office/drawing/2014/main" id="{2811BC82-B558-D249-9496-E6B181CEE7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1816" y="4380444"/>
            <a:ext cx="295469" cy="283703"/>
          </a:xfrm>
          <a:prstGeom prst="rect">
            <a:avLst/>
          </a:prstGeom>
          <a:solidFill>
            <a:srgbClr val="1417A5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48" name="Rectangle 8">
            <a:extLst>
              <a:ext uri="{FF2B5EF4-FFF2-40B4-BE49-F238E27FC236}">
                <a16:creationId xmlns:a16="http://schemas.microsoft.com/office/drawing/2014/main" id="{27531FAC-7DFC-BD42-9156-73EDFC4349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78565" y="4127460"/>
            <a:ext cx="295469" cy="283703"/>
          </a:xfrm>
          <a:prstGeom prst="rect">
            <a:avLst/>
          </a:prstGeom>
          <a:solidFill>
            <a:srgbClr val="92D05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r>
              <a:rPr lang="de-DE" sz="1600" b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49" name="Rectangle 8">
            <a:extLst>
              <a:ext uri="{FF2B5EF4-FFF2-40B4-BE49-F238E27FC236}">
                <a16:creationId xmlns:a16="http://schemas.microsoft.com/office/drawing/2014/main" id="{700341D7-6548-834A-9972-3A9BFF1088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9298" y="3969042"/>
            <a:ext cx="295469" cy="283703"/>
          </a:xfrm>
          <a:prstGeom prst="rect">
            <a:avLst/>
          </a:prstGeom>
          <a:solidFill>
            <a:srgbClr val="1417A5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50" name="Rectangle 8">
            <a:extLst>
              <a:ext uri="{FF2B5EF4-FFF2-40B4-BE49-F238E27FC236}">
                <a16:creationId xmlns:a16="http://schemas.microsoft.com/office/drawing/2014/main" id="{73C31B28-5B86-3F48-B647-BC110A407F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4600" y="4664147"/>
            <a:ext cx="295469" cy="283703"/>
          </a:xfrm>
          <a:prstGeom prst="rect">
            <a:avLst/>
          </a:prstGeom>
          <a:solidFill>
            <a:srgbClr val="1417A5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51" name="Rectangle 8">
            <a:extLst>
              <a:ext uri="{FF2B5EF4-FFF2-40B4-BE49-F238E27FC236}">
                <a16:creationId xmlns:a16="http://schemas.microsoft.com/office/drawing/2014/main" id="{FC17EF1C-4A71-FE40-B801-C42A1D3E8E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75615" y="4522295"/>
            <a:ext cx="295469" cy="283703"/>
          </a:xfrm>
          <a:prstGeom prst="rect">
            <a:avLst/>
          </a:prstGeom>
          <a:solidFill>
            <a:srgbClr val="1417A5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52" name="Rectangle 8">
            <a:extLst>
              <a:ext uri="{FF2B5EF4-FFF2-40B4-BE49-F238E27FC236}">
                <a16:creationId xmlns:a16="http://schemas.microsoft.com/office/drawing/2014/main" id="{8CC06976-B394-BA48-822A-4263CC8966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69947" y="3892895"/>
            <a:ext cx="295469" cy="283703"/>
          </a:xfrm>
          <a:prstGeom prst="rect">
            <a:avLst/>
          </a:prstGeom>
          <a:solidFill>
            <a:srgbClr val="1417A5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53" name="Rectangle 8">
            <a:extLst>
              <a:ext uri="{FF2B5EF4-FFF2-40B4-BE49-F238E27FC236}">
                <a16:creationId xmlns:a16="http://schemas.microsoft.com/office/drawing/2014/main" id="{4FEACC6C-2E56-214D-9487-376AD87E78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07008" y="4664146"/>
            <a:ext cx="295469" cy="283703"/>
          </a:xfrm>
          <a:prstGeom prst="rect">
            <a:avLst/>
          </a:prstGeom>
          <a:solidFill>
            <a:srgbClr val="1417A5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pic>
        <p:nvPicPr>
          <p:cNvPr id="54" name="Grafik 58">
            <a:extLst>
              <a:ext uri="{FF2B5EF4-FFF2-40B4-BE49-F238E27FC236}">
                <a16:creationId xmlns:a16="http://schemas.microsoft.com/office/drawing/2014/main" id="{E0CC81A8-5491-C942-B8D7-8EFB1C4B0E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509" y="4197241"/>
            <a:ext cx="2536289" cy="1007679"/>
          </a:xfrm>
          <a:prstGeom prst="rect">
            <a:avLst/>
          </a:prstGeom>
        </p:spPr>
      </p:pic>
      <p:cxnSp>
        <p:nvCxnSpPr>
          <p:cNvPr id="55" name="Gerade Verbindung mit Pfeil 66">
            <a:extLst>
              <a:ext uri="{FF2B5EF4-FFF2-40B4-BE49-F238E27FC236}">
                <a16:creationId xmlns:a16="http://schemas.microsoft.com/office/drawing/2014/main" id="{FB43E29F-7327-1442-92E6-FAE0183445A8}"/>
              </a:ext>
            </a:extLst>
          </p:cNvPr>
          <p:cNvCxnSpPr/>
          <p:nvPr/>
        </p:nvCxnSpPr>
        <p:spPr>
          <a:xfrm>
            <a:off x="1895205" y="4895599"/>
            <a:ext cx="89070" cy="309321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feld 69">
            <a:extLst>
              <a:ext uri="{FF2B5EF4-FFF2-40B4-BE49-F238E27FC236}">
                <a16:creationId xmlns:a16="http://schemas.microsoft.com/office/drawing/2014/main" id="{7C39B8C0-ED70-7247-96F9-4DAB5BF84737}"/>
              </a:ext>
            </a:extLst>
          </p:cNvPr>
          <p:cNvSpPr txBox="1"/>
          <p:nvPr/>
        </p:nvSpPr>
        <p:spPr>
          <a:xfrm>
            <a:off x="1859794" y="4427237"/>
            <a:ext cx="206626" cy="1836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US" sz="1000" b="1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Textfeld 70">
            <a:extLst>
              <a:ext uri="{FF2B5EF4-FFF2-40B4-BE49-F238E27FC236}">
                <a16:creationId xmlns:a16="http://schemas.microsoft.com/office/drawing/2014/main" id="{1601F017-D5EC-6F42-808B-019490E4FA83}"/>
              </a:ext>
            </a:extLst>
          </p:cNvPr>
          <p:cNvSpPr txBox="1"/>
          <p:nvPr/>
        </p:nvSpPr>
        <p:spPr>
          <a:xfrm>
            <a:off x="1862086" y="4629798"/>
            <a:ext cx="206626" cy="1836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sz="1000" b="1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8" name="Textfeld 60">
            <a:extLst>
              <a:ext uri="{FF2B5EF4-FFF2-40B4-BE49-F238E27FC236}">
                <a16:creationId xmlns:a16="http://schemas.microsoft.com/office/drawing/2014/main" id="{85772566-0B8F-0546-AD92-7E1F8713DA59}"/>
              </a:ext>
            </a:extLst>
          </p:cNvPr>
          <p:cNvSpPr txBox="1"/>
          <p:nvPr/>
        </p:nvSpPr>
        <p:spPr>
          <a:xfrm>
            <a:off x="4694684" y="2492896"/>
            <a:ext cx="13894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0">
                <a:solidFill>
                  <a:srgbClr val="9966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ACK</a:t>
            </a:r>
          </a:p>
        </p:txBody>
      </p:sp>
      <p:sp>
        <p:nvSpPr>
          <p:cNvPr id="59" name="Bogen 68">
            <a:extLst>
              <a:ext uri="{FF2B5EF4-FFF2-40B4-BE49-F238E27FC236}">
                <a16:creationId xmlns:a16="http://schemas.microsoft.com/office/drawing/2014/main" id="{5DEE4F2D-ADD4-9F4A-8632-3EBB79BE7FFF}"/>
              </a:ext>
            </a:extLst>
          </p:cNvPr>
          <p:cNvSpPr/>
          <p:nvPr/>
        </p:nvSpPr>
        <p:spPr>
          <a:xfrm rot="3128449">
            <a:off x="4644383" y="3036170"/>
            <a:ext cx="897441" cy="903295"/>
          </a:xfrm>
          <a:prstGeom prst="arc">
            <a:avLst/>
          </a:prstGeom>
          <a:ln>
            <a:solidFill>
              <a:srgbClr val="9966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Bogen 71">
            <a:extLst>
              <a:ext uri="{FF2B5EF4-FFF2-40B4-BE49-F238E27FC236}">
                <a16:creationId xmlns:a16="http://schemas.microsoft.com/office/drawing/2014/main" id="{47788EC7-8D28-E44B-895F-D06C66CCBDA4}"/>
              </a:ext>
            </a:extLst>
          </p:cNvPr>
          <p:cNvSpPr/>
          <p:nvPr/>
        </p:nvSpPr>
        <p:spPr>
          <a:xfrm rot="2911622">
            <a:off x="4546197" y="2793226"/>
            <a:ext cx="1329659" cy="1361798"/>
          </a:xfrm>
          <a:prstGeom prst="arc">
            <a:avLst/>
          </a:prstGeom>
          <a:ln>
            <a:solidFill>
              <a:srgbClr val="9966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Bogen 72">
            <a:extLst>
              <a:ext uri="{FF2B5EF4-FFF2-40B4-BE49-F238E27FC236}">
                <a16:creationId xmlns:a16="http://schemas.microsoft.com/office/drawing/2014/main" id="{EC0C586F-5E7A-0843-AC47-31869BBDE4AB}"/>
              </a:ext>
            </a:extLst>
          </p:cNvPr>
          <p:cNvSpPr/>
          <p:nvPr/>
        </p:nvSpPr>
        <p:spPr>
          <a:xfrm rot="2870662">
            <a:off x="4447860" y="2529468"/>
            <a:ext cx="1722740" cy="1768356"/>
          </a:xfrm>
          <a:prstGeom prst="arc">
            <a:avLst/>
          </a:prstGeom>
          <a:ln>
            <a:solidFill>
              <a:srgbClr val="9966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Bogen 73">
            <a:extLst>
              <a:ext uri="{FF2B5EF4-FFF2-40B4-BE49-F238E27FC236}">
                <a16:creationId xmlns:a16="http://schemas.microsoft.com/office/drawing/2014/main" id="{0729BE04-EB7C-3747-903D-1B60D8D899A5}"/>
              </a:ext>
            </a:extLst>
          </p:cNvPr>
          <p:cNvSpPr/>
          <p:nvPr/>
        </p:nvSpPr>
        <p:spPr>
          <a:xfrm rot="2699164">
            <a:off x="4537959" y="2301852"/>
            <a:ext cx="2102414" cy="2111291"/>
          </a:xfrm>
          <a:prstGeom prst="arc">
            <a:avLst/>
          </a:prstGeom>
          <a:ln>
            <a:solidFill>
              <a:srgbClr val="9966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Bogen 74">
            <a:extLst>
              <a:ext uri="{FF2B5EF4-FFF2-40B4-BE49-F238E27FC236}">
                <a16:creationId xmlns:a16="http://schemas.microsoft.com/office/drawing/2014/main" id="{74DB5D38-5349-7A48-BA08-0EAE80839184}"/>
              </a:ext>
            </a:extLst>
          </p:cNvPr>
          <p:cNvSpPr/>
          <p:nvPr/>
        </p:nvSpPr>
        <p:spPr>
          <a:xfrm rot="2934997">
            <a:off x="4717772" y="2004119"/>
            <a:ext cx="2516589" cy="2496072"/>
          </a:xfrm>
          <a:prstGeom prst="arc">
            <a:avLst/>
          </a:prstGeom>
          <a:ln>
            <a:solidFill>
              <a:srgbClr val="9966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Bogen 75">
            <a:extLst>
              <a:ext uri="{FF2B5EF4-FFF2-40B4-BE49-F238E27FC236}">
                <a16:creationId xmlns:a16="http://schemas.microsoft.com/office/drawing/2014/main" id="{7780E732-1D77-6046-994A-0DD3FFFCAC20}"/>
              </a:ext>
            </a:extLst>
          </p:cNvPr>
          <p:cNvSpPr/>
          <p:nvPr/>
        </p:nvSpPr>
        <p:spPr>
          <a:xfrm rot="2809296">
            <a:off x="4788743" y="1515347"/>
            <a:ext cx="3105858" cy="3016416"/>
          </a:xfrm>
          <a:prstGeom prst="arc">
            <a:avLst/>
          </a:prstGeom>
          <a:ln>
            <a:solidFill>
              <a:srgbClr val="9966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5" name="Gruppieren 78">
            <a:extLst>
              <a:ext uri="{FF2B5EF4-FFF2-40B4-BE49-F238E27FC236}">
                <a16:creationId xmlns:a16="http://schemas.microsoft.com/office/drawing/2014/main" id="{A81E455D-2F9F-F748-B566-929CBFB4D76F}"/>
              </a:ext>
            </a:extLst>
          </p:cNvPr>
          <p:cNvGrpSpPr/>
          <p:nvPr/>
        </p:nvGrpSpPr>
        <p:grpSpPr>
          <a:xfrm>
            <a:off x="342432" y="5252806"/>
            <a:ext cx="6080917" cy="984505"/>
            <a:chOff x="418178" y="4856840"/>
            <a:chExt cx="7416824" cy="1308464"/>
          </a:xfrm>
        </p:grpSpPr>
        <p:pic>
          <p:nvPicPr>
            <p:cNvPr id="66" name="Grafik 79">
              <a:extLst>
                <a:ext uri="{FF2B5EF4-FFF2-40B4-BE49-F238E27FC236}">
                  <a16:creationId xmlns:a16="http://schemas.microsoft.com/office/drawing/2014/main" id="{3A34F838-5AA0-A24B-A7D9-8C928B195D9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8178" y="4856840"/>
              <a:ext cx="7416824" cy="1308464"/>
            </a:xfrm>
            <a:prstGeom prst="rect">
              <a:avLst/>
            </a:prstGeom>
          </p:spPr>
        </p:pic>
        <p:pic>
          <p:nvPicPr>
            <p:cNvPr id="67" name="Picture 2">
              <a:extLst>
                <a:ext uri="{FF2B5EF4-FFF2-40B4-BE49-F238E27FC236}">
                  <a16:creationId xmlns:a16="http://schemas.microsoft.com/office/drawing/2014/main" id="{210B034E-6645-EB48-8E9D-6675D1B029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38452" y="4877469"/>
              <a:ext cx="993388" cy="3223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8" name="Textfeld 81">
              <a:extLst>
                <a:ext uri="{FF2B5EF4-FFF2-40B4-BE49-F238E27FC236}">
                  <a16:creationId xmlns:a16="http://schemas.microsoft.com/office/drawing/2014/main" id="{C20D9EFA-711F-4C41-86BD-3345E946E18C}"/>
                </a:ext>
              </a:extLst>
            </p:cNvPr>
            <p:cNvSpPr txBox="1"/>
            <p:nvPr/>
          </p:nvSpPr>
          <p:spPr>
            <a:xfrm>
              <a:off x="2700152" y="4924553"/>
              <a:ext cx="305398" cy="3272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000" b="1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  <a:endParaRPr lang="en-US" sz="1000" b="1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9" name="Textfeld 82">
              <a:extLst>
                <a:ext uri="{FF2B5EF4-FFF2-40B4-BE49-F238E27FC236}">
                  <a16:creationId xmlns:a16="http://schemas.microsoft.com/office/drawing/2014/main" id="{34DCBC25-C86F-D541-B373-83ADDBCEA03C}"/>
                </a:ext>
              </a:extLst>
            </p:cNvPr>
            <p:cNvSpPr txBox="1"/>
            <p:nvPr/>
          </p:nvSpPr>
          <p:spPr>
            <a:xfrm>
              <a:off x="2716389" y="5322105"/>
              <a:ext cx="305398" cy="3272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000" b="1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  <a:endParaRPr lang="en-US" sz="1000" b="1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70" name="Textfeld 83">
            <a:extLst>
              <a:ext uri="{FF2B5EF4-FFF2-40B4-BE49-F238E27FC236}">
                <a16:creationId xmlns:a16="http://schemas.microsoft.com/office/drawing/2014/main" id="{A5054844-C066-8948-A5C6-4A3D0982EAAB}"/>
              </a:ext>
            </a:extLst>
          </p:cNvPr>
          <p:cNvSpPr txBox="1"/>
          <p:nvPr/>
        </p:nvSpPr>
        <p:spPr>
          <a:xfrm>
            <a:off x="3102580" y="5589240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b="1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en-US" sz="1000" b="1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1" name="Textfeld 84">
            <a:extLst>
              <a:ext uri="{FF2B5EF4-FFF2-40B4-BE49-F238E27FC236}">
                <a16:creationId xmlns:a16="http://schemas.microsoft.com/office/drawing/2014/main" id="{B3DAC684-561A-8E4A-9FAE-2213939A4357}"/>
              </a:ext>
            </a:extLst>
          </p:cNvPr>
          <p:cNvSpPr txBox="1"/>
          <p:nvPr/>
        </p:nvSpPr>
        <p:spPr>
          <a:xfrm>
            <a:off x="4693996" y="5589240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b="1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en-US" sz="1000" b="1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2" name="Textfeld 85">
            <a:extLst>
              <a:ext uri="{FF2B5EF4-FFF2-40B4-BE49-F238E27FC236}">
                <a16:creationId xmlns:a16="http://schemas.microsoft.com/office/drawing/2014/main" id="{DF775CA2-41EF-D54D-97C0-3D930462BE38}"/>
              </a:ext>
            </a:extLst>
          </p:cNvPr>
          <p:cNvSpPr txBox="1"/>
          <p:nvPr/>
        </p:nvSpPr>
        <p:spPr>
          <a:xfrm>
            <a:off x="5804162" y="3234462"/>
            <a:ext cx="7072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RN16</a:t>
            </a:r>
            <a:r>
              <a:rPr lang="de-DE" sz="1600" b="0" baseline="-2500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en-US" sz="1600" b="0" baseline="-2500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73" name="Gerade Verbindung mit Pfeil 86">
            <a:extLst>
              <a:ext uri="{FF2B5EF4-FFF2-40B4-BE49-F238E27FC236}">
                <a16:creationId xmlns:a16="http://schemas.microsoft.com/office/drawing/2014/main" id="{D3367D08-A819-2947-A9F3-C3B5413E9D6C}"/>
              </a:ext>
            </a:extLst>
          </p:cNvPr>
          <p:cNvCxnSpPr>
            <a:stCxn id="75" idx="5"/>
          </p:cNvCxnSpPr>
          <p:nvPr/>
        </p:nvCxnSpPr>
        <p:spPr>
          <a:xfrm>
            <a:off x="5740632" y="1487258"/>
            <a:ext cx="985159" cy="780532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feld 87">
            <a:extLst>
              <a:ext uri="{FF2B5EF4-FFF2-40B4-BE49-F238E27FC236}">
                <a16:creationId xmlns:a16="http://schemas.microsoft.com/office/drawing/2014/main" id="{1F30F0E8-DC20-FC49-B49A-9559FFDD8ADA}"/>
              </a:ext>
            </a:extLst>
          </p:cNvPr>
          <p:cNvSpPr txBox="1"/>
          <p:nvPr/>
        </p:nvSpPr>
        <p:spPr>
          <a:xfrm>
            <a:off x="4740350" y="1164147"/>
            <a:ext cx="12697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0">
                <a:latin typeface="Calibri" panose="020F0502020204030204" pitchFamily="34" charset="0"/>
                <a:cs typeface="Calibri" panose="020F0502020204030204" pitchFamily="34" charset="0"/>
              </a:rPr>
              <a:t>Arbitrate</a:t>
            </a:r>
            <a:r>
              <a:rPr lang="de-DE" sz="1400" b="0">
                <a:latin typeface="Calibri" panose="020F0502020204030204" pitchFamily="34" charset="0"/>
                <a:cs typeface="Calibri" panose="020F0502020204030204" pitchFamily="34" charset="0"/>
              </a:rPr>
              <a:t> State</a:t>
            </a:r>
            <a:endParaRPr lang="en-US" sz="1400" b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5" name="Ellipse 88">
            <a:extLst>
              <a:ext uri="{FF2B5EF4-FFF2-40B4-BE49-F238E27FC236}">
                <a16:creationId xmlns:a16="http://schemas.microsoft.com/office/drawing/2014/main" id="{67B942D4-A273-5242-BCCA-123B6B0067C4}"/>
              </a:ext>
            </a:extLst>
          </p:cNvPr>
          <p:cNvSpPr/>
          <p:nvPr/>
        </p:nvSpPr>
        <p:spPr>
          <a:xfrm>
            <a:off x="4748008" y="1132311"/>
            <a:ext cx="1162931" cy="41584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6" name="Gerade Verbindung mit Pfeil 89">
            <a:extLst>
              <a:ext uri="{FF2B5EF4-FFF2-40B4-BE49-F238E27FC236}">
                <a16:creationId xmlns:a16="http://schemas.microsoft.com/office/drawing/2014/main" id="{578CA92D-EDCC-CB46-BC41-39D95C08B28D}"/>
              </a:ext>
            </a:extLst>
          </p:cNvPr>
          <p:cNvCxnSpPr>
            <a:stCxn id="78" idx="6"/>
          </p:cNvCxnSpPr>
          <p:nvPr/>
        </p:nvCxnSpPr>
        <p:spPr>
          <a:xfrm flipV="1">
            <a:off x="5157102" y="4272339"/>
            <a:ext cx="1521463" cy="460906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feld 90">
            <a:extLst>
              <a:ext uri="{FF2B5EF4-FFF2-40B4-BE49-F238E27FC236}">
                <a16:creationId xmlns:a16="http://schemas.microsoft.com/office/drawing/2014/main" id="{DB618AC6-437E-1B49-A598-DFFCF4E63493}"/>
              </a:ext>
            </a:extLst>
          </p:cNvPr>
          <p:cNvSpPr txBox="1"/>
          <p:nvPr/>
        </p:nvSpPr>
        <p:spPr>
          <a:xfrm>
            <a:off x="4166342" y="4557158"/>
            <a:ext cx="926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0">
                <a:latin typeface="Calibri" panose="020F0502020204030204" pitchFamily="34" charset="0"/>
                <a:cs typeface="Calibri" panose="020F0502020204030204" pitchFamily="34" charset="0"/>
              </a:rPr>
              <a:t>ACK State</a:t>
            </a:r>
            <a:endParaRPr lang="en-US" sz="1400" b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8" name="Ellipse 91">
            <a:extLst>
              <a:ext uri="{FF2B5EF4-FFF2-40B4-BE49-F238E27FC236}">
                <a16:creationId xmlns:a16="http://schemas.microsoft.com/office/drawing/2014/main" id="{8C785AD7-B899-344C-ABD6-4156D4EBB860}"/>
              </a:ext>
            </a:extLst>
          </p:cNvPr>
          <p:cNvSpPr/>
          <p:nvPr/>
        </p:nvSpPr>
        <p:spPr>
          <a:xfrm>
            <a:off x="3994171" y="4525322"/>
            <a:ext cx="1162931" cy="41584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9" name="Grafik 8">
            <a:extLst>
              <a:ext uri="{FF2B5EF4-FFF2-40B4-BE49-F238E27FC236}">
                <a16:creationId xmlns:a16="http://schemas.microsoft.com/office/drawing/2014/main" id="{32676604-E10A-BB4B-887C-F660D2EEF79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6022" y="2645025"/>
            <a:ext cx="300320" cy="469556"/>
          </a:xfrm>
          <a:prstGeom prst="rect">
            <a:avLst/>
          </a:prstGeom>
        </p:spPr>
      </p:pic>
      <p:sp>
        <p:nvSpPr>
          <p:cNvPr id="80" name="Textfeld 9">
            <a:extLst>
              <a:ext uri="{FF2B5EF4-FFF2-40B4-BE49-F238E27FC236}">
                <a16:creationId xmlns:a16="http://schemas.microsoft.com/office/drawing/2014/main" id="{56C6C28C-0DE2-2E41-B3D7-06B0BC47B68F}"/>
              </a:ext>
            </a:extLst>
          </p:cNvPr>
          <p:cNvSpPr txBox="1"/>
          <p:nvPr/>
        </p:nvSpPr>
        <p:spPr>
          <a:xfrm>
            <a:off x="29726" y="2759776"/>
            <a:ext cx="6372708" cy="33855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1600" b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</a:rPr>
              <a:t>Can we Acknowledge more than one tag per slot under EPCglobal C1G2? </a:t>
            </a:r>
          </a:p>
        </p:txBody>
      </p:sp>
    </p:spTree>
    <p:extLst>
      <p:ext uri="{BB962C8B-B14F-4D97-AF65-F5344CB8AC3E}">
        <p14:creationId xmlns:p14="http://schemas.microsoft.com/office/powerpoint/2010/main" val="2356844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72" grpId="0"/>
      <p:bldP spid="74" grpId="0"/>
      <p:bldP spid="75" grpId="0" animBg="1"/>
      <p:bldP spid="77" grpId="0"/>
      <p:bldP spid="78" grpId="0" animBg="1"/>
      <p:bldP spid="80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369332"/>
          </a:xfrm>
        </p:spPr>
        <p:txBody>
          <a:bodyPr/>
          <a:lstStyle/>
          <a:p>
            <a:pPr lvl="1"/>
            <a:r>
              <a:rPr lang="en-US"/>
              <a:t>Proposed </a:t>
            </a:r>
            <a:r>
              <a:rPr lang="en-US" err="1"/>
              <a:t>EPCglobal</a:t>
            </a:r>
            <a:r>
              <a:rPr lang="en-US"/>
              <a:t> C1G2 Reading Process </a:t>
            </a:r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5A0D3CB2-E0E6-284D-B358-2D0FC1F909E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>
          <a:xfrm>
            <a:off x="7524750" y="100013"/>
            <a:ext cx="1149350" cy="906462"/>
          </a:xfrm>
        </p:spPr>
      </p:pic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6D6825A-82F5-3A4F-9E8F-D3A513A73C6B}" type="datetime3">
              <a:rPr lang="de-DE" smtClean="0"/>
              <a:t>23/01/2019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Hazem Elsaid Ibrahim | PhD Dissertation</a:t>
            </a:r>
          </a:p>
        </p:txBody>
      </p:sp>
      <p:pic>
        <p:nvPicPr>
          <p:cNvPr id="7" name="Picture Placeholder 4">
            <a:extLst>
              <a:ext uri="{FF2B5EF4-FFF2-40B4-BE49-F238E27FC236}">
                <a16:creationId xmlns:a16="http://schemas.microsoft.com/office/drawing/2014/main" id="{862FBCA6-8654-EB4E-B8B9-5343706E4A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 bwMode="auto">
          <a:xfrm>
            <a:off x="5940152" y="6237312"/>
            <a:ext cx="1330007" cy="56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platzhalter 6">
            <a:extLst>
              <a:ext uri="{FF2B5EF4-FFF2-40B4-BE49-F238E27FC236}">
                <a16:creationId xmlns:a16="http://schemas.microsoft.com/office/drawing/2014/main" id="{85748133-F1D1-254F-BA41-14254A9009CD}"/>
              </a:ext>
            </a:extLst>
          </p:cNvPr>
          <p:cNvSpPr txBox="1">
            <a:spLocks/>
          </p:cNvSpPr>
          <p:nvPr/>
        </p:nvSpPr>
        <p:spPr>
          <a:xfrm>
            <a:off x="288000" y="1098048"/>
            <a:ext cx="8568000" cy="5139264"/>
          </a:xfrm>
          <a:prstGeom prst="rect">
            <a:avLst/>
          </a:prstGeom>
        </p:spPr>
        <p:txBody>
          <a:bodyPr/>
          <a:lstStyle>
            <a:lvl1pPr marL="358775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tx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9138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2pPr>
            <a:lvl3pPr marL="1079500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439863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4pPr>
            <a:lvl5pPr marL="1798638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5pPr>
            <a:lvl6pPr marL="18875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6pPr>
            <a:lvl7pPr marL="23447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7pPr>
            <a:lvl8pPr marL="28019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8pPr>
            <a:lvl9pPr marL="32591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Wingdings" pitchFamily="2" charset="2"/>
              <a:buNone/>
            </a:pPr>
            <a:endParaRPr lang="en-US" sz="1600" kern="0"/>
          </a:p>
          <a:p>
            <a:endParaRPr lang="en-US" sz="1600" kern="0"/>
          </a:p>
          <a:p>
            <a:endParaRPr lang="en-US" sz="1600" kern="0"/>
          </a:p>
          <a:p>
            <a:pPr marL="0" indent="0">
              <a:buFont typeface="Wingdings" pitchFamily="2" charset="2"/>
              <a:buNone/>
            </a:pPr>
            <a:r>
              <a:rPr lang="en-US" sz="1600" kern="0"/>
              <a:t>                                                                </a:t>
            </a:r>
          </a:p>
          <a:p>
            <a:pPr marL="0" indent="0">
              <a:buFont typeface="Wingdings" pitchFamily="2" charset="2"/>
              <a:buNone/>
            </a:pPr>
            <a:r>
              <a:rPr lang="en-US" sz="1600" kern="0"/>
              <a:t>                                      </a:t>
            </a:r>
          </a:p>
          <a:p>
            <a:pPr marL="0" indent="0">
              <a:buFont typeface="Wingdings" pitchFamily="2" charset="2"/>
              <a:buNone/>
            </a:pPr>
            <a:r>
              <a:rPr lang="en-US" sz="1600" kern="0"/>
              <a:t>                                                       </a:t>
            </a:r>
          </a:p>
        </p:txBody>
      </p:sp>
      <p:sp>
        <p:nvSpPr>
          <p:cNvPr id="12" name="Rectangle 64">
            <a:extLst>
              <a:ext uri="{FF2B5EF4-FFF2-40B4-BE49-F238E27FC236}">
                <a16:creationId xmlns:a16="http://schemas.microsoft.com/office/drawing/2014/main" id="{EE1F4A59-4CB4-0B45-9DA1-0EB48A374FD6}"/>
              </a:ext>
            </a:extLst>
          </p:cNvPr>
          <p:cNvSpPr/>
          <p:nvPr/>
        </p:nvSpPr>
        <p:spPr>
          <a:xfrm>
            <a:off x="370266" y="1201292"/>
            <a:ext cx="3985710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Rectangle 65">
            <a:extLst>
              <a:ext uri="{FF2B5EF4-FFF2-40B4-BE49-F238E27FC236}">
                <a16:creationId xmlns:a16="http://schemas.microsoft.com/office/drawing/2014/main" id="{5F717DD7-FDDE-A141-A171-71E5D5B25D16}"/>
              </a:ext>
            </a:extLst>
          </p:cNvPr>
          <p:cNvSpPr/>
          <p:nvPr/>
        </p:nvSpPr>
        <p:spPr>
          <a:xfrm>
            <a:off x="370266" y="1201292"/>
            <a:ext cx="500066" cy="50006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b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</a:t>
            </a:r>
          </a:p>
        </p:txBody>
      </p:sp>
      <p:sp>
        <p:nvSpPr>
          <p:cNvPr id="14" name="Rectangle 66">
            <a:extLst>
              <a:ext uri="{FF2B5EF4-FFF2-40B4-BE49-F238E27FC236}">
                <a16:creationId xmlns:a16="http://schemas.microsoft.com/office/drawing/2014/main" id="{5EF645A5-70AE-964B-9D4A-87BA415A6A39}"/>
              </a:ext>
            </a:extLst>
          </p:cNvPr>
          <p:cNvSpPr/>
          <p:nvPr/>
        </p:nvSpPr>
        <p:spPr>
          <a:xfrm>
            <a:off x="3855910" y="1201292"/>
            <a:ext cx="500066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15" name="Rectangle 31">
            <a:extLst>
              <a:ext uri="{FF2B5EF4-FFF2-40B4-BE49-F238E27FC236}">
                <a16:creationId xmlns:a16="http://schemas.microsoft.com/office/drawing/2014/main" id="{BC578324-6866-464C-A12A-F4B128C60B76}"/>
              </a:ext>
            </a:extLst>
          </p:cNvPr>
          <p:cNvSpPr/>
          <p:nvPr/>
        </p:nvSpPr>
        <p:spPr>
          <a:xfrm>
            <a:off x="1370398" y="1201292"/>
            <a:ext cx="500066" cy="50006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b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</a:t>
            </a:r>
          </a:p>
        </p:txBody>
      </p:sp>
      <p:sp>
        <p:nvSpPr>
          <p:cNvPr id="16" name="Rectangle 66">
            <a:extLst>
              <a:ext uri="{FF2B5EF4-FFF2-40B4-BE49-F238E27FC236}">
                <a16:creationId xmlns:a16="http://schemas.microsoft.com/office/drawing/2014/main" id="{BC783EE5-90D2-394C-9F6B-A06E59F0F19C}"/>
              </a:ext>
            </a:extLst>
          </p:cNvPr>
          <p:cNvSpPr/>
          <p:nvPr/>
        </p:nvSpPr>
        <p:spPr>
          <a:xfrm>
            <a:off x="1868946" y="1205282"/>
            <a:ext cx="500066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17" name="Rectangle 65">
            <a:extLst>
              <a:ext uri="{FF2B5EF4-FFF2-40B4-BE49-F238E27FC236}">
                <a16:creationId xmlns:a16="http://schemas.microsoft.com/office/drawing/2014/main" id="{347CF4F7-4A64-0D4B-A89D-3FAC72503EDB}"/>
              </a:ext>
            </a:extLst>
          </p:cNvPr>
          <p:cNvSpPr/>
          <p:nvPr/>
        </p:nvSpPr>
        <p:spPr>
          <a:xfrm>
            <a:off x="2365687" y="1201292"/>
            <a:ext cx="500066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18" name="Rectangle 31">
            <a:extLst>
              <a:ext uri="{FF2B5EF4-FFF2-40B4-BE49-F238E27FC236}">
                <a16:creationId xmlns:a16="http://schemas.microsoft.com/office/drawing/2014/main" id="{50702477-1D28-7948-804E-A14534535729}"/>
              </a:ext>
            </a:extLst>
          </p:cNvPr>
          <p:cNvSpPr/>
          <p:nvPr/>
        </p:nvSpPr>
        <p:spPr>
          <a:xfrm>
            <a:off x="2862428" y="1205282"/>
            <a:ext cx="500066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19" name="Rectangle 66">
            <a:extLst>
              <a:ext uri="{FF2B5EF4-FFF2-40B4-BE49-F238E27FC236}">
                <a16:creationId xmlns:a16="http://schemas.microsoft.com/office/drawing/2014/main" id="{AB6FC039-8B36-F743-9E81-68E90905BC05}"/>
              </a:ext>
            </a:extLst>
          </p:cNvPr>
          <p:cNvSpPr/>
          <p:nvPr/>
        </p:nvSpPr>
        <p:spPr>
          <a:xfrm>
            <a:off x="3358027" y="1201292"/>
            <a:ext cx="500066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20" name="Rectangle 31">
            <a:extLst>
              <a:ext uri="{FF2B5EF4-FFF2-40B4-BE49-F238E27FC236}">
                <a16:creationId xmlns:a16="http://schemas.microsoft.com/office/drawing/2014/main" id="{13D77B67-702C-B544-9C8B-9A96DC46FB54}"/>
              </a:ext>
            </a:extLst>
          </p:cNvPr>
          <p:cNvSpPr/>
          <p:nvPr/>
        </p:nvSpPr>
        <p:spPr>
          <a:xfrm>
            <a:off x="874322" y="1201292"/>
            <a:ext cx="500066" cy="500066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b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</a:p>
        </p:txBody>
      </p:sp>
      <p:cxnSp>
        <p:nvCxnSpPr>
          <p:cNvPr id="21" name="Gerade Verbindung mit Pfeil 23">
            <a:extLst>
              <a:ext uri="{FF2B5EF4-FFF2-40B4-BE49-F238E27FC236}">
                <a16:creationId xmlns:a16="http://schemas.microsoft.com/office/drawing/2014/main" id="{05791B32-8FD5-1147-9EC8-16D72EA5DA2D}"/>
              </a:ext>
            </a:extLst>
          </p:cNvPr>
          <p:cNvCxnSpPr/>
          <p:nvPr/>
        </p:nvCxnSpPr>
        <p:spPr>
          <a:xfrm>
            <a:off x="370266" y="2060848"/>
            <a:ext cx="3985710" cy="0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feld 26">
            <a:extLst>
              <a:ext uri="{FF2B5EF4-FFF2-40B4-BE49-F238E27FC236}">
                <a16:creationId xmlns:a16="http://schemas.microsoft.com/office/drawing/2014/main" id="{F40AE2A3-1060-5F45-909D-C5C1BA6BEE99}"/>
              </a:ext>
            </a:extLst>
          </p:cNvPr>
          <p:cNvSpPr txBox="1"/>
          <p:nvPr/>
        </p:nvSpPr>
        <p:spPr>
          <a:xfrm>
            <a:off x="2051720" y="1628800"/>
            <a:ext cx="3145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0">
                <a:latin typeface="Calibri" panose="020F0502020204030204" pitchFamily="34" charset="0"/>
                <a:cs typeface="Calibri" panose="020F0502020204030204" pitchFamily="34" charset="0"/>
              </a:rPr>
              <a:t>L</a:t>
            </a:r>
            <a:endParaRPr lang="en-US" b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3" name="Oval 4">
            <a:extLst>
              <a:ext uri="{FF2B5EF4-FFF2-40B4-BE49-F238E27FC236}">
                <a16:creationId xmlns:a16="http://schemas.microsoft.com/office/drawing/2014/main" id="{0A5B84CE-B8DF-154E-B9EC-2293824DA9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88024" y="1401380"/>
            <a:ext cx="4284306" cy="3971836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24" name="Rectangle 7">
            <a:extLst>
              <a:ext uri="{FF2B5EF4-FFF2-40B4-BE49-F238E27FC236}">
                <a16:creationId xmlns:a16="http://schemas.microsoft.com/office/drawing/2014/main" id="{30539AE5-D6E6-EE41-AED3-F146AC6669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83624" y="1784926"/>
            <a:ext cx="295469" cy="283703"/>
          </a:xfrm>
          <a:prstGeom prst="rect">
            <a:avLst/>
          </a:prstGeom>
          <a:solidFill>
            <a:srgbClr val="1417A5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25" name="Rectangle 8">
            <a:extLst>
              <a:ext uri="{FF2B5EF4-FFF2-40B4-BE49-F238E27FC236}">
                <a16:creationId xmlns:a16="http://schemas.microsoft.com/office/drawing/2014/main" id="{6BA7F97A-56A3-0747-AA9F-004F2A6A7D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01564" y="2210478"/>
            <a:ext cx="295469" cy="283703"/>
          </a:xfrm>
          <a:prstGeom prst="rect">
            <a:avLst/>
          </a:prstGeom>
          <a:solidFill>
            <a:srgbClr val="1417A5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26" name="Rectangle 10">
            <a:extLst>
              <a:ext uri="{FF2B5EF4-FFF2-40B4-BE49-F238E27FC236}">
                <a16:creationId xmlns:a16="http://schemas.microsoft.com/office/drawing/2014/main" id="{42950B2C-C2DB-4E4F-8949-140D95F90E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1817" y="2352331"/>
            <a:ext cx="295469" cy="283703"/>
          </a:xfrm>
          <a:prstGeom prst="rect">
            <a:avLst/>
          </a:prstGeom>
          <a:solidFill>
            <a:srgbClr val="1417A5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27" name="Rectangle 11">
            <a:extLst>
              <a:ext uri="{FF2B5EF4-FFF2-40B4-BE49-F238E27FC236}">
                <a16:creationId xmlns:a16="http://schemas.microsoft.com/office/drawing/2014/main" id="{CAD195D6-4BBA-8943-9A6E-6C8D9CB0C8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35889" y="2773790"/>
            <a:ext cx="295469" cy="283703"/>
          </a:xfrm>
          <a:prstGeom prst="rect">
            <a:avLst/>
          </a:prstGeom>
          <a:solidFill>
            <a:srgbClr val="1417A5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28" name="Oval 12">
            <a:extLst>
              <a:ext uri="{FF2B5EF4-FFF2-40B4-BE49-F238E27FC236}">
                <a16:creationId xmlns:a16="http://schemas.microsoft.com/office/drawing/2014/main" id="{DB821031-CF17-C642-B921-3639028D5A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46002" y="3274364"/>
            <a:ext cx="443204" cy="425554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29" name="Rectangle 8">
            <a:extLst>
              <a:ext uri="{FF2B5EF4-FFF2-40B4-BE49-F238E27FC236}">
                <a16:creationId xmlns:a16="http://schemas.microsoft.com/office/drawing/2014/main" id="{FCEE97ED-D8DB-5244-8F9B-5CFCA6BC59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8302" y="3226471"/>
            <a:ext cx="295469" cy="283703"/>
          </a:xfrm>
          <a:prstGeom prst="rect">
            <a:avLst/>
          </a:prstGeom>
          <a:solidFill>
            <a:srgbClr val="1417A5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30" name="Rectangle 8">
            <a:extLst>
              <a:ext uri="{FF2B5EF4-FFF2-40B4-BE49-F238E27FC236}">
                <a16:creationId xmlns:a16="http://schemas.microsoft.com/office/drawing/2014/main" id="{54F33FA1-1851-5A42-BFB4-1E43B0713F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03627" y="1979348"/>
            <a:ext cx="295469" cy="283703"/>
          </a:xfrm>
          <a:prstGeom prst="rect">
            <a:avLst/>
          </a:prstGeom>
          <a:solidFill>
            <a:srgbClr val="1417A5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31" name="Rectangle 8">
            <a:extLst>
              <a:ext uri="{FF2B5EF4-FFF2-40B4-BE49-F238E27FC236}">
                <a16:creationId xmlns:a16="http://schemas.microsoft.com/office/drawing/2014/main" id="{F3311DED-78B5-484C-A721-7D49100ED2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92685" y="1688939"/>
            <a:ext cx="295469" cy="283703"/>
          </a:xfrm>
          <a:prstGeom prst="rect">
            <a:avLst/>
          </a:prstGeom>
          <a:solidFill>
            <a:srgbClr val="1417A5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grpSp>
        <p:nvGrpSpPr>
          <p:cNvPr id="32" name="Gruppieren 37">
            <a:extLst>
              <a:ext uri="{FF2B5EF4-FFF2-40B4-BE49-F238E27FC236}">
                <a16:creationId xmlns:a16="http://schemas.microsoft.com/office/drawing/2014/main" id="{C5A9CBBB-3882-E249-8A00-9EC56E1DD17E}"/>
              </a:ext>
            </a:extLst>
          </p:cNvPr>
          <p:cNvGrpSpPr/>
          <p:nvPr/>
        </p:nvGrpSpPr>
        <p:grpSpPr>
          <a:xfrm>
            <a:off x="7362586" y="5445224"/>
            <a:ext cx="1529894" cy="667820"/>
            <a:chOff x="7233106" y="5245616"/>
            <a:chExt cx="1529894" cy="821124"/>
          </a:xfrm>
        </p:grpSpPr>
        <p:sp>
          <p:nvSpPr>
            <p:cNvPr id="33" name="Textfeld 38">
              <a:extLst>
                <a:ext uri="{FF2B5EF4-FFF2-40B4-BE49-F238E27FC236}">
                  <a16:creationId xmlns:a16="http://schemas.microsoft.com/office/drawing/2014/main" id="{A64C1798-DF89-1F41-B6E6-2EC81012BFB9}"/>
                </a:ext>
              </a:extLst>
            </p:cNvPr>
            <p:cNvSpPr txBox="1"/>
            <p:nvPr/>
          </p:nvSpPr>
          <p:spPr>
            <a:xfrm>
              <a:off x="7614105" y="5650468"/>
              <a:ext cx="984705" cy="4162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600" b="0">
                  <a:latin typeface="Calibri" panose="020F0502020204030204" pitchFamily="34" charset="0"/>
                  <a:cs typeface="Calibri" panose="020F0502020204030204" pitchFamily="34" charset="0"/>
                </a:rPr>
                <a:t>Reader</a:t>
              </a:r>
            </a:p>
          </p:txBody>
        </p:sp>
        <p:sp>
          <p:nvSpPr>
            <p:cNvPr id="34" name="Textfeld 39">
              <a:extLst>
                <a:ext uri="{FF2B5EF4-FFF2-40B4-BE49-F238E27FC236}">
                  <a16:creationId xmlns:a16="http://schemas.microsoft.com/office/drawing/2014/main" id="{8CD999D6-3E44-E841-B7DA-979DA5DC9AE2}"/>
                </a:ext>
              </a:extLst>
            </p:cNvPr>
            <p:cNvSpPr txBox="1"/>
            <p:nvPr/>
          </p:nvSpPr>
          <p:spPr>
            <a:xfrm>
              <a:off x="7654990" y="5245616"/>
              <a:ext cx="1108010" cy="4162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600" b="0">
                  <a:latin typeface="Calibri" panose="020F0502020204030204" pitchFamily="34" charset="0"/>
                  <a:cs typeface="Calibri" panose="020F0502020204030204" pitchFamily="34" charset="0"/>
                </a:rPr>
                <a:t>Tag</a:t>
              </a:r>
            </a:p>
          </p:txBody>
        </p:sp>
        <p:sp>
          <p:nvSpPr>
            <p:cNvPr id="35" name="Rectangle 8">
              <a:extLst>
                <a:ext uri="{FF2B5EF4-FFF2-40B4-BE49-F238E27FC236}">
                  <a16:creationId xmlns:a16="http://schemas.microsoft.com/office/drawing/2014/main" id="{4D735664-06FF-DA40-B975-FDCA76B4AF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33106" y="5319785"/>
              <a:ext cx="228600" cy="201917"/>
            </a:xfrm>
            <a:prstGeom prst="rect">
              <a:avLst/>
            </a:prstGeom>
            <a:solidFill>
              <a:srgbClr val="1417A5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36" name="Oval 12">
              <a:extLst>
                <a:ext uri="{FF2B5EF4-FFF2-40B4-BE49-F238E27FC236}">
                  <a16:creationId xmlns:a16="http://schemas.microsoft.com/office/drawing/2014/main" id="{CFEEE071-CB99-3144-BB3A-7EEEE23B01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33106" y="5733339"/>
              <a:ext cx="228600" cy="259782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</p:grpSp>
      <p:sp>
        <p:nvSpPr>
          <p:cNvPr id="37" name="Rectangle 8">
            <a:extLst>
              <a:ext uri="{FF2B5EF4-FFF2-40B4-BE49-F238E27FC236}">
                <a16:creationId xmlns:a16="http://schemas.microsoft.com/office/drawing/2014/main" id="{6757EB16-C34A-8E4D-AFEC-C29C4470E4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02335" y="3170126"/>
            <a:ext cx="295469" cy="283703"/>
          </a:xfrm>
          <a:prstGeom prst="rect">
            <a:avLst/>
          </a:prstGeom>
          <a:solidFill>
            <a:srgbClr val="1417A5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38" name="Rectangle 8">
            <a:extLst>
              <a:ext uri="{FF2B5EF4-FFF2-40B4-BE49-F238E27FC236}">
                <a16:creationId xmlns:a16="http://schemas.microsoft.com/office/drawing/2014/main" id="{7DAA5D4E-3A19-3347-8C23-E70DA2260D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87969" y="3274364"/>
            <a:ext cx="295469" cy="283703"/>
          </a:xfrm>
          <a:prstGeom prst="rect">
            <a:avLst/>
          </a:prstGeom>
          <a:solidFill>
            <a:srgbClr val="1417A5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39" name="Rectangle 8">
            <a:extLst>
              <a:ext uri="{FF2B5EF4-FFF2-40B4-BE49-F238E27FC236}">
                <a16:creationId xmlns:a16="http://schemas.microsoft.com/office/drawing/2014/main" id="{D3525130-0832-6D41-B837-02917F67E4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0447" y="2398740"/>
            <a:ext cx="295469" cy="283703"/>
          </a:xfrm>
          <a:prstGeom prst="rect">
            <a:avLst/>
          </a:prstGeom>
          <a:solidFill>
            <a:srgbClr val="1417A5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40" name="Rectangle 8">
            <a:extLst>
              <a:ext uri="{FF2B5EF4-FFF2-40B4-BE49-F238E27FC236}">
                <a16:creationId xmlns:a16="http://schemas.microsoft.com/office/drawing/2014/main" id="{878BC927-DF92-B342-B884-43FA972D76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2019" y="2918318"/>
            <a:ext cx="295469" cy="283703"/>
          </a:xfrm>
          <a:prstGeom prst="rect">
            <a:avLst/>
          </a:prstGeom>
          <a:solidFill>
            <a:srgbClr val="1417A5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41" name="Rectangle 8">
            <a:extLst>
              <a:ext uri="{FF2B5EF4-FFF2-40B4-BE49-F238E27FC236}">
                <a16:creationId xmlns:a16="http://schemas.microsoft.com/office/drawing/2014/main" id="{0B5ED223-01C6-F14B-BE80-A5CBF75560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30062" y="2773789"/>
            <a:ext cx="295469" cy="283703"/>
          </a:xfrm>
          <a:prstGeom prst="rect">
            <a:avLst/>
          </a:prstGeom>
          <a:solidFill>
            <a:srgbClr val="1417A5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42" name="Rectangle 8">
            <a:extLst>
              <a:ext uri="{FF2B5EF4-FFF2-40B4-BE49-F238E27FC236}">
                <a16:creationId xmlns:a16="http://schemas.microsoft.com/office/drawing/2014/main" id="{DCD2110E-2C1A-274F-9ABF-E7E8818CAB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1868" y="3433549"/>
            <a:ext cx="295469" cy="283703"/>
          </a:xfrm>
          <a:prstGeom prst="rect">
            <a:avLst/>
          </a:prstGeom>
          <a:solidFill>
            <a:srgbClr val="1417A5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43" name="Rectangle 8">
            <a:extLst>
              <a:ext uri="{FF2B5EF4-FFF2-40B4-BE49-F238E27FC236}">
                <a16:creationId xmlns:a16="http://schemas.microsoft.com/office/drawing/2014/main" id="{ABA45961-8CB3-324A-9316-CF67FC7325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34593" y="3867929"/>
            <a:ext cx="295469" cy="283703"/>
          </a:xfrm>
          <a:prstGeom prst="rect">
            <a:avLst/>
          </a:prstGeom>
          <a:solidFill>
            <a:srgbClr val="1417A5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44" name="Rectangle 8">
            <a:extLst>
              <a:ext uri="{FF2B5EF4-FFF2-40B4-BE49-F238E27FC236}">
                <a16:creationId xmlns:a16="http://schemas.microsoft.com/office/drawing/2014/main" id="{3D53301B-AA02-8A4D-AEED-BD14E491DB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02477" y="3735593"/>
            <a:ext cx="295469" cy="283703"/>
          </a:xfrm>
          <a:prstGeom prst="rect">
            <a:avLst/>
          </a:prstGeom>
          <a:solidFill>
            <a:srgbClr val="1417A5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45" name="Rectangle 8">
            <a:extLst>
              <a:ext uri="{FF2B5EF4-FFF2-40B4-BE49-F238E27FC236}">
                <a16:creationId xmlns:a16="http://schemas.microsoft.com/office/drawing/2014/main" id="{5F50326C-24E9-8A44-BFE0-8DEDBC8738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74563" y="3487141"/>
            <a:ext cx="295469" cy="283703"/>
          </a:xfrm>
          <a:prstGeom prst="rect">
            <a:avLst/>
          </a:prstGeom>
          <a:solidFill>
            <a:srgbClr val="1417A5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46" name="Rectangle 8">
            <a:extLst>
              <a:ext uri="{FF2B5EF4-FFF2-40B4-BE49-F238E27FC236}">
                <a16:creationId xmlns:a16="http://schemas.microsoft.com/office/drawing/2014/main" id="{A204E180-4127-FF4B-A892-0D32C88B00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1816" y="4380444"/>
            <a:ext cx="295469" cy="283703"/>
          </a:xfrm>
          <a:prstGeom prst="rect">
            <a:avLst/>
          </a:prstGeom>
          <a:solidFill>
            <a:srgbClr val="1417A5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47" name="Rectangle 8">
            <a:extLst>
              <a:ext uri="{FF2B5EF4-FFF2-40B4-BE49-F238E27FC236}">
                <a16:creationId xmlns:a16="http://schemas.microsoft.com/office/drawing/2014/main" id="{DA787FB9-0D31-BE43-90AD-07093F9D9F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78565" y="4127460"/>
            <a:ext cx="295469" cy="283703"/>
          </a:xfrm>
          <a:prstGeom prst="rect">
            <a:avLst/>
          </a:prstGeom>
          <a:solidFill>
            <a:srgbClr val="92D05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r>
              <a:rPr lang="de-DE" sz="1600" b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48" name="Rectangle 8">
            <a:extLst>
              <a:ext uri="{FF2B5EF4-FFF2-40B4-BE49-F238E27FC236}">
                <a16:creationId xmlns:a16="http://schemas.microsoft.com/office/drawing/2014/main" id="{F0E77CAF-0A90-3D47-8204-79C0632ED4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9298" y="3969042"/>
            <a:ext cx="295469" cy="283703"/>
          </a:xfrm>
          <a:prstGeom prst="rect">
            <a:avLst/>
          </a:prstGeom>
          <a:solidFill>
            <a:srgbClr val="1417A5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49" name="Rectangle 8">
            <a:extLst>
              <a:ext uri="{FF2B5EF4-FFF2-40B4-BE49-F238E27FC236}">
                <a16:creationId xmlns:a16="http://schemas.microsoft.com/office/drawing/2014/main" id="{3BE03CF7-EA80-B540-91EE-9A2B24913A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4600" y="4664147"/>
            <a:ext cx="295469" cy="283703"/>
          </a:xfrm>
          <a:prstGeom prst="rect">
            <a:avLst/>
          </a:prstGeom>
          <a:solidFill>
            <a:srgbClr val="1417A5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50" name="Rectangle 8">
            <a:extLst>
              <a:ext uri="{FF2B5EF4-FFF2-40B4-BE49-F238E27FC236}">
                <a16:creationId xmlns:a16="http://schemas.microsoft.com/office/drawing/2014/main" id="{6BCB18CC-5E42-844A-8137-2EB4E06540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75615" y="4522295"/>
            <a:ext cx="295469" cy="283703"/>
          </a:xfrm>
          <a:prstGeom prst="rect">
            <a:avLst/>
          </a:prstGeom>
          <a:solidFill>
            <a:srgbClr val="1417A5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51" name="Rectangle 8">
            <a:extLst>
              <a:ext uri="{FF2B5EF4-FFF2-40B4-BE49-F238E27FC236}">
                <a16:creationId xmlns:a16="http://schemas.microsoft.com/office/drawing/2014/main" id="{5ACDCD0D-9B15-6645-98F8-A58FC57710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69947" y="3892895"/>
            <a:ext cx="295469" cy="283703"/>
          </a:xfrm>
          <a:prstGeom prst="rect">
            <a:avLst/>
          </a:prstGeom>
          <a:solidFill>
            <a:srgbClr val="1417A5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52" name="Rectangle 8">
            <a:extLst>
              <a:ext uri="{FF2B5EF4-FFF2-40B4-BE49-F238E27FC236}">
                <a16:creationId xmlns:a16="http://schemas.microsoft.com/office/drawing/2014/main" id="{E366084B-DBC5-F641-88E1-4ACD95DB5A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07008" y="4664146"/>
            <a:ext cx="295469" cy="283703"/>
          </a:xfrm>
          <a:prstGeom prst="rect">
            <a:avLst/>
          </a:prstGeom>
          <a:solidFill>
            <a:srgbClr val="1417A5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pic>
        <p:nvPicPr>
          <p:cNvPr id="53" name="Grafik 58">
            <a:extLst>
              <a:ext uri="{FF2B5EF4-FFF2-40B4-BE49-F238E27FC236}">
                <a16:creationId xmlns:a16="http://schemas.microsoft.com/office/drawing/2014/main" id="{862716B7-9CD2-164B-B2C9-E0C74FFCC1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509" y="4197241"/>
            <a:ext cx="2536289" cy="1007679"/>
          </a:xfrm>
          <a:prstGeom prst="rect">
            <a:avLst/>
          </a:prstGeom>
        </p:spPr>
      </p:pic>
      <p:cxnSp>
        <p:nvCxnSpPr>
          <p:cNvPr id="54" name="Gerade Verbindung mit Pfeil 66">
            <a:extLst>
              <a:ext uri="{FF2B5EF4-FFF2-40B4-BE49-F238E27FC236}">
                <a16:creationId xmlns:a16="http://schemas.microsoft.com/office/drawing/2014/main" id="{BF241D10-CF5A-5447-8C89-5DA2DEEAE149}"/>
              </a:ext>
            </a:extLst>
          </p:cNvPr>
          <p:cNvCxnSpPr/>
          <p:nvPr/>
        </p:nvCxnSpPr>
        <p:spPr>
          <a:xfrm>
            <a:off x="1895205" y="4895599"/>
            <a:ext cx="89070" cy="309321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feld 69">
            <a:extLst>
              <a:ext uri="{FF2B5EF4-FFF2-40B4-BE49-F238E27FC236}">
                <a16:creationId xmlns:a16="http://schemas.microsoft.com/office/drawing/2014/main" id="{E03F135E-2F88-0348-8626-AAA4A5560797}"/>
              </a:ext>
            </a:extLst>
          </p:cNvPr>
          <p:cNvSpPr txBox="1"/>
          <p:nvPr/>
        </p:nvSpPr>
        <p:spPr>
          <a:xfrm>
            <a:off x="1859794" y="4427237"/>
            <a:ext cx="206626" cy="1836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US" sz="1000" b="1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6" name="Textfeld 70">
            <a:extLst>
              <a:ext uri="{FF2B5EF4-FFF2-40B4-BE49-F238E27FC236}">
                <a16:creationId xmlns:a16="http://schemas.microsoft.com/office/drawing/2014/main" id="{72FD96BB-91B8-BF45-AEE3-E5681C2EAF1B}"/>
              </a:ext>
            </a:extLst>
          </p:cNvPr>
          <p:cNvSpPr txBox="1"/>
          <p:nvPr/>
        </p:nvSpPr>
        <p:spPr>
          <a:xfrm>
            <a:off x="1862086" y="4629798"/>
            <a:ext cx="206626" cy="1836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sz="1000" b="1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7" name="Gruppieren 78">
            <a:extLst>
              <a:ext uri="{FF2B5EF4-FFF2-40B4-BE49-F238E27FC236}">
                <a16:creationId xmlns:a16="http://schemas.microsoft.com/office/drawing/2014/main" id="{DBF93141-B8D3-B84F-8572-1C8E3BE2D86D}"/>
              </a:ext>
            </a:extLst>
          </p:cNvPr>
          <p:cNvGrpSpPr/>
          <p:nvPr/>
        </p:nvGrpSpPr>
        <p:grpSpPr>
          <a:xfrm>
            <a:off x="342432" y="5252806"/>
            <a:ext cx="6080917" cy="984505"/>
            <a:chOff x="418178" y="4856840"/>
            <a:chExt cx="7416824" cy="1308464"/>
          </a:xfrm>
        </p:grpSpPr>
        <p:pic>
          <p:nvPicPr>
            <p:cNvPr id="58" name="Grafik 79">
              <a:extLst>
                <a:ext uri="{FF2B5EF4-FFF2-40B4-BE49-F238E27FC236}">
                  <a16:creationId xmlns:a16="http://schemas.microsoft.com/office/drawing/2014/main" id="{E57FB822-2129-2A4A-A397-034B791BE31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8178" y="4856840"/>
              <a:ext cx="7416824" cy="1308464"/>
            </a:xfrm>
            <a:prstGeom prst="rect">
              <a:avLst/>
            </a:prstGeom>
          </p:spPr>
        </p:pic>
        <p:pic>
          <p:nvPicPr>
            <p:cNvPr id="59" name="Picture 2">
              <a:extLst>
                <a:ext uri="{FF2B5EF4-FFF2-40B4-BE49-F238E27FC236}">
                  <a16:creationId xmlns:a16="http://schemas.microsoft.com/office/drawing/2014/main" id="{AEEB1F2F-E0D0-6544-B88B-A1BE5030C1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38452" y="4877469"/>
              <a:ext cx="993388" cy="3223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0" name="Textfeld 81">
              <a:extLst>
                <a:ext uri="{FF2B5EF4-FFF2-40B4-BE49-F238E27FC236}">
                  <a16:creationId xmlns:a16="http://schemas.microsoft.com/office/drawing/2014/main" id="{543009A9-D28B-B443-B6E5-807DCC9761D1}"/>
                </a:ext>
              </a:extLst>
            </p:cNvPr>
            <p:cNvSpPr txBox="1"/>
            <p:nvPr/>
          </p:nvSpPr>
          <p:spPr>
            <a:xfrm>
              <a:off x="2700152" y="4924553"/>
              <a:ext cx="305398" cy="3272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000" b="1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  <a:endParaRPr lang="en-US" sz="1000" b="1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1" name="Textfeld 82">
              <a:extLst>
                <a:ext uri="{FF2B5EF4-FFF2-40B4-BE49-F238E27FC236}">
                  <a16:creationId xmlns:a16="http://schemas.microsoft.com/office/drawing/2014/main" id="{B82EF04C-25BB-0245-B901-978B3E42BD49}"/>
                </a:ext>
              </a:extLst>
            </p:cNvPr>
            <p:cNvSpPr txBox="1"/>
            <p:nvPr/>
          </p:nvSpPr>
          <p:spPr>
            <a:xfrm>
              <a:off x="2716389" y="5322105"/>
              <a:ext cx="305398" cy="3272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000" b="1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  <a:endParaRPr lang="en-US" sz="1000" b="1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62" name="Textfeld 83">
            <a:extLst>
              <a:ext uri="{FF2B5EF4-FFF2-40B4-BE49-F238E27FC236}">
                <a16:creationId xmlns:a16="http://schemas.microsoft.com/office/drawing/2014/main" id="{0195CECF-C200-614A-B35F-822ACC3A002F}"/>
              </a:ext>
            </a:extLst>
          </p:cNvPr>
          <p:cNvSpPr txBox="1"/>
          <p:nvPr/>
        </p:nvSpPr>
        <p:spPr>
          <a:xfrm>
            <a:off x="3102580" y="5589240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b="1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en-US" sz="1000" b="1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3" name="Textfeld 84">
            <a:extLst>
              <a:ext uri="{FF2B5EF4-FFF2-40B4-BE49-F238E27FC236}">
                <a16:creationId xmlns:a16="http://schemas.microsoft.com/office/drawing/2014/main" id="{405AFFFD-4C61-0148-86A9-A82994CCDBDC}"/>
              </a:ext>
            </a:extLst>
          </p:cNvPr>
          <p:cNvSpPr txBox="1"/>
          <p:nvPr/>
        </p:nvSpPr>
        <p:spPr>
          <a:xfrm>
            <a:off x="4693996" y="5589240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b="1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en-US" sz="1000" b="1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4" name="Freeform 16">
            <a:extLst>
              <a:ext uri="{FF2B5EF4-FFF2-40B4-BE49-F238E27FC236}">
                <a16:creationId xmlns:a16="http://schemas.microsoft.com/office/drawing/2014/main" id="{2248063A-D3B9-3244-B728-B19ABC6B0D35}"/>
              </a:ext>
            </a:extLst>
          </p:cNvPr>
          <p:cNvSpPr>
            <a:spLocks/>
          </p:cNvSpPr>
          <p:nvPr/>
        </p:nvSpPr>
        <p:spPr bwMode="auto">
          <a:xfrm rot="12517327" flipV="1">
            <a:off x="5249343" y="3957542"/>
            <a:ext cx="1553561" cy="45719"/>
          </a:xfrm>
          <a:custGeom>
            <a:avLst/>
            <a:gdLst>
              <a:gd name="T0" fmla="*/ 0 w 5153"/>
              <a:gd name="T1" fmla="*/ 584 h 586"/>
              <a:gd name="T2" fmla="*/ 580 w 5153"/>
              <a:gd name="T3" fmla="*/ 4 h 586"/>
              <a:gd name="T4" fmla="*/ 1161 w 5153"/>
              <a:gd name="T5" fmla="*/ 585 h 586"/>
              <a:gd name="T6" fmla="*/ 1741 w 5153"/>
              <a:gd name="T7" fmla="*/ 5 h 586"/>
              <a:gd name="T8" fmla="*/ 2322 w 5153"/>
              <a:gd name="T9" fmla="*/ 586 h 586"/>
              <a:gd name="T10" fmla="*/ 2903 w 5153"/>
              <a:gd name="T11" fmla="*/ 5 h 586"/>
              <a:gd name="T12" fmla="*/ 3483 w 5153"/>
              <a:gd name="T13" fmla="*/ 585 h 586"/>
              <a:gd name="T14" fmla="*/ 4064 w 5153"/>
              <a:gd name="T15" fmla="*/ 4 h 586"/>
              <a:gd name="T16" fmla="*/ 4620 w 5153"/>
              <a:gd name="T17" fmla="*/ 560 h 586"/>
              <a:gd name="T18" fmla="*/ 5153 w 5153"/>
              <a:gd name="T19" fmla="*/ 27 h 5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153" h="586">
                <a:moveTo>
                  <a:pt x="0" y="584"/>
                </a:moveTo>
                <a:cubicBezTo>
                  <a:pt x="193" y="294"/>
                  <a:pt x="387" y="4"/>
                  <a:pt x="580" y="4"/>
                </a:cubicBezTo>
                <a:cubicBezTo>
                  <a:pt x="773" y="4"/>
                  <a:pt x="968" y="585"/>
                  <a:pt x="1161" y="585"/>
                </a:cubicBezTo>
                <a:cubicBezTo>
                  <a:pt x="1354" y="585"/>
                  <a:pt x="1548" y="5"/>
                  <a:pt x="1741" y="5"/>
                </a:cubicBezTo>
                <a:cubicBezTo>
                  <a:pt x="1934" y="5"/>
                  <a:pt x="2128" y="586"/>
                  <a:pt x="2322" y="586"/>
                </a:cubicBezTo>
                <a:cubicBezTo>
                  <a:pt x="2516" y="586"/>
                  <a:pt x="2710" y="5"/>
                  <a:pt x="2903" y="5"/>
                </a:cubicBezTo>
                <a:cubicBezTo>
                  <a:pt x="3096" y="5"/>
                  <a:pt x="3290" y="585"/>
                  <a:pt x="3483" y="585"/>
                </a:cubicBezTo>
                <a:cubicBezTo>
                  <a:pt x="3676" y="585"/>
                  <a:pt x="3875" y="8"/>
                  <a:pt x="4064" y="4"/>
                </a:cubicBezTo>
                <a:cubicBezTo>
                  <a:pt x="4253" y="0"/>
                  <a:pt x="4439" y="556"/>
                  <a:pt x="4620" y="560"/>
                </a:cubicBezTo>
                <a:cubicBezTo>
                  <a:pt x="4801" y="564"/>
                  <a:pt x="5064" y="108"/>
                  <a:pt x="5153" y="27"/>
                </a:cubicBezTo>
              </a:path>
            </a:pathLst>
          </a:custGeom>
          <a:noFill/>
          <a:ln w="19050" cap="flat" cmpd="sng">
            <a:solidFill>
              <a:srgbClr val="9933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5" name="Textfeld 92">
            <a:extLst>
              <a:ext uri="{FF2B5EF4-FFF2-40B4-BE49-F238E27FC236}">
                <a16:creationId xmlns:a16="http://schemas.microsoft.com/office/drawing/2014/main" id="{53DCD271-7004-E842-80EE-1DFB4DB6E8D1}"/>
              </a:ext>
            </a:extLst>
          </p:cNvPr>
          <p:cNvSpPr txBox="1"/>
          <p:nvPr/>
        </p:nvSpPr>
        <p:spPr>
          <a:xfrm rot="1794054">
            <a:off x="5800395" y="3630835"/>
            <a:ext cx="5245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>
                <a:solidFill>
                  <a:srgbClr val="9966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EPC</a:t>
            </a:r>
            <a:r>
              <a:rPr lang="de-DE" sz="1400" baseline="-25000">
                <a:solidFill>
                  <a:srgbClr val="9966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en-US" sz="1400" baseline="-25000">
              <a:solidFill>
                <a:srgbClr val="99663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6" name="Rectangle 10">
            <a:extLst>
              <a:ext uri="{FF2B5EF4-FFF2-40B4-BE49-F238E27FC236}">
                <a16:creationId xmlns:a16="http://schemas.microsoft.com/office/drawing/2014/main" id="{90784393-DC76-2441-B308-37FEA3EFDF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32240" y="2204864"/>
            <a:ext cx="295469" cy="283703"/>
          </a:xfrm>
          <a:prstGeom prst="rect">
            <a:avLst/>
          </a:prstGeom>
          <a:solidFill>
            <a:srgbClr val="1417A5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cxnSp>
        <p:nvCxnSpPr>
          <p:cNvPr id="67" name="Gerade Verbindung 94">
            <a:extLst>
              <a:ext uri="{FF2B5EF4-FFF2-40B4-BE49-F238E27FC236}">
                <a16:creationId xmlns:a16="http://schemas.microsoft.com/office/drawing/2014/main" id="{0F1EF1BA-AD16-6A4D-8322-B977A170A587}"/>
              </a:ext>
            </a:extLst>
          </p:cNvPr>
          <p:cNvCxnSpPr/>
          <p:nvPr/>
        </p:nvCxnSpPr>
        <p:spPr>
          <a:xfrm flipH="1">
            <a:off x="1752853" y="5252806"/>
            <a:ext cx="814460" cy="258050"/>
          </a:xfrm>
          <a:prstGeom prst="line">
            <a:avLst/>
          </a:prstGeom>
          <a:ln w="127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Gerade Verbindung 95">
            <a:extLst>
              <a:ext uri="{FF2B5EF4-FFF2-40B4-BE49-F238E27FC236}">
                <a16:creationId xmlns:a16="http://schemas.microsoft.com/office/drawing/2014/main" id="{A65786BA-6A5E-834D-8360-494717DFAC96}"/>
              </a:ext>
            </a:extLst>
          </p:cNvPr>
          <p:cNvCxnSpPr/>
          <p:nvPr/>
        </p:nvCxnSpPr>
        <p:spPr>
          <a:xfrm>
            <a:off x="1752853" y="5204920"/>
            <a:ext cx="724230" cy="300626"/>
          </a:xfrm>
          <a:prstGeom prst="line">
            <a:avLst/>
          </a:prstGeom>
          <a:ln w="127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045483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369332"/>
          </a:xfrm>
        </p:spPr>
        <p:txBody>
          <a:bodyPr/>
          <a:lstStyle/>
          <a:p>
            <a:pPr lvl="1"/>
            <a:r>
              <a:rPr lang="en-US"/>
              <a:t>Proposed </a:t>
            </a:r>
            <a:r>
              <a:rPr lang="en-US" err="1"/>
              <a:t>EPCglobal</a:t>
            </a:r>
            <a:r>
              <a:rPr lang="en-US"/>
              <a:t> C1G2 Reading Process </a:t>
            </a:r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5A0D3CB2-E0E6-284D-B358-2D0FC1F909E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>
          <a:xfrm>
            <a:off x="7524750" y="100013"/>
            <a:ext cx="1149350" cy="906462"/>
          </a:xfrm>
        </p:spPr>
      </p:pic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6D6825A-82F5-3A4F-9E8F-D3A513A73C6B}" type="datetime3">
              <a:rPr lang="de-DE" smtClean="0"/>
              <a:t>23/01/2019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Hazem Elsaid Ibrahim | PhD Dissertation</a:t>
            </a:r>
          </a:p>
        </p:txBody>
      </p:sp>
      <p:pic>
        <p:nvPicPr>
          <p:cNvPr id="7" name="Picture Placeholder 4">
            <a:extLst>
              <a:ext uri="{FF2B5EF4-FFF2-40B4-BE49-F238E27FC236}">
                <a16:creationId xmlns:a16="http://schemas.microsoft.com/office/drawing/2014/main" id="{862FBCA6-8654-EB4E-B8B9-5343706E4A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 bwMode="auto">
          <a:xfrm>
            <a:off x="5940152" y="6237312"/>
            <a:ext cx="1330007" cy="56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platzhalter 6">
            <a:extLst>
              <a:ext uri="{FF2B5EF4-FFF2-40B4-BE49-F238E27FC236}">
                <a16:creationId xmlns:a16="http://schemas.microsoft.com/office/drawing/2014/main" id="{459FA77E-F156-D345-99E5-571E1332804B}"/>
              </a:ext>
            </a:extLst>
          </p:cNvPr>
          <p:cNvSpPr txBox="1">
            <a:spLocks/>
          </p:cNvSpPr>
          <p:nvPr/>
        </p:nvSpPr>
        <p:spPr>
          <a:xfrm>
            <a:off x="288000" y="1098048"/>
            <a:ext cx="8568000" cy="5139264"/>
          </a:xfrm>
          <a:prstGeom prst="rect">
            <a:avLst/>
          </a:prstGeom>
        </p:spPr>
        <p:txBody>
          <a:bodyPr/>
          <a:lstStyle>
            <a:lvl1pPr marL="358775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tx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9138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2pPr>
            <a:lvl3pPr marL="1079500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439863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4pPr>
            <a:lvl5pPr marL="1798638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5pPr>
            <a:lvl6pPr marL="18875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6pPr>
            <a:lvl7pPr marL="23447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7pPr>
            <a:lvl8pPr marL="28019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8pPr>
            <a:lvl9pPr marL="32591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600" kern="0"/>
              <a:t>New system model</a:t>
            </a:r>
          </a:p>
          <a:p>
            <a:pPr lvl="1"/>
            <a:r>
              <a:rPr lang="en-US" sz="1500" kern="0">
                <a:cs typeface="Times New Roman" panose="02020603050405020304" pitchFamily="18" charset="0"/>
              </a:rPr>
              <a:t>Mixed network between the conventional tags and </a:t>
            </a:r>
          </a:p>
          <a:p>
            <a:pPr lvl="1">
              <a:buFont typeface="Wingdings" pitchFamily="2" charset="2"/>
              <a:buNone/>
            </a:pPr>
            <a:r>
              <a:rPr lang="en-US" sz="1500" kern="0">
                <a:cs typeface="Times New Roman" panose="02020603050405020304" pitchFamily="18" charset="0"/>
              </a:rPr>
              <a:t>      and the new tags.</a:t>
            </a:r>
          </a:p>
          <a:p>
            <a:pPr lvl="1"/>
            <a:r>
              <a:rPr lang="en-US" sz="1500" kern="0">
                <a:cs typeface="Times New Roman" panose="02020603050405020304" pitchFamily="18" charset="0"/>
              </a:rPr>
              <a:t>Proposed RFID reader.</a:t>
            </a:r>
            <a:endParaRPr lang="en-US" sz="1500" kern="0"/>
          </a:p>
        </p:txBody>
      </p:sp>
      <p:sp>
        <p:nvSpPr>
          <p:cNvPr id="12" name="Oval 4">
            <a:extLst>
              <a:ext uri="{FF2B5EF4-FFF2-40B4-BE49-F238E27FC236}">
                <a16:creationId xmlns:a16="http://schemas.microsoft.com/office/drawing/2014/main" id="{F1ED5E38-57BF-A344-8F0C-CED05F317F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4400" y="1066800"/>
            <a:ext cx="4284306" cy="3971836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13" name="Rectangle 7">
            <a:extLst>
              <a:ext uri="{FF2B5EF4-FFF2-40B4-BE49-F238E27FC236}">
                <a16:creationId xmlns:a16="http://schemas.microsoft.com/office/drawing/2014/main" id="{0272654F-0E3B-A644-B1F8-5C46B71CDF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83624" y="1492354"/>
            <a:ext cx="295469" cy="283703"/>
          </a:xfrm>
          <a:prstGeom prst="rect">
            <a:avLst/>
          </a:prstGeom>
          <a:solidFill>
            <a:schemeClr val="accent3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A0B030D1-651F-794F-935E-273BE8B189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01564" y="1917906"/>
            <a:ext cx="295469" cy="283703"/>
          </a:xfrm>
          <a:prstGeom prst="rect">
            <a:avLst/>
          </a:prstGeom>
          <a:solidFill>
            <a:schemeClr val="accent1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5" name="Rectangle 9">
            <a:extLst>
              <a:ext uri="{FF2B5EF4-FFF2-40B4-BE49-F238E27FC236}">
                <a16:creationId xmlns:a16="http://schemas.microsoft.com/office/drawing/2014/main" id="{4EBB0D1A-8A61-6045-AEB0-321A2BF1C4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18818" y="1917907"/>
            <a:ext cx="295469" cy="283703"/>
          </a:xfrm>
          <a:prstGeom prst="rect">
            <a:avLst/>
          </a:prstGeom>
          <a:solidFill>
            <a:schemeClr val="accent3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6" name="Rectangle 10">
            <a:extLst>
              <a:ext uri="{FF2B5EF4-FFF2-40B4-BE49-F238E27FC236}">
                <a16:creationId xmlns:a16="http://schemas.microsoft.com/office/drawing/2014/main" id="{15B81A5C-B7E1-F744-B62B-61077A4F18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1817" y="2059759"/>
            <a:ext cx="295469" cy="283703"/>
          </a:xfrm>
          <a:prstGeom prst="rect">
            <a:avLst/>
          </a:prstGeom>
          <a:solidFill>
            <a:srgbClr val="FF66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7" name="Rectangle 11">
            <a:extLst>
              <a:ext uri="{FF2B5EF4-FFF2-40B4-BE49-F238E27FC236}">
                <a16:creationId xmlns:a16="http://schemas.microsoft.com/office/drawing/2014/main" id="{70E6499D-0D43-FF40-B060-BA1F5D4663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35889" y="2481218"/>
            <a:ext cx="295469" cy="283703"/>
          </a:xfrm>
          <a:prstGeom prst="rect">
            <a:avLst/>
          </a:prstGeom>
          <a:solidFill>
            <a:srgbClr val="FF66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8" name="Oval 12">
            <a:extLst>
              <a:ext uri="{FF2B5EF4-FFF2-40B4-BE49-F238E27FC236}">
                <a16:creationId xmlns:a16="http://schemas.microsoft.com/office/drawing/2014/main" id="{ED799A75-BD3A-8244-8FA0-BF08D76918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92892" y="2715414"/>
            <a:ext cx="443204" cy="425554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89F017E3-3CE6-F64C-ABBB-6543EE87E1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8302" y="2933899"/>
            <a:ext cx="295469" cy="283703"/>
          </a:xfrm>
          <a:prstGeom prst="rect">
            <a:avLst/>
          </a:prstGeom>
          <a:solidFill>
            <a:schemeClr val="accent3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071EF213-EF61-5141-B1B2-3309B586BE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92685" y="1396367"/>
            <a:ext cx="295469" cy="283703"/>
          </a:xfrm>
          <a:prstGeom prst="rect">
            <a:avLst/>
          </a:prstGeom>
          <a:solidFill>
            <a:schemeClr val="accent3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21" name="Rectangle 8">
            <a:extLst>
              <a:ext uri="{FF2B5EF4-FFF2-40B4-BE49-F238E27FC236}">
                <a16:creationId xmlns:a16="http://schemas.microsoft.com/office/drawing/2014/main" id="{6DFB8FDB-F214-3F4B-8D8A-68A3999975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02335" y="2877554"/>
            <a:ext cx="295469" cy="283703"/>
          </a:xfrm>
          <a:prstGeom prst="rect">
            <a:avLst/>
          </a:prstGeom>
          <a:solidFill>
            <a:schemeClr val="accent1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22" name="Rectangle 8">
            <a:extLst>
              <a:ext uri="{FF2B5EF4-FFF2-40B4-BE49-F238E27FC236}">
                <a16:creationId xmlns:a16="http://schemas.microsoft.com/office/drawing/2014/main" id="{9904DD87-3E66-DC4C-80EE-CB3D2C1A86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87969" y="2981792"/>
            <a:ext cx="295469" cy="283703"/>
          </a:xfrm>
          <a:prstGeom prst="rect">
            <a:avLst/>
          </a:prstGeom>
          <a:solidFill>
            <a:schemeClr val="accent3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23" name="Rectangle 8">
            <a:extLst>
              <a:ext uri="{FF2B5EF4-FFF2-40B4-BE49-F238E27FC236}">
                <a16:creationId xmlns:a16="http://schemas.microsoft.com/office/drawing/2014/main" id="{22BB81A2-8DAC-B049-B7AC-D2A4820D01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0447" y="2106168"/>
            <a:ext cx="295469" cy="283703"/>
          </a:xfrm>
          <a:prstGeom prst="rect">
            <a:avLst/>
          </a:prstGeom>
          <a:solidFill>
            <a:schemeClr val="accent1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24" name="Rectangle 8">
            <a:extLst>
              <a:ext uri="{FF2B5EF4-FFF2-40B4-BE49-F238E27FC236}">
                <a16:creationId xmlns:a16="http://schemas.microsoft.com/office/drawing/2014/main" id="{EB355CCC-B214-6141-B43B-616B1663E7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2019" y="2625746"/>
            <a:ext cx="295469" cy="283703"/>
          </a:xfrm>
          <a:prstGeom prst="rect">
            <a:avLst/>
          </a:prstGeom>
          <a:solidFill>
            <a:schemeClr val="accent1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25" name="Rectangle 8">
            <a:extLst>
              <a:ext uri="{FF2B5EF4-FFF2-40B4-BE49-F238E27FC236}">
                <a16:creationId xmlns:a16="http://schemas.microsoft.com/office/drawing/2014/main" id="{65817F4E-1880-9143-96C4-796C944090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30062" y="2481217"/>
            <a:ext cx="295469" cy="283703"/>
          </a:xfrm>
          <a:prstGeom prst="rect">
            <a:avLst/>
          </a:prstGeom>
          <a:solidFill>
            <a:schemeClr val="accent1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26" name="Rectangle 8">
            <a:extLst>
              <a:ext uri="{FF2B5EF4-FFF2-40B4-BE49-F238E27FC236}">
                <a16:creationId xmlns:a16="http://schemas.microsoft.com/office/drawing/2014/main" id="{A103D8D8-340C-CA42-818C-753E89D996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1868" y="3140977"/>
            <a:ext cx="295469" cy="283703"/>
          </a:xfrm>
          <a:prstGeom prst="rect">
            <a:avLst/>
          </a:prstGeom>
          <a:solidFill>
            <a:srgbClr val="7030A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27" name="Rectangle 8">
            <a:extLst>
              <a:ext uri="{FF2B5EF4-FFF2-40B4-BE49-F238E27FC236}">
                <a16:creationId xmlns:a16="http://schemas.microsoft.com/office/drawing/2014/main" id="{88B380A4-02F8-3A48-BB78-A22720C314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34593" y="3575357"/>
            <a:ext cx="295469" cy="283703"/>
          </a:xfrm>
          <a:prstGeom prst="rect">
            <a:avLst/>
          </a:prstGeom>
          <a:solidFill>
            <a:srgbClr val="7030A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28" name="Rectangle 8">
            <a:extLst>
              <a:ext uri="{FF2B5EF4-FFF2-40B4-BE49-F238E27FC236}">
                <a16:creationId xmlns:a16="http://schemas.microsoft.com/office/drawing/2014/main" id="{49128CD0-0919-4D42-9784-B954828CBC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02477" y="3443021"/>
            <a:ext cx="295469" cy="283703"/>
          </a:xfrm>
          <a:prstGeom prst="rect">
            <a:avLst/>
          </a:prstGeom>
          <a:solidFill>
            <a:srgbClr val="1417A5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29" name="Rectangle 8">
            <a:extLst>
              <a:ext uri="{FF2B5EF4-FFF2-40B4-BE49-F238E27FC236}">
                <a16:creationId xmlns:a16="http://schemas.microsoft.com/office/drawing/2014/main" id="{B6506366-DC8A-464B-B12F-F537F8D550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74563" y="3194569"/>
            <a:ext cx="295469" cy="283703"/>
          </a:xfrm>
          <a:prstGeom prst="rect">
            <a:avLst/>
          </a:prstGeom>
          <a:solidFill>
            <a:srgbClr val="7030A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30" name="Rectangle 8">
            <a:extLst>
              <a:ext uri="{FF2B5EF4-FFF2-40B4-BE49-F238E27FC236}">
                <a16:creationId xmlns:a16="http://schemas.microsoft.com/office/drawing/2014/main" id="{DCE11DFB-E68D-BD4D-9692-68A8F1161D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1816" y="4087872"/>
            <a:ext cx="295469" cy="283703"/>
          </a:xfrm>
          <a:prstGeom prst="rect">
            <a:avLst/>
          </a:prstGeom>
          <a:solidFill>
            <a:srgbClr val="1417A5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31" name="Rectangle 8">
            <a:extLst>
              <a:ext uri="{FF2B5EF4-FFF2-40B4-BE49-F238E27FC236}">
                <a16:creationId xmlns:a16="http://schemas.microsoft.com/office/drawing/2014/main" id="{4A65BEF7-486A-1A4A-8FB4-E6009AEFAD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78565" y="3834888"/>
            <a:ext cx="295469" cy="283703"/>
          </a:xfrm>
          <a:prstGeom prst="rect">
            <a:avLst/>
          </a:prstGeom>
          <a:solidFill>
            <a:srgbClr val="1417A5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32" name="Rectangle 8">
            <a:extLst>
              <a:ext uri="{FF2B5EF4-FFF2-40B4-BE49-F238E27FC236}">
                <a16:creationId xmlns:a16="http://schemas.microsoft.com/office/drawing/2014/main" id="{4229E717-CE4A-C943-B4E0-8011BB2CA8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9298" y="3676470"/>
            <a:ext cx="295469" cy="283703"/>
          </a:xfrm>
          <a:prstGeom prst="rect">
            <a:avLst/>
          </a:prstGeom>
          <a:solidFill>
            <a:srgbClr val="7030A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33" name="Rectangle 8">
            <a:extLst>
              <a:ext uri="{FF2B5EF4-FFF2-40B4-BE49-F238E27FC236}">
                <a16:creationId xmlns:a16="http://schemas.microsoft.com/office/drawing/2014/main" id="{0268A9D2-4B94-8549-853B-3016FA2387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4600" y="4371575"/>
            <a:ext cx="295469" cy="283703"/>
          </a:xfrm>
          <a:prstGeom prst="rect">
            <a:avLst/>
          </a:prstGeom>
          <a:solidFill>
            <a:srgbClr val="1417A5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34" name="Rectangle 8">
            <a:extLst>
              <a:ext uri="{FF2B5EF4-FFF2-40B4-BE49-F238E27FC236}">
                <a16:creationId xmlns:a16="http://schemas.microsoft.com/office/drawing/2014/main" id="{E1FE4362-BD9F-5A42-8F8E-F2D5787BE3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75615" y="4229723"/>
            <a:ext cx="295469" cy="283703"/>
          </a:xfrm>
          <a:prstGeom prst="rect">
            <a:avLst/>
          </a:prstGeom>
          <a:solidFill>
            <a:srgbClr val="1417A5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35" name="Rectangle 8">
            <a:extLst>
              <a:ext uri="{FF2B5EF4-FFF2-40B4-BE49-F238E27FC236}">
                <a16:creationId xmlns:a16="http://schemas.microsoft.com/office/drawing/2014/main" id="{02F8A30F-F34E-584B-BDDD-8F28B972E1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69947" y="3600323"/>
            <a:ext cx="295469" cy="283703"/>
          </a:xfrm>
          <a:prstGeom prst="rect">
            <a:avLst/>
          </a:prstGeom>
          <a:solidFill>
            <a:srgbClr val="7030A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36" name="Rectangle 8">
            <a:extLst>
              <a:ext uri="{FF2B5EF4-FFF2-40B4-BE49-F238E27FC236}">
                <a16:creationId xmlns:a16="http://schemas.microsoft.com/office/drawing/2014/main" id="{1ECD476C-D8FE-5640-86F3-C0DEB28FD5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07008" y="4371574"/>
            <a:ext cx="295469" cy="283703"/>
          </a:xfrm>
          <a:prstGeom prst="rect">
            <a:avLst/>
          </a:prstGeom>
          <a:solidFill>
            <a:srgbClr val="1417A5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37" name="Textfeld 40">
            <a:extLst>
              <a:ext uri="{FF2B5EF4-FFF2-40B4-BE49-F238E27FC236}">
                <a16:creationId xmlns:a16="http://schemas.microsoft.com/office/drawing/2014/main" id="{5268F5DB-F7AA-3B4C-8680-C1FD1CB2138D}"/>
              </a:ext>
            </a:extLst>
          </p:cNvPr>
          <p:cNvSpPr txBox="1"/>
          <p:nvPr/>
        </p:nvSpPr>
        <p:spPr>
          <a:xfrm>
            <a:off x="6990372" y="5733256"/>
            <a:ext cx="16273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0">
                <a:latin typeface="Calibri" panose="020F0502020204030204" pitchFamily="34" charset="0"/>
                <a:cs typeface="Calibri" panose="020F0502020204030204" pitchFamily="34" charset="0"/>
              </a:rPr>
              <a:t>Reader</a:t>
            </a:r>
          </a:p>
        </p:txBody>
      </p:sp>
      <p:sp>
        <p:nvSpPr>
          <p:cNvPr id="38" name="Textfeld 41">
            <a:extLst>
              <a:ext uri="{FF2B5EF4-FFF2-40B4-BE49-F238E27FC236}">
                <a16:creationId xmlns:a16="http://schemas.microsoft.com/office/drawing/2014/main" id="{B0EA7D66-07A7-EB48-A944-8C91ED5D2F7F}"/>
              </a:ext>
            </a:extLst>
          </p:cNvPr>
          <p:cNvSpPr txBox="1"/>
          <p:nvPr/>
        </p:nvSpPr>
        <p:spPr>
          <a:xfrm>
            <a:off x="6948264" y="5031204"/>
            <a:ext cx="19499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>
                <a:latin typeface="Calibri" panose="020F0502020204030204" pitchFamily="34" charset="0"/>
                <a:cs typeface="Calibri" panose="020F0502020204030204" pitchFamily="34" charset="0"/>
              </a:rPr>
              <a:t>Conventional</a:t>
            </a:r>
            <a:r>
              <a:rPr lang="de-DE" sz="1600" b="0">
                <a:latin typeface="Calibri" panose="020F0502020204030204" pitchFamily="34" charset="0"/>
                <a:cs typeface="Calibri" panose="020F0502020204030204" pitchFamily="34" charset="0"/>
              </a:rPr>
              <a:t> Tag</a:t>
            </a:r>
          </a:p>
        </p:txBody>
      </p:sp>
      <p:sp>
        <p:nvSpPr>
          <p:cNvPr id="39" name="Rectangle 8">
            <a:extLst>
              <a:ext uri="{FF2B5EF4-FFF2-40B4-BE49-F238E27FC236}">
                <a16:creationId xmlns:a16="http://schemas.microsoft.com/office/drawing/2014/main" id="{B9E70A2E-59A8-FC43-AD73-FE43C129C0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34485" y="5155017"/>
            <a:ext cx="200757" cy="164219"/>
          </a:xfrm>
          <a:prstGeom prst="rect">
            <a:avLst/>
          </a:prstGeom>
          <a:solidFill>
            <a:srgbClr val="1417A5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40" name="Oval 12">
            <a:extLst>
              <a:ext uri="{FF2B5EF4-FFF2-40B4-BE49-F238E27FC236}">
                <a16:creationId xmlns:a16="http://schemas.microsoft.com/office/drawing/2014/main" id="{1FF865DE-73F0-D747-9C58-3E21A56016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52544" y="5811974"/>
            <a:ext cx="192071" cy="211281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41" name="Rectangle 8">
            <a:extLst>
              <a:ext uri="{FF2B5EF4-FFF2-40B4-BE49-F238E27FC236}">
                <a16:creationId xmlns:a16="http://schemas.microsoft.com/office/drawing/2014/main" id="{EF2A4B9C-CBDF-9842-B23F-608AFC92A9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43858" y="5456687"/>
            <a:ext cx="200757" cy="164219"/>
          </a:xfrm>
          <a:prstGeom prst="rect">
            <a:avLst/>
          </a:prstGeom>
          <a:solidFill>
            <a:schemeClr val="accent3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42" name="Textfeld 47">
            <a:extLst>
              <a:ext uri="{FF2B5EF4-FFF2-40B4-BE49-F238E27FC236}">
                <a16:creationId xmlns:a16="http://schemas.microsoft.com/office/drawing/2014/main" id="{822EDEB3-2C12-044D-B977-6D7A1ED107A2}"/>
              </a:ext>
            </a:extLst>
          </p:cNvPr>
          <p:cNvSpPr txBox="1"/>
          <p:nvPr/>
        </p:nvSpPr>
        <p:spPr>
          <a:xfrm>
            <a:off x="6984839" y="5370441"/>
            <a:ext cx="17565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0"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New Tag</a:t>
            </a:r>
          </a:p>
        </p:txBody>
      </p:sp>
      <p:sp>
        <p:nvSpPr>
          <p:cNvPr id="43" name="Rechteck 48">
            <a:extLst>
              <a:ext uri="{FF2B5EF4-FFF2-40B4-BE49-F238E27FC236}">
                <a16:creationId xmlns:a16="http://schemas.microsoft.com/office/drawing/2014/main" id="{0F9727B2-6236-7740-9D72-3ADC53D48210}"/>
              </a:ext>
            </a:extLst>
          </p:cNvPr>
          <p:cNvSpPr/>
          <p:nvPr/>
        </p:nvSpPr>
        <p:spPr>
          <a:xfrm>
            <a:off x="5724128" y="5093216"/>
            <a:ext cx="3132832" cy="10135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8">
            <a:extLst>
              <a:ext uri="{FF2B5EF4-FFF2-40B4-BE49-F238E27FC236}">
                <a16:creationId xmlns:a16="http://schemas.microsoft.com/office/drawing/2014/main" id="{B4A4BABC-0469-9E4F-A464-809B10D2C4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02786" y="1917904"/>
            <a:ext cx="295469" cy="283703"/>
          </a:xfrm>
          <a:prstGeom prst="rect">
            <a:avLst/>
          </a:prstGeom>
          <a:solidFill>
            <a:schemeClr val="accent3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45" name="Rectangle 10">
            <a:extLst>
              <a:ext uri="{FF2B5EF4-FFF2-40B4-BE49-F238E27FC236}">
                <a16:creationId xmlns:a16="http://schemas.microsoft.com/office/drawing/2014/main" id="{106C2024-10EC-9344-BBF1-0486BF0BD7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3039" y="2059757"/>
            <a:ext cx="295469" cy="283703"/>
          </a:xfrm>
          <a:prstGeom prst="rect">
            <a:avLst/>
          </a:prstGeom>
          <a:solidFill>
            <a:schemeClr val="accent3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46" name="Rectangle 11">
            <a:extLst>
              <a:ext uri="{FF2B5EF4-FFF2-40B4-BE49-F238E27FC236}">
                <a16:creationId xmlns:a16="http://schemas.microsoft.com/office/drawing/2014/main" id="{9083D1CC-1086-6945-A1A2-F780A809E8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37111" y="2481216"/>
            <a:ext cx="295469" cy="283703"/>
          </a:xfrm>
          <a:prstGeom prst="rect">
            <a:avLst/>
          </a:prstGeom>
          <a:solidFill>
            <a:schemeClr val="accent3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47" name="Rectangle 8">
            <a:extLst>
              <a:ext uri="{FF2B5EF4-FFF2-40B4-BE49-F238E27FC236}">
                <a16:creationId xmlns:a16="http://schemas.microsoft.com/office/drawing/2014/main" id="{C3558167-C2CF-CE47-B1DD-14E766470F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03557" y="2877552"/>
            <a:ext cx="295469" cy="283703"/>
          </a:xfrm>
          <a:prstGeom prst="rect">
            <a:avLst/>
          </a:prstGeom>
          <a:solidFill>
            <a:schemeClr val="accent3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48" name="Rectangle 8">
            <a:extLst>
              <a:ext uri="{FF2B5EF4-FFF2-40B4-BE49-F238E27FC236}">
                <a16:creationId xmlns:a16="http://schemas.microsoft.com/office/drawing/2014/main" id="{819680C5-BB6E-CD4D-B007-222B3ADE55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1669" y="2106166"/>
            <a:ext cx="295469" cy="283703"/>
          </a:xfrm>
          <a:prstGeom prst="rect">
            <a:avLst/>
          </a:prstGeom>
          <a:solidFill>
            <a:schemeClr val="accent3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49" name="Rectangle 8">
            <a:extLst>
              <a:ext uri="{FF2B5EF4-FFF2-40B4-BE49-F238E27FC236}">
                <a16:creationId xmlns:a16="http://schemas.microsoft.com/office/drawing/2014/main" id="{1AC96F08-D45A-A949-989F-00FD1ECB52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3241" y="2625744"/>
            <a:ext cx="295469" cy="283703"/>
          </a:xfrm>
          <a:prstGeom prst="rect">
            <a:avLst/>
          </a:prstGeom>
          <a:solidFill>
            <a:schemeClr val="accent3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50" name="Rectangle 8">
            <a:extLst>
              <a:ext uri="{FF2B5EF4-FFF2-40B4-BE49-F238E27FC236}">
                <a16:creationId xmlns:a16="http://schemas.microsoft.com/office/drawing/2014/main" id="{7E3A49CE-BAE7-4B48-8B7E-BD8E93DD37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31284" y="2481215"/>
            <a:ext cx="295469" cy="283703"/>
          </a:xfrm>
          <a:prstGeom prst="rect">
            <a:avLst/>
          </a:prstGeom>
          <a:solidFill>
            <a:schemeClr val="accent3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51" name="Rectangle 8">
            <a:extLst>
              <a:ext uri="{FF2B5EF4-FFF2-40B4-BE49-F238E27FC236}">
                <a16:creationId xmlns:a16="http://schemas.microsoft.com/office/drawing/2014/main" id="{A8319DC7-CABF-6F4E-A4CC-703C23DF9E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3090" y="3140975"/>
            <a:ext cx="295469" cy="283703"/>
          </a:xfrm>
          <a:prstGeom prst="rect">
            <a:avLst/>
          </a:prstGeom>
          <a:solidFill>
            <a:schemeClr val="accent3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52" name="Rectangle 8">
            <a:extLst>
              <a:ext uri="{FF2B5EF4-FFF2-40B4-BE49-F238E27FC236}">
                <a16:creationId xmlns:a16="http://schemas.microsoft.com/office/drawing/2014/main" id="{657F5107-C7D2-694A-B009-B623C4E7C8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35815" y="3575355"/>
            <a:ext cx="295469" cy="283703"/>
          </a:xfrm>
          <a:prstGeom prst="rect">
            <a:avLst/>
          </a:prstGeom>
          <a:solidFill>
            <a:schemeClr val="accent3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53" name="Rectangle 8">
            <a:extLst>
              <a:ext uri="{FF2B5EF4-FFF2-40B4-BE49-F238E27FC236}">
                <a16:creationId xmlns:a16="http://schemas.microsoft.com/office/drawing/2014/main" id="{DA152866-1E09-7541-8041-D5B1EDED65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75785" y="3194567"/>
            <a:ext cx="295469" cy="283703"/>
          </a:xfrm>
          <a:prstGeom prst="rect">
            <a:avLst/>
          </a:prstGeom>
          <a:solidFill>
            <a:schemeClr val="accent3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54" name="Rectangle 8">
            <a:extLst>
              <a:ext uri="{FF2B5EF4-FFF2-40B4-BE49-F238E27FC236}">
                <a16:creationId xmlns:a16="http://schemas.microsoft.com/office/drawing/2014/main" id="{26D6A2B9-2CB3-BC48-AAD8-68931A1139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50520" y="3676468"/>
            <a:ext cx="295469" cy="283703"/>
          </a:xfrm>
          <a:prstGeom prst="rect">
            <a:avLst/>
          </a:prstGeom>
          <a:solidFill>
            <a:schemeClr val="accent3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55" name="Rectangle 8">
            <a:extLst>
              <a:ext uri="{FF2B5EF4-FFF2-40B4-BE49-F238E27FC236}">
                <a16:creationId xmlns:a16="http://schemas.microsoft.com/office/drawing/2014/main" id="{887F7384-1D2F-874D-B32A-AC1195F2D4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71169" y="3600321"/>
            <a:ext cx="295469" cy="283703"/>
          </a:xfrm>
          <a:prstGeom prst="rect">
            <a:avLst/>
          </a:prstGeom>
          <a:solidFill>
            <a:schemeClr val="accent3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4375964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RFID Reading Process</a:t>
            </a:r>
            <a:endParaRPr lang="de-DE"/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5A0D3CB2-E0E6-284D-B358-2D0FC1F909E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>
          <a:xfrm>
            <a:off x="7524750" y="100013"/>
            <a:ext cx="1149350" cy="906462"/>
          </a:xfrm>
        </p:spPr>
      </p:pic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6D6825A-82F5-3A4F-9E8F-D3A513A73C6B}" type="datetime3">
              <a:rPr lang="de-DE" smtClean="0"/>
              <a:t>23/01/2019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Hazem Elsaid Ibrahim | PhD Dissertation</a:t>
            </a:r>
          </a:p>
        </p:txBody>
      </p:sp>
      <p:sp>
        <p:nvSpPr>
          <p:cNvPr id="7" name="Oval 4">
            <a:extLst>
              <a:ext uri="{FF2B5EF4-FFF2-40B4-BE49-F238E27FC236}">
                <a16:creationId xmlns:a16="http://schemas.microsoft.com/office/drawing/2014/main" id="{64299709-5D8F-6947-A8A9-D9397B1CB5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4400" y="1066800"/>
            <a:ext cx="4284306" cy="3971836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9" name="Rectangle 7">
            <a:extLst>
              <a:ext uri="{FF2B5EF4-FFF2-40B4-BE49-F238E27FC236}">
                <a16:creationId xmlns:a16="http://schemas.microsoft.com/office/drawing/2014/main" id="{DB8CDD77-CBE2-E442-8BE7-6EE6FAD11B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83624" y="1492354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2" name="Rectangle 8">
            <a:extLst>
              <a:ext uri="{FF2B5EF4-FFF2-40B4-BE49-F238E27FC236}">
                <a16:creationId xmlns:a16="http://schemas.microsoft.com/office/drawing/2014/main" id="{F5569F5F-3F7C-EE4E-8704-D41034D150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01564" y="1917906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3" name="Rectangle 9">
            <a:extLst>
              <a:ext uri="{FF2B5EF4-FFF2-40B4-BE49-F238E27FC236}">
                <a16:creationId xmlns:a16="http://schemas.microsoft.com/office/drawing/2014/main" id="{49C205A8-518C-9945-B625-088121CA8D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18818" y="1917907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4" name="Rectangle 10">
            <a:extLst>
              <a:ext uri="{FF2B5EF4-FFF2-40B4-BE49-F238E27FC236}">
                <a16:creationId xmlns:a16="http://schemas.microsoft.com/office/drawing/2014/main" id="{BB4EA71E-A716-654F-970D-6571ECBB2E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1817" y="2059759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5" name="Rectangle 11">
            <a:extLst>
              <a:ext uri="{FF2B5EF4-FFF2-40B4-BE49-F238E27FC236}">
                <a16:creationId xmlns:a16="http://schemas.microsoft.com/office/drawing/2014/main" id="{C26CB9CF-F549-384C-9E78-94D748DC32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35889" y="2481218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6" name="Oval 12">
            <a:extLst>
              <a:ext uri="{FF2B5EF4-FFF2-40B4-BE49-F238E27FC236}">
                <a16:creationId xmlns:a16="http://schemas.microsoft.com/office/drawing/2014/main" id="{81571A66-EDF7-434D-81CC-F8FB864421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46002" y="2981792"/>
            <a:ext cx="443204" cy="425554"/>
          </a:xfrm>
          <a:prstGeom prst="ellipse">
            <a:avLst/>
          </a:prstGeom>
          <a:solidFill>
            <a:srgbClr val="C0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endParaRPr lang="de-DE"/>
          </a:p>
        </p:txBody>
      </p:sp>
      <p:sp>
        <p:nvSpPr>
          <p:cNvPr id="17" name="Rectangle 8">
            <a:extLst>
              <a:ext uri="{FF2B5EF4-FFF2-40B4-BE49-F238E27FC236}">
                <a16:creationId xmlns:a16="http://schemas.microsoft.com/office/drawing/2014/main" id="{7BA4FB7D-2DF1-924B-B383-34F0EF1AC1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8302" y="2933899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8" name="Rectangle 8">
            <a:extLst>
              <a:ext uri="{FF2B5EF4-FFF2-40B4-BE49-F238E27FC236}">
                <a16:creationId xmlns:a16="http://schemas.microsoft.com/office/drawing/2014/main" id="{90897BF6-518C-774F-AEE4-ECF0CB301F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03627" y="1686776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3C894FC3-2A38-4D4A-AB18-E26CCA94E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92685" y="1396367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21" name="Textfeld 49">
            <a:extLst>
              <a:ext uri="{FF2B5EF4-FFF2-40B4-BE49-F238E27FC236}">
                <a16:creationId xmlns:a16="http://schemas.microsoft.com/office/drawing/2014/main" id="{ECBCE075-041B-2441-B0D6-3915AFAE6FB6}"/>
              </a:ext>
            </a:extLst>
          </p:cNvPr>
          <p:cNvSpPr txBox="1"/>
          <p:nvPr/>
        </p:nvSpPr>
        <p:spPr>
          <a:xfrm>
            <a:off x="7614105" y="5560117"/>
            <a:ext cx="9847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>
                <a:latin typeface="Calibri" panose="020F0502020204030204" pitchFamily="34" charset="0"/>
                <a:cs typeface="Calibri" panose="020F0502020204030204" pitchFamily="34" charset="0"/>
              </a:rPr>
              <a:t>Reader</a:t>
            </a:r>
          </a:p>
        </p:txBody>
      </p:sp>
      <p:sp>
        <p:nvSpPr>
          <p:cNvPr id="22" name="Textfeld 50">
            <a:extLst>
              <a:ext uri="{FF2B5EF4-FFF2-40B4-BE49-F238E27FC236}">
                <a16:creationId xmlns:a16="http://schemas.microsoft.com/office/drawing/2014/main" id="{8EB7E522-453C-034F-85F5-A4B9B6FF2466}"/>
              </a:ext>
            </a:extLst>
          </p:cNvPr>
          <p:cNvSpPr txBox="1"/>
          <p:nvPr/>
        </p:nvSpPr>
        <p:spPr>
          <a:xfrm>
            <a:off x="7654990" y="5229200"/>
            <a:ext cx="11080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>
                <a:latin typeface="Calibri" panose="020F0502020204030204" pitchFamily="34" charset="0"/>
                <a:cs typeface="Calibri" panose="020F0502020204030204" pitchFamily="34" charset="0"/>
              </a:rPr>
              <a:t>Tag</a:t>
            </a:r>
          </a:p>
        </p:txBody>
      </p:sp>
      <p:sp>
        <p:nvSpPr>
          <p:cNvPr id="23" name="Rectangle 8">
            <a:extLst>
              <a:ext uri="{FF2B5EF4-FFF2-40B4-BE49-F238E27FC236}">
                <a16:creationId xmlns:a16="http://schemas.microsoft.com/office/drawing/2014/main" id="{E52EF853-B240-A743-AFAF-A9F8239C80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33106" y="5291173"/>
            <a:ext cx="228600" cy="16421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24" name="Oval 12">
            <a:extLst>
              <a:ext uri="{FF2B5EF4-FFF2-40B4-BE49-F238E27FC236}">
                <a16:creationId xmlns:a16="http://schemas.microsoft.com/office/drawing/2014/main" id="{8FE59B8C-E6B3-9949-ADF9-DB2AB2BDBD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33106" y="5627516"/>
            <a:ext cx="228600" cy="211280"/>
          </a:xfrm>
          <a:prstGeom prst="ellipse">
            <a:avLst/>
          </a:prstGeom>
          <a:solidFill>
            <a:srgbClr val="C0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endParaRPr lang="de-DE"/>
          </a:p>
        </p:txBody>
      </p:sp>
      <p:sp>
        <p:nvSpPr>
          <p:cNvPr id="25" name="Rectangle 8">
            <a:extLst>
              <a:ext uri="{FF2B5EF4-FFF2-40B4-BE49-F238E27FC236}">
                <a16:creationId xmlns:a16="http://schemas.microsoft.com/office/drawing/2014/main" id="{B8D04036-B829-1341-8ED7-8D2192E301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02335" y="2877554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26" name="Rectangle 8">
            <a:extLst>
              <a:ext uri="{FF2B5EF4-FFF2-40B4-BE49-F238E27FC236}">
                <a16:creationId xmlns:a16="http://schemas.microsoft.com/office/drawing/2014/main" id="{E07EA2CA-B2A3-C546-81A1-049C2BF24D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87969" y="2981792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27" name="Rectangle 8">
            <a:extLst>
              <a:ext uri="{FF2B5EF4-FFF2-40B4-BE49-F238E27FC236}">
                <a16:creationId xmlns:a16="http://schemas.microsoft.com/office/drawing/2014/main" id="{90AE704E-8178-F74A-AF96-D4F6B64A42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0447" y="2106168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28" name="Rectangle 8">
            <a:extLst>
              <a:ext uri="{FF2B5EF4-FFF2-40B4-BE49-F238E27FC236}">
                <a16:creationId xmlns:a16="http://schemas.microsoft.com/office/drawing/2014/main" id="{754DF219-9CF6-494E-B916-1179DD16A5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2019" y="2625746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29" name="Rectangle 8">
            <a:extLst>
              <a:ext uri="{FF2B5EF4-FFF2-40B4-BE49-F238E27FC236}">
                <a16:creationId xmlns:a16="http://schemas.microsoft.com/office/drawing/2014/main" id="{03589ED7-C81D-6646-A2B0-184D4164DF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30062" y="2481217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30" name="Rectangle 8">
            <a:extLst>
              <a:ext uri="{FF2B5EF4-FFF2-40B4-BE49-F238E27FC236}">
                <a16:creationId xmlns:a16="http://schemas.microsoft.com/office/drawing/2014/main" id="{59A35941-4B8D-5D49-A0CF-88149EDC1F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1868" y="3140977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31" name="Rectangle 8">
            <a:extLst>
              <a:ext uri="{FF2B5EF4-FFF2-40B4-BE49-F238E27FC236}">
                <a16:creationId xmlns:a16="http://schemas.microsoft.com/office/drawing/2014/main" id="{4E59B2C0-A5F9-F54F-997F-6511CF79C5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34593" y="3575357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32" name="Rectangle 8">
            <a:extLst>
              <a:ext uri="{FF2B5EF4-FFF2-40B4-BE49-F238E27FC236}">
                <a16:creationId xmlns:a16="http://schemas.microsoft.com/office/drawing/2014/main" id="{BE5CF1E3-4FE2-1A4B-9D68-E6FF9E4992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02477" y="3443021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33" name="Rectangle 8">
            <a:extLst>
              <a:ext uri="{FF2B5EF4-FFF2-40B4-BE49-F238E27FC236}">
                <a16:creationId xmlns:a16="http://schemas.microsoft.com/office/drawing/2014/main" id="{AC972CF2-2F50-624A-B9F5-70976292C6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74563" y="3194569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34" name="Rectangle 8">
            <a:extLst>
              <a:ext uri="{FF2B5EF4-FFF2-40B4-BE49-F238E27FC236}">
                <a16:creationId xmlns:a16="http://schemas.microsoft.com/office/drawing/2014/main" id="{4B5D25AC-2515-194C-943A-203F3E0106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1816" y="4087872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35" name="Rectangle 8">
            <a:extLst>
              <a:ext uri="{FF2B5EF4-FFF2-40B4-BE49-F238E27FC236}">
                <a16:creationId xmlns:a16="http://schemas.microsoft.com/office/drawing/2014/main" id="{D559F6E1-8355-3D48-BB02-A45F4893DA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78565" y="3834888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36" name="Rectangle 8">
            <a:extLst>
              <a:ext uri="{FF2B5EF4-FFF2-40B4-BE49-F238E27FC236}">
                <a16:creationId xmlns:a16="http://schemas.microsoft.com/office/drawing/2014/main" id="{286268C0-DFCB-A841-B34B-C006E621D9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9298" y="3676470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37" name="Rectangle 8">
            <a:extLst>
              <a:ext uri="{FF2B5EF4-FFF2-40B4-BE49-F238E27FC236}">
                <a16:creationId xmlns:a16="http://schemas.microsoft.com/office/drawing/2014/main" id="{BD3DF688-F71F-3F41-B854-3660FEE423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4600" y="4371575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38" name="Rectangle 8">
            <a:extLst>
              <a:ext uri="{FF2B5EF4-FFF2-40B4-BE49-F238E27FC236}">
                <a16:creationId xmlns:a16="http://schemas.microsoft.com/office/drawing/2014/main" id="{5ED94C9C-334E-A648-A967-187FB3A0F9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75615" y="4229723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39" name="Rectangle 8">
            <a:extLst>
              <a:ext uri="{FF2B5EF4-FFF2-40B4-BE49-F238E27FC236}">
                <a16:creationId xmlns:a16="http://schemas.microsoft.com/office/drawing/2014/main" id="{1A4C15F8-9A01-234D-A929-35C0EEB21D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69947" y="3600323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40" name="Rectangle 8">
            <a:extLst>
              <a:ext uri="{FF2B5EF4-FFF2-40B4-BE49-F238E27FC236}">
                <a16:creationId xmlns:a16="http://schemas.microsoft.com/office/drawing/2014/main" id="{1E4AABF4-F20C-A344-BC19-AA851DEF95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07008" y="4371574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43" name="Textplatzhalter 6">
            <a:extLst>
              <a:ext uri="{FF2B5EF4-FFF2-40B4-BE49-F238E27FC236}">
                <a16:creationId xmlns:a16="http://schemas.microsoft.com/office/drawing/2014/main" id="{D3D74E83-096C-EB4F-A911-054E62374FB5}"/>
              </a:ext>
            </a:extLst>
          </p:cNvPr>
          <p:cNvSpPr txBox="1">
            <a:spLocks/>
          </p:cNvSpPr>
          <p:nvPr/>
        </p:nvSpPr>
        <p:spPr>
          <a:xfrm>
            <a:off x="288000" y="1124744"/>
            <a:ext cx="6628316" cy="5112568"/>
          </a:xfrm>
          <a:prstGeom prst="rect">
            <a:avLst/>
          </a:prstGeom>
        </p:spPr>
        <p:txBody>
          <a:bodyPr/>
          <a:lstStyle>
            <a:lvl1pPr marL="358775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tx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9138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2pPr>
            <a:lvl3pPr marL="1079500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439863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4pPr>
            <a:lvl5pPr marL="1798638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5pPr>
            <a:lvl6pPr marL="18875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6pPr>
            <a:lvl7pPr marL="23447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7pPr>
            <a:lvl8pPr marL="28019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8pPr>
            <a:lvl9pPr marL="32591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600" kern="0"/>
              <a:t>Reader informs the tags with the current frame length</a:t>
            </a:r>
          </a:p>
          <a:p>
            <a:r>
              <a:rPr lang="en-US" sz="1600" kern="0"/>
              <a:t>Each tag chooses random slot</a:t>
            </a:r>
          </a:p>
          <a:p>
            <a:pPr lvl="1"/>
            <a:r>
              <a:rPr lang="en-US" sz="1600" kern="0"/>
              <a:t>Successful slot</a:t>
            </a:r>
          </a:p>
          <a:p>
            <a:pPr lvl="1"/>
            <a:r>
              <a:rPr lang="en-US" sz="1600" kern="0"/>
              <a:t>Empty slot</a:t>
            </a:r>
          </a:p>
          <a:p>
            <a:pPr lvl="1"/>
            <a:r>
              <a:rPr lang="en-US" sz="1600" kern="0"/>
              <a:t>Collided slot</a:t>
            </a:r>
          </a:p>
          <a:p>
            <a:pPr lvl="1"/>
            <a:endParaRPr lang="en-US" sz="1600" kern="0"/>
          </a:p>
          <a:p>
            <a:pPr lvl="2"/>
            <a:endParaRPr lang="en-US" sz="1600" kern="0"/>
          </a:p>
          <a:p>
            <a:pPr marL="0" indent="0">
              <a:buFont typeface="Wingdings" pitchFamily="2" charset="2"/>
              <a:buNone/>
            </a:pPr>
            <a:r>
              <a:rPr lang="en-US" sz="1600" kern="0"/>
              <a:t>												     </a:t>
            </a:r>
          </a:p>
          <a:p>
            <a:pPr marL="0" indent="0">
              <a:buFont typeface="Wingdings" pitchFamily="2" charset="2"/>
              <a:buNone/>
            </a:pPr>
            <a:endParaRPr lang="en-US" sz="1500" kern="0"/>
          </a:p>
          <a:p>
            <a:endParaRPr lang="en-US" sz="1600" kern="0"/>
          </a:p>
          <a:p>
            <a:r>
              <a:rPr lang="en-US" sz="1600" kern="0"/>
              <a:t>Performance limitation:</a:t>
            </a:r>
          </a:p>
          <a:p>
            <a:pPr lvl="1"/>
            <a:r>
              <a:rPr lang="en-US" sz="1600" kern="0"/>
              <a:t>Empty slots</a:t>
            </a:r>
          </a:p>
          <a:p>
            <a:pPr lvl="1"/>
            <a:r>
              <a:rPr lang="en-US" sz="1600" kern="0"/>
              <a:t>Collided slots</a:t>
            </a:r>
          </a:p>
          <a:p>
            <a:pPr lvl="2"/>
            <a:endParaRPr lang="en-US" sz="1600" kern="0"/>
          </a:p>
          <a:p>
            <a:endParaRPr lang="en-US" sz="1600" kern="0"/>
          </a:p>
          <a:p>
            <a:endParaRPr lang="en-US" sz="1600" kern="0"/>
          </a:p>
          <a:p>
            <a:endParaRPr lang="en-US" sz="1600" kern="0"/>
          </a:p>
          <a:p>
            <a:endParaRPr lang="en-US" sz="1600" kern="0"/>
          </a:p>
          <a:p>
            <a:endParaRPr lang="en-US" sz="1600" kern="0"/>
          </a:p>
          <a:p>
            <a:pPr marL="0" indent="0">
              <a:buFont typeface="Wingdings" pitchFamily="2" charset="2"/>
              <a:buNone/>
            </a:pPr>
            <a:endParaRPr lang="en-US" sz="1600" kern="0"/>
          </a:p>
          <a:p>
            <a:endParaRPr lang="en-US" sz="1600" kern="0"/>
          </a:p>
          <a:p>
            <a:pPr marL="0" indent="0">
              <a:buFont typeface="Wingdings" pitchFamily="2" charset="2"/>
              <a:buNone/>
            </a:pPr>
            <a:endParaRPr lang="en-US" sz="1600" kern="0"/>
          </a:p>
          <a:p>
            <a:pPr marL="0" indent="0">
              <a:buFont typeface="Wingdings" pitchFamily="2" charset="2"/>
              <a:buNone/>
            </a:pPr>
            <a:r>
              <a:rPr lang="en-US" sz="1600" kern="0"/>
              <a:t>                                                                                             </a:t>
            </a:r>
          </a:p>
        </p:txBody>
      </p:sp>
      <p:sp>
        <p:nvSpPr>
          <p:cNvPr id="44" name="Freeform 16">
            <a:extLst>
              <a:ext uri="{FF2B5EF4-FFF2-40B4-BE49-F238E27FC236}">
                <a16:creationId xmlns:a16="http://schemas.microsoft.com/office/drawing/2014/main" id="{BD49A888-7807-3346-91E6-D0497CCEFCE3}"/>
              </a:ext>
            </a:extLst>
          </p:cNvPr>
          <p:cNvSpPr>
            <a:spLocks/>
          </p:cNvSpPr>
          <p:nvPr/>
        </p:nvSpPr>
        <p:spPr bwMode="auto">
          <a:xfrm rot="8882636">
            <a:off x="5110285" y="2463968"/>
            <a:ext cx="1784847" cy="123922"/>
          </a:xfrm>
          <a:custGeom>
            <a:avLst/>
            <a:gdLst>
              <a:gd name="T0" fmla="*/ 0 w 5153"/>
              <a:gd name="T1" fmla="*/ 584 h 586"/>
              <a:gd name="T2" fmla="*/ 580 w 5153"/>
              <a:gd name="T3" fmla="*/ 4 h 586"/>
              <a:gd name="T4" fmla="*/ 1161 w 5153"/>
              <a:gd name="T5" fmla="*/ 585 h 586"/>
              <a:gd name="T6" fmla="*/ 1741 w 5153"/>
              <a:gd name="T7" fmla="*/ 5 h 586"/>
              <a:gd name="T8" fmla="*/ 2322 w 5153"/>
              <a:gd name="T9" fmla="*/ 586 h 586"/>
              <a:gd name="T10" fmla="*/ 2903 w 5153"/>
              <a:gd name="T11" fmla="*/ 5 h 586"/>
              <a:gd name="T12" fmla="*/ 3483 w 5153"/>
              <a:gd name="T13" fmla="*/ 585 h 586"/>
              <a:gd name="T14" fmla="*/ 4064 w 5153"/>
              <a:gd name="T15" fmla="*/ 4 h 586"/>
              <a:gd name="T16" fmla="*/ 4620 w 5153"/>
              <a:gd name="T17" fmla="*/ 560 h 586"/>
              <a:gd name="T18" fmla="*/ 5153 w 5153"/>
              <a:gd name="T19" fmla="*/ 27 h 5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153" h="586">
                <a:moveTo>
                  <a:pt x="0" y="584"/>
                </a:moveTo>
                <a:cubicBezTo>
                  <a:pt x="193" y="294"/>
                  <a:pt x="387" y="4"/>
                  <a:pt x="580" y="4"/>
                </a:cubicBezTo>
                <a:cubicBezTo>
                  <a:pt x="773" y="4"/>
                  <a:pt x="968" y="585"/>
                  <a:pt x="1161" y="585"/>
                </a:cubicBezTo>
                <a:cubicBezTo>
                  <a:pt x="1354" y="585"/>
                  <a:pt x="1548" y="5"/>
                  <a:pt x="1741" y="5"/>
                </a:cubicBezTo>
                <a:cubicBezTo>
                  <a:pt x="1934" y="5"/>
                  <a:pt x="2128" y="586"/>
                  <a:pt x="2322" y="586"/>
                </a:cubicBezTo>
                <a:cubicBezTo>
                  <a:pt x="2516" y="586"/>
                  <a:pt x="2710" y="5"/>
                  <a:pt x="2903" y="5"/>
                </a:cubicBezTo>
                <a:cubicBezTo>
                  <a:pt x="3096" y="5"/>
                  <a:pt x="3290" y="585"/>
                  <a:pt x="3483" y="585"/>
                </a:cubicBezTo>
                <a:cubicBezTo>
                  <a:pt x="3676" y="585"/>
                  <a:pt x="3875" y="8"/>
                  <a:pt x="4064" y="4"/>
                </a:cubicBezTo>
                <a:cubicBezTo>
                  <a:pt x="4253" y="0"/>
                  <a:pt x="4439" y="556"/>
                  <a:pt x="4620" y="560"/>
                </a:cubicBezTo>
                <a:cubicBezTo>
                  <a:pt x="4801" y="564"/>
                  <a:pt x="5064" y="108"/>
                  <a:pt x="5153" y="27"/>
                </a:cubicBezTo>
              </a:path>
            </a:pathLst>
          </a:custGeom>
          <a:noFill/>
          <a:ln w="19050" cap="flat" cmpd="sng">
            <a:solidFill>
              <a:srgbClr val="9933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" name="Freeform 16">
            <a:extLst>
              <a:ext uri="{FF2B5EF4-FFF2-40B4-BE49-F238E27FC236}">
                <a16:creationId xmlns:a16="http://schemas.microsoft.com/office/drawing/2014/main" id="{E11C1239-744C-684C-848D-772F17D8DA4E}"/>
              </a:ext>
            </a:extLst>
          </p:cNvPr>
          <p:cNvSpPr>
            <a:spLocks/>
          </p:cNvSpPr>
          <p:nvPr/>
        </p:nvSpPr>
        <p:spPr bwMode="auto">
          <a:xfrm rot="9739039">
            <a:off x="5314945" y="2817162"/>
            <a:ext cx="1965040" cy="109609"/>
          </a:xfrm>
          <a:custGeom>
            <a:avLst/>
            <a:gdLst>
              <a:gd name="T0" fmla="*/ 0 w 5153"/>
              <a:gd name="T1" fmla="*/ 584 h 586"/>
              <a:gd name="T2" fmla="*/ 580 w 5153"/>
              <a:gd name="T3" fmla="*/ 4 h 586"/>
              <a:gd name="T4" fmla="*/ 1161 w 5153"/>
              <a:gd name="T5" fmla="*/ 585 h 586"/>
              <a:gd name="T6" fmla="*/ 1741 w 5153"/>
              <a:gd name="T7" fmla="*/ 5 h 586"/>
              <a:gd name="T8" fmla="*/ 2322 w 5153"/>
              <a:gd name="T9" fmla="*/ 586 h 586"/>
              <a:gd name="T10" fmla="*/ 2903 w 5153"/>
              <a:gd name="T11" fmla="*/ 5 h 586"/>
              <a:gd name="T12" fmla="*/ 3483 w 5153"/>
              <a:gd name="T13" fmla="*/ 585 h 586"/>
              <a:gd name="T14" fmla="*/ 4064 w 5153"/>
              <a:gd name="T15" fmla="*/ 4 h 586"/>
              <a:gd name="T16" fmla="*/ 4620 w 5153"/>
              <a:gd name="T17" fmla="*/ 560 h 586"/>
              <a:gd name="T18" fmla="*/ 5153 w 5153"/>
              <a:gd name="T19" fmla="*/ 27 h 5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153" h="586">
                <a:moveTo>
                  <a:pt x="0" y="584"/>
                </a:moveTo>
                <a:cubicBezTo>
                  <a:pt x="193" y="294"/>
                  <a:pt x="387" y="4"/>
                  <a:pt x="580" y="4"/>
                </a:cubicBezTo>
                <a:cubicBezTo>
                  <a:pt x="773" y="4"/>
                  <a:pt x="968" y="585"/>
                  <a:pt x="1161" y="585"/>
                </a:cubicBezTo>
                <a:cubicBezTo>
                  <a:pt x="1354" y="585"/>
                  <a:pt x="1548" y="5"/>
                  <a:pt x="1741" y="5"/>
                </a:cubicBezTo>
                <a:cubicBezTo>
                  <a:pt x="1934" y="5"/>
                  <a:pt x="2128" y="586"/>
                  <a:pt x="2322" y="586"/>
                </a:cubicBezTo>
                <a:cubicBezTo>
                  <a:pt x="2516" y="586"/>
                  <a:pt x="2710" y="5"/>
                  <a:pt x="2903" y="5"/>
                </a:cubicBezTo>
                <a:cubicBezTo>
                  <a:pt x="3096" y="5"/>
                  <a:pt x="3290" y="585"/>
                  <a:pt x="3483" y="585"/>
                </a:cubicBezTo>
                <a:cubicBezTo>
                  <a:pt x="3676" y="585"/>
                  <a:pt x="3875" y="8"/>
                  <a:pt x="4064" y="4"/>
                </a:cubicBezTo>
                <a:cubicBezTo>
                  <a:pt x="4253" y="0"/>
                  <a:pt x="4439" y="556"/>
                  <a:pt x="4620" y="560"/>
                </a:cubicBezTo>
                <a:cubicBezTo>
                  <a:pt x="4801" y="564"/>
                  <a:pt x="5064" y="108"/>
                  <a:pt x="5153" y="27"/>
                </a:cubicBezTo>
              </a:path>
            </a:pathLst>
          </a:custGeom>
          <a:noFill/>
          <a:ln w="19050" cap="flat" cmpd="sng">
            <a:solidFill>
              <a:srgbClr val="9933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6" name="Freeform 16">
            <a:extLst>
              <a:ext uri="{FF2B5EF4-FFF2-40B4-BE49-F238E27FC236}">
                <a16:creationId xmlns:a16="http://schemas.microsoft.com/office/drawing/2014/main" id="{EE136A5C-46A7-594F-9BC4-B136A2E75E16}"/>
              </a:ext>
            </a:extLst>
          </p:cNvPr>
          <p:cNvSpPr>
            <a:spLocks/>
          </p:cNvSpPr>
          <p:nvPr/>
        </p:nvSpPr>
        <p:spPr bwMode="auto">
          <a:xfrm rot="12517327" flipV="1">
            <a:off x="5249343" y="3658742"/>
            <a:ext cx="1553561" cy="45719"/>
          </a:xfrm>
          <a:custGeom>
            <a:avLst/>
            <a:gdLst>
              <a:gd name="T0" fmla="*/ 0 w 5153"/>
              <a:gd name="T1" fmla="*/ 584 h 586"/>
              <a:gd name="T2" fmla="*/ 580 w 5153"/>
              <a:gd name="T3" fmla="*/ 4 h 586"/>
              <a:gd name="T4" fmla="*/ 1161 w 5153"/>
              <a:gd name="T5" fmla="*/ 585 h 586"/>
              <a:gd name="T6" fmla="*/ 1741 w 5153"/>
              <a:gd name="T7" fmla="*/ 5 h 586"/>
              <a:gd name="T8" fmla="*/ 2322 w 5153"/>
              <a:gd name="T9" fmla="*/ 586 h 586"/>
              <a:gd name="T10" fmla="*/ 2903 w 5153"/>
              <a:gd name="T11" fmla="*/ 5 h 586"/>
              <a:gd name="T12" fmla="*/ 3483 w 5153"/>
              <a:gd name="T13" fmla="*/ 585 h 586"/>
              <a:gd name="T14" fmla="*/ 4064 w 5153"/>
              <a:gd name="T15" fmla="*/ 4 h 586"/>
              <a:gd name="T16" fmla="*/ 4620 w 5153"/>
              <a:gd name="T17" fmla="*/ 560 h 586"/>
              <a:gd name="T18" fmla="*/ 5153 w 5153"/>
              <a:gd name="T19" fmla="*/ 27 h 5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153" h="586">
                <a:moveTo>
                  <a:pt x="0" y="584"/>
                </a:moveTo>
                <a:cubicBezTo>
                  <a:pt x="193" y="294"/>
                  <a:pt x="387" y="4"/>
                  <a:pt x="580" y="4"/>
                </a:cubicBezTo>
                <a:cubicBezTo>
                  <a:pt x="773" y="4"/>
                  <a:pt x="968" y="585"/>
                  <a:pt x="1161" y="585"/>
                </a:cubicBezTo>
                <a:cubicBezTo>
                  <a:pt x="1354" y="585"/>
                  <a:pt x="1548" y="5"/>
                  <a:pt x="1741" y="5"/>
                </a:cubicBezTo>
                <a:cubicBezTo>
                  <a:pt x="1934" y="5"/>
                  <a:pt x="2128" y="586"/>
                  <a:pt x="2322" y="586"/>
                </a:cubicBezTo>
                <a:cubicBezTo>
                  <a:pt x="2516" y="586"/>
                  <a:pt x="2710" y="5"/>
                  <a:pt x="2903" y="5"/>
                </a:cubicBezTo>
                <a:cubicBezTo>
                  <a:pt x="3096" y="5"/>
                  <a:pt x="3290" y="585"/>
                  <a:pt x="3483" y="585"/>
                </a:cubicBezTo>
                <a:cubicBezTo>
                  <a:pt x="3676" y="585"/>
                  <a:pt x="3875" y="8"/>
                  <a:pt x="4064" y="4"/>
                </a:cubicBezTo>
                <a:cubicBezTo>
                  <a:pt x="4253" y="0"/>
                  <a:pt x="4439" y="556"/>
                  <a:pt x="4620" y="560"/>
                </a:cubicBezTo>
                <a:cubicBezTo>
                  <a:pt x="4801" y="564"/>
                  <a:pt x="5064" y="108"/>
                  <a:pt x="5153" y="27"/>
                </a:cubicBezTo>
              </a:path>
            </a:pathLst>
          </a:custGeom>
          <a:noFill/>
          <a:ln w="19050" cap="flat" cmpd="sng">
            <a:solidFill>
              <a:srgbClr val="9933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" name="Textfeld 41">
            <a:extLst>
              <a:ext uri="{FF2B5EF4-FFF2-40B4-BE49-F238E27FC236}">
                <a16:creationId xmlns:a16="http://schemas.microsoft.com/office/drawing/2014/main" id="{14ACDD8A-BE81-5443-AD17-54546CD1DA12}"/>
              </a:ext>
            </a:extLst>
          </p:cNvPr>
          <p:cNvSpPr txBox="1"/>
          <p:nvPr/>
        </p:nvSpPr>
        <p:spPr>
          <a:xfrm>
            <a:off x="5076056" y="1999873"/>
            <a:ext cx="13894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>
                <a:latin typeface="+mj-lt"/>
              </a:rPr>
              <a:t>Multiple answer</a:t>
            </a:r>
          </a:p>
        </p:txBody>
      </p:sp>
      <p:cxnSp>
        <p:nvCxnSpPr>
          <p:cNvPr id="58" name="Gerade Verbindung mit Pfeil 70">
            <a:extLst>
              <a:ext uri="{FF2B5EF4-FFF2-40B4-BE49-F238E27FC236}">
                <a16:creationId xmlns:a16="http://schemas.microsoft.com/office/drawing/2014/main" id="{BE770822-47CE-B64D-BA22-BE0069836488}"/>
              </a:ext>
            </a:extLst>
          </p:cNvPr>
          <p:cNvCxnSpPr/>
          <p:nvPr/>
        </p:nvCxnSpPr>
        <p:spPr>
          <a:xfrm>
            <a:off x="370266" y="4023533"/>
            <a:ext cx="3985710" cy="0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feld 71">
            <a:extLst>
              <a:ext uri="{FF2B5EF4-FFF2-40B4-BE49-F238E27FC236}">
                <a16:creationId xmlns:a16="http://schemas.microsoft.com/office/drawing/2014/main" id="{82EB8D55-02FE-4048-A7CA-24BE9104DD84}"/>
              </a:ext>
            </a:extLst>
          </p:cNvPr>
          <p:cNvSpPr txBox="1"/>
          <p:nvPr/>
        </p:nvSpPr>
        <p:spPr>
          <a:xfrm>
            <a:off x="2127580" y="3615407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0" i="1">
                <a:solidFill>
                  <a:srgbClr val="000364"/>
                </a:solidFill>
                <a:latin typeface="+mn-lt"/>
              </a:rPr>
              <a:t>L</a:t>
            </a:r>
            <a:endParaRPr lang="en-US" b="0" i="1">
              <a:solidFill>
                <a:srgbClr val="000364"/>
              </a:solidFill>
              <a:latin typeface="+mn-lt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9A46815-DF34-A343-A0D1-37A9A33146B7}"/>
              </a:ext>
            </a:extLst>
          </p:cNvPr>
          <p:cNvGrpSpPr/>
          <p:nvPr/>
        </p:nvGrpSpPr>
        <p:grpSpPr>
          <a:xfrm>
            <a:off x="366658" y="3087429"/>
            <a:ext cx="3989318" cy="502839"/>
            <a:chOff x="366658" y="3087429"/>
            <a:chExt cx="3989318" cy="502839"/>
          </a:xfrm>
        </p:grpSpPr>
        <p:grpSp>
          <p:nvGrpSpPr>
            <p:cNvPr id="48" name="Gruppieren 81">
              <a:extLst>
                <a:ext uri="{FF2B5EF4-FFF2-40B4-BE49-F238E27FC236}">
                  <a16:creationId xmlns:a16="http://schemas.microsoft.com/office/drawing/2014/main" id="{10D88269-FD2A-C242-8642-542AEFB82729}"/>
                </a:ext>
              </a:extLst>
            </p:cNvPr>
            <p:cNvGrpSpPr/>
            <p:nvPr/>
          </p:nvGrpSpPr>
          <p:grpSpPr>
            <a:xfrm>
              <a:off x="370266" y="3087429"/>
              <a:ext cx="3985710" cy="500066"/>
              <a:chOff x="370266" y="3735501"/>
              <a:chExt cx="3985710" cy="500066"/>
            </a:xfrm>
          </p:grpSpPr>
          <p:sp>
            <p:nvSpPr>
              <p:cNvPr id="49" name="Rectangle 64">
                <a:extLst>
                  <a:ext uri="{FF2B5EF4-FFF2-40B4-BE49-F238E27FC236}">
                    <a16:creationId xmlns:a16="http://schemas.microsoft.com/office/drawing/2014/main" id="{5F72D491-0C69-5044-AD82-B52364138AEE}"/>
                  </a:ext>
                </a:extLst>
              </p:cNvPr>
              <p:cNvSpPr/>
              <p:nvPr/>
            </p:nvSpPr>
            <p:spPr>
              <a:xfrm>
                <a:off x="370266" y="3735501"/>
                <a:ext cx="3985710" cy="50006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50" name="Rectangle 65">
                <a:extLst>
                  <a:ext uri="{FF2B5EF4-FFF2-40B4-BE49-F238E27FC236}">
                    <a16:creationId xmlns:a16="http://schemas.microsoft.com/office/drawing/2014/main" id="{6E67E3EB-E45D-8C44-AC08-A72CA200A244}"/>
                  </a:ext>
                </a:extLst>
              </p:cNvPr>
              <p:cNvSpPr/>
              <p:nvPr/>
            </p:nvSpPr>
            <p:spPr>
              <a:xfrm>
                <a:off x="370266" y="3735501"/>
                <a:ext cx="500066" cy="50006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>
                  <a:solidFill>
                    <a:schemeClr val="tx1"/>
                  </a:solidFill>
                </a:endParaRPr>
              </a:p>
            </p:txBody>
          </p:sp>
          <p:sp>
            <p:nvSpPr>
              <p:cNvPr id="51" name="Rectangle 66">
                <a:extLst>
                  <a:ext uri="{FF2B5EF4-FFF2-40B4-BE49-F238E27FC236}">
                    <a16:creationId xmlns:a16="http://schemas.microsoft.com/office/drawing/2014/main" id="{71D0022D-30E8-E24C-B089-CEEE691AF0EC}"/>
                  </a:ext>
                </a:extLst>
              </p:cNvPr>
              <p:cNvSpPr/>
              <p:nvPr/>
            </p:nvSpPr>
            <p:spPr>
              <a:xfrm>
                <a:off x="3855910" y="3735501"/>
                <a:ext cx="500066" cy="50006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>
                  <a:solidFill>
                    <a:schemeClr val="tx1"/>
                  </a:solidFill>
                </a:endParaRPr>
              </a:p>
            </p:txBody>
          </p:sp>
          <p:sp>
            <p:nvSpPr>
              <p:cNvPr id="52" name="Rectangle 31">
                <a:extLst>
                  <a:ext uri="{FF2B5EF4-FFF2-40B4-BE49-F238E27FC236}">
                    <a16:creationId xmlns:a16="http://schemas.microsoft.com/office/drawing/2014/main" id="{DB4F0DA8-A29A-0847-B6C1-2026D20105FA}"/>
                  </a:ext>
                </a:extLst>
              </p:cNvPr>
              <p:cNvSpPr/>
              <p:nvPr/>
            </p:nvSpPr>
            <p:spPr>
              <a:xfrm>
                <a:off x="1370398" y="3735501"/>
                <a:ext cx="500066" cy="50006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>
                  <a:solidFill>
                    <a:schemeClr val="tx1"/>
                  </a:solidFill>
                </a:endParaRPr>
              </a:p>
            </p:txBody>
          </p:sp>
          <p:sp>
            <p:nvSpPr>
              <p:cNvPr id="54" name="Rectangle 65">
                <a:extLst>
                  <a:ext uri="{FF2B5EF4-FFF2-40B4-BE49-F238E27FC236}">
                    <a16:creationId xmlns:a16="http://schemas.microsoft.com/office/drawing/2014/main" id="{061539D7-5135-294C-8FB7-046E09E456C6}"/>
                  </a:ext>
                </a:extLst>
              </p:cNvPr>
              <p:cNvSpPr/>
              <p:nvPr/>
            </p:nvSpPr>
            <p:spPr>
              <a:xfrm>
                <a:off x="2365687" y="3735501"/>
                <a:ext cx="500066" cy="50006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>
                  <a:solidFill>
                    <a:schemeClr val="tx1"/>
                  </a:solidFill>
                </a:endParaRPr>
              </a:p>
            </p:txBody>
          </p:sp>
          <p:sp>
            <p:nvSpPr>
              <p:cNvPr id="56" name="Rectangle 66">
                <a:extLst>
                  <a:ext uri="{FF2B5EF4-FFF2-40B4-BE49-F238E27FC236}">
                    <a16:creationId xmlns:a16="http://schemas.microsoft.com/office/drawing/2014/main" id="{4C76A1F7-6106-2741-A0A0-18A81A0DAD4A}"/>
                  </a:ext>
                </a:extLst>
              </p:cNvPr>
              <p:cNvSpPr/>
              <p:nvPr/>
            </p:nvSpPr>
            <p:spPr>
              <a:xfrm>
                <a:off x="3358027" y="3735501"/>
                <a:ext cx="500066" cy="50006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>
                  <a:solidFill>
                    <a:schemeClr val="tx1"/>
                  </a:solidFill>
                </a:endParaRPr>
              </a:p>
            </p:txBody>
          </p:sp>
          <p:sp>
            <p:nvSpPr>
              <p:cNvPr id="57" name="Rectangle 31">
                <a:extLst>
                  <a:ext uri="{FF2B5EF4-FFF2-40B4-BE49-F238E27FC236}">
                    <a16:creationId xmlns:a16="http://schemas.microsoft.com/office/drawing/2014/main" id="{DC23930D-A321-E747-9860-B7EDA8E34EAB}"/>
                  </a:ext>
                </a:extLst>
              </p:cNvPr>
              <p:cNvSpPr/>
              <p:nvPr/>
            </p:nvSpPr>
            <p:spPr>
              <a:xfrm>
                <a:off x="874322" y="3735501"/>
                <a:ext cx="500066" cy="50006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60" name="Rectangle 31">
              <a:extLst>
                <a:ext uri="{FF2B5EF4-FFF2-40B4-BE49-F238E27FC236}">
                  <a16:creationId xmlns:a16="http://schemas.microsoft.com/office/drawing/2014/main" id="{BD77EB53-E435-7045-AE74-5EE061B15CFB}"/>
                </a:ext>
              </a:extLst>
            </p:cNvPr>
            <p:cNvSpPr/>
            <p:nvPr/>
          </p:nvSpPr>
          <p:spPr>
            <a:xfrm>
              <a:off x="366658" y="3090202"/>
              <a:ext cx="500066" cy="500066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>
                  <a:solidFill>
                    <a:schemeClr val="tx1"/>
                  </a:solidFill>
                  <a:latin typeface="Calibri" panose="020F0502020204030204" pitchFamily="34" charset="0"/>
                </a:rPr>
                <a:t>S</a:t>
              </a:r>
              <a:endParaRPr lang="en-CA">
                <a:solidFill>
                  <a:schemeClr val="tx1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61" name="Rectangle 107">
              <a:extLst>
                <a:ext uri="{FF2B5EF4-FFF2-40B4-BE49-F238E27FC236}">
                  <a16:creationId xmlns:a16="http://schemas.microsoft.com/office/drawing/2014/main" id="{B42C747B-AFA5-8940-9DED-9480376E3005}"/>
                </a:ext>
              </a:extLst>
            </p:cNvPr>
            <p:cNvSpPr/>
            <p:nvPr/>
          </p:nvSpPr>
          <p:spPr>
            <a:xfrm>
              <a:off x="869078" y="3090202"/>
              <a:ext cx="500066" cy="50006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>
                  <a:solidFill>
                    <a:schemeClr val="tx1"/>
                  </a:solidFill>
                  <a:latin typeface="Calibri" panose="020F0502020204030204" pitchFamily="34" charset="0"/>
                </a:rPr>
                <a:t>E</a:t>
              </a:r>
            </a:p>
          </p:txBody>
        </p:sp>
        <p:sp>
          <p:nvSpPr>
            <p:cNvPr id="62" name="Rectangle 31">
              <a:extLst>
                <a:ext uri="{FF2B5EF4-FFF2-40B4-BE49-F238E27FC236}">
                  <a16:creationId xmlns:a16="http://schemas.microsoft.com/office/drawing/2014/main" id="{E451161D-6501-394B-AD15-A815950D5AB0}"/>
                </a:ext>
              </a:extLst>
            </p:cNvPr>
            <p:cNvSpPr/>
            <p:nvPr/>
          </p:nvSpPr>
          <p:spPr>
            <a:xfrm>
              <a:off x="1373134" y="3090202"/>
              <a:ext cx="500066" cy="500066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>
                  <a:solidFill>
                    <a:schemeClr val="tx1"/>
                  </a:solidFill>
                  <a:latin typeface="Calibri" panose="020F0502020204030204" pitchFamily="34" charset="0"/>
                </a:rPr>
                <a:t>C</a:t>
              </a:r>
              <a:endParaRPr lang="en-CA">
                <a:solidFill>
                  <a:schemeClr val="tx1"/>
                </a:solidFill>
                <a:latin typeface="Calibri" panose="020F0502020204030204" pitchFamily="34" charset="0"/>
              </a:endParaRPr>
            </a:p>
          </p:txBody>
        </p:sp>
      </p:grpSp>
      <p:pic>
        <p:nvPicPr>
          <p:cNvPr id="63" name="Picture Placeholder 4">
            <a:extLst>
              <a:ext uri="{FF2B5EF4-FFF2-40B4-BE49-F238E27FC236}">
                <a16:creationId xmlns:a16="http://schemas.microsoft.com/office/drawing/2014/main" id="{422C5ED8-46B5-AE41-AA07-DE1E7E4EE6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 bwMode="auto">
          <a:xfrm>
            <a:off x="5940152" y="6237312"/>
            <a:ext cx="1330007" cy="56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4" name="Gerade Verbindung mit Pfeil 75">
            <a:extLst>
              <a:ext uri="{FF2B5EF4-FFF2-40B4-BE49-F238E27FC236}">
                <a16:creationId xmlns:a16="http://schemas.microsoft.com/office/drawing/2014/main" id="{D4999AD8-D838-2E49-9034-AD23278DAA64}"/>
              </a:ext>
            </a:extLst>
          </p:cNvPr>
          <p:cNvCxnSpPr/>
          <p:nvPr/>
        </p:nvCxnSpPr>
        <p:spPr>
          <a:xfrm flipV="1">
            <a:off x="5715000" y="4953000"/>
            <a:ext cx="480535" cy="435505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feld 76">
            <a:extLst>
              <a:ext uri="{FF2B5EF4-FFF2-40B4-BE49-F238E27FC236}">
                <a16:creationId xmlns:a16="http://schemas.microsoft.com/office/drawing/2014/main" id="{2D9DCC88-604D-3043-ABF3-25F63E15E5E1}"/>
              </a:ext>
            </a:extLst>
          </p:cNvPr>
          <p:cNvSpPr txBox="1"/>
          <p:nvPr/>
        </p:nvSpPr>
        <p:spPr>
          <a:xfrm>
            <a:off x="5076057" y="5388505"/>
            <a:ext cx="13681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latin typeface="Calibri" panose="020F0502020204030204" pitchFamily="34" charset="0"/>
                <a:cs typeface="Calibri" panose="020F0502020204030204" pitchFamily="34" charset="0"/>
              </a:rPr>
              <a:t>Reading area</a:t>
            </a:r>
          </a:p>
        </p:txBody>
      </p:sp>
    </p:spTree>
    <p:extLst>
      <p:ext uri="{BB962C8B-B14F-4D97-AF65-F5344CB8AC3E}">
        <p14:creationId xmlns:p14="http://schemas.microsoft.com/office/powerpoint/2010/main" val="2943392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369332"/>
          </a:xfrm>
        </p:spPr>
        <p:txBody>
          <a:bodyPr/>
          <a:lstStyle/>
          <a:p>
            <a:pPr lvl="1"/>
            <a:r>
              <a:rPr lang="en-US"/>
              <a:t>Proposed </a:t>
            </a:r>
            <a:r>
              <a:rPr lang="en-US" err="1"/>
              <a:t>EPCglobal</a:t>
            </a:r>
            <a:r>
              <a:rPr lang="en-US"/>
              <a:t> C1G2 Reading Process </a:t>
            </a:r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5A0D3CB2-E0E6-284D-B358-2D0FC1F909E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>
          <a:xfrm>
            <a:off x="7524750" y="100013"/>
            <a:ext cx="1149350" cy="906462"/>
          </a:xfrm>
        </p:spPr>
      </p:pic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6D6825A-82F5-3A4F-9E8F-D3A513A73C6B}" type="datetime3">
              <a:rPr lang="de-DE" smtClean="0"/>
              <a:t>23/01/2019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Hazem Elsaid Ibrahim | PhD Dissertation</a:t>
            </a:r>
          </a:p>
        </p:txBody>
      </p:sp>
      <p:pic>
        <p:nvPicPr>
          <p:cNvPr id="7" name="Picture Placeholder 4">
            <a:extLst>
              <a:ext uri="{FF2B5EF4-FFF2-40B4-BE49-F238E27FC236}">
                <a16:creationId xmlns:a16="http://schemas.microsoft.com/office/drawing/2014/main" id="{862FBCA6-8654-EB4E-B8B9-5343706E4A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 bwMode="auto">
          <a:xfrm>
            <a:off x="5940152" y="6237312"/>
            <a:ext cx="1330007" cy="56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platzhalter 6">
            <a:extLst>
              <a:ext uri="{FF2B5EF4-FFF2-40B4-BE49-F238E27FC236}">
                <a16:creationId xmlns:a16="http://schemas.microsoft.com/office/drawing/2014/main" id="{9C278882-991B-A54D-88EA-B73BD9FDC94A}"/>
              </a:ext>
            </a:extLst>
          </p:cNvPr>
          <p:cNvSpPr txBox="1">
            <a:spLocks/>
          </p:cNvSpPr>
          <p:nvPr/>
        </p:nvSpPr>
        <p:spPr>
          <a:xfrm>
            <a:off x="288000" y="1098048"/>
            <a:ext cx="8568000" cy="5139264"/>
          </a:xfrm>
          <a:prstGeom prst="rect">
            <a:avLst/>
          </a:prstGeom>
        </p:spPr>
        <p:txBody>
          <a:bodyPr/>
          <a:lstStyle>
            <a:lvl1pPr marL="358775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tx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9138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2pPr>
            <a:lvl3pPr marL="1079500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439863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4pPr>
            <a:lvl5pPr marL="1798638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5pPr>
            <a:lvl6pPr marL="18875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6pPr>
            <a:lvl7pPr marL="23447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7pPr>
            <a:lvl8pPr marL="28019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8pPr>
            <a:lvl9pPr marL="32591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500" kern="0"/>
              <a:t>Tag which received a valid ACK command replies</a:t>
            </a:r>
          </a:p>
          <a:p>
            <a:pPr marL="0" indent="0">
              <a:buFont typeface="Wingdings" pitchFamily="2" charset="2"/>
              <a:buNone/>
            </a:pPr>
            <a:r>
              <a:rPr lang="en-US" sz="1500" kern="0"/>
              <a:t>     with its EPC and goes to ACK state.</a:t>
            </a:r>
          </a:p>
          <a:p>
            <a:r>
              <a:rPr lang="en-US" sz="1500" kern="0"/>
              <a:t>Tags which receive invalid ACK command enter wait state.</a:t>
            </a:r>
          </a:p>
          <a:p>
            <a:endParaRPr lang="en-US" sz="1600" kern="0"/>
          </a:p>
          <a:p>
            <a:endParaRPr lang="en-US" sz="1600" kern="0"/>
          </a:p>
          <a:p>
            <a:pPr lvl="3"/>
            <a:endParaRPr lang="en-US" sz="1400" kern="0"/>
          </a:p>
          <a:p>
            <a:pPr marL="0" indent="0">
              <a:buFont typeface="Wingdings" pitchFamily="2" charset="2"/>
              <a:buNone/>
            </a:pPr>
            <a:r>
              <a:rPr lang="en-US" sz="1600" kern="0"/>
              <a:t>                                                                </a:t>
            </a:r>
          </a:p>
          <a:p>
            <a:pPr marL="0" indent="0">
              <a:buFont typeface="Wingdings" pitchFamily="2" charset="2"/>
              <a:buNone/>
            </a:pPr>
            <a:r>
              <a:rPr lang="en-US" sz="1600" kern="0"/>
              <a:t>         </a:t>
            </a:r>
          </a:p>
          <a:p>
            <a:endParaRPr lang="en-US" sz="1600" kern="0"/>
          </a:p>
          <a:p>
            <a:endParaRPr lang="en-US" sz="1600" kern="0"/>
          </a:p>
          <a:p>
            <a:endParaRPr lang="en-US" sz="1600" kern="0"/>
          </a:p>
          <a:p>
            <a:endParaRPr lang="en-US" sz="1600" kern="0"/>
          </a:p>
          <a:p>
            <a:endParaRPr lang="en-US" sz="1600" kern="0"/>
          </a:p>
          <a:p>
            <a:endParaRPr lang="en-US" sz="1600" kern="0"/>
          </a:p>
          <a:p>
            <a:pPr marL="0" indent="0">
              <a:buFont typeface="Wingdings" pitchFamily="2" charset="2"/>
              <a:buNone/>
            </a:pPr>
            <a:endParaRPr lang="en-US" sz="1600" kern="0"/>
          </a:p>
          <a:p>
            <a:endParaRPr lang="en-US" sz="1600" kern="0"/>
          </a:p>
          <a:p>
            <a:pPr marL="0" indent="0">
              <a:buFont typeface="Wingdings" pitchFamily="2" charset="2"/>
              <a:buNone/>
            </a:pPr>
            <a:endParaRPr lang="en-US" sz="1600" kern="0"/>
          </a:p>
          <a:p>
            <a:pPr marL="0" indent="0">
              <a:buFont typeface="Wingdings" pitchFamily="2" charset="2"/>
              <a:buNone/>
            </a:pPr>
            <a:r>
              <a:rPr lang="en-US" sz="1600" kern="0"/>
              <a:t>                                                                                             </a:t>
            </a:r>
          </a:p>
        </p:txBody>
      </p:sp>
      <p:cxnSp>
        <p:nvCxnSpPr>
          <p:cNvPr id="10" name="Gerade Verbindung mit Pfeil 12">
            <a:extLst>
              <a:ext uri="{FF2B5EF4-FFF2-40B4-BE49-F238E27FC236}">
                <a16:creationId xmlns:a16="http://schemas.microsoft.com/office/drawing/2014/main" id="{C614A7A9-43FD-8244-B5E9-5BBAD57754AC}"/>
              </a:ext>
            </a:extLst>
          </p:cNvPr>
          <p:cNvCxnSpPr/>
          <p:nvPr/>
        </p:nvCxnSpPr>
        <p:spPr>
          <a:xfrm>
            <a:off x="8460432" y="1298020"/>
            <a:ext cx="0" cy="485951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0">
            <a:extLst>
              <a:ext uri="{FF2B5EF4-FFF2-40B4-BE49-F238E27FC236}">
                <a16:creationId xmlns:a16="http://schemas.microsoft.com/office/drawing/2014/main" id="{B5A1199C-173E-C34A-A674-B0646C96859C}"/>
              </a:ext>
            </a:extLst>
          </p:cNvPr>
          <p:cNvSpPr txBox="1"/>
          <p:nvPr/>
        </p:nvSpPr>
        <p:spPr>
          <a:xfrm>
            <a:off x="4955653" y="988043"/>
            <a:ext cx="775790" cy="33855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600" b="0">
                <a:latin typeface="Calibri" panose="020F0502020204030204" pitchFamily="34" charset="0"/>
                <a:cs typeface="Calibri" panose="020F0502020204030204" pitchFamily="34" charset="0"/>
              </a:rPr>
              <a:t>Reader</a:t>
            </a:r>
          </a:p>
        </p:txBody>
      </p:sp>
      <p:sp>
        <p:nvSpPr>
          <p:cNvPr id="13" name="Textfeld 14">
            <a:extLst>
              <a:ext uri="{FF2B5EF4-FFF2-40B4-BE49-F238E27FC236}">
                <a16:creationId xmlns:a16="http://schemas.microsoft.com/office/drawing/2014/main" id="{AB55998D-4B9C-FA4B-AAF4-1253E9F92220}"/>
              </a:ext>
            </a:extLst>
          </p:cNvPr>
          <p:cNvSpPr txBox="1"/>
          <p:nvPr/>
        </p:nvSpPr>
        <p:spPr>
          <a:xfrm>
            <a:off x="8134320" y="967240"/>
            <a:ext cx="542136" cy="33855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600" b="0">
                <a:latin typeface="Calibri" panose="020F0502020204030204" pitchFamily="34" charset="0"/>
                <a:cs typeface="Calibri" panose="020F0502020204030204" pitchFamily="34" charset="0"/>
              </a:rPr>
              <a:t>Tags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FC976E65-F0CA-E842-86AC-66A40E2F51E2}"/>
              </a:ext>
            </a:extLst>
          </p:cNvPr>
          <p:cNvSpPr txBox="1"/>
          <p:nvPr/>
        </p:nvSpPr>
        <p:spPr>
          <a:xfrm>
            <a:off x="5148064" y="5877272"/>
            <a:ext cx="253596" cy="33855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600" b="0"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</a:p>
        </p:txBody>
      </p:sp>
      <p:sp>
        <p:nvSpPr>
          <p:cNvPr id="15" name="Textfeld 16">
            <a:extLst>
              <a:ext uri="{FF2B5EF4-FFF2-40B4-BE49-F238E27FC236}">
                <a16:creationId xmlns:a16="http://schemas.microsoft.com/office/drawing/2014/main" id="{3CCEA005-BB40-0247-9696-71A964CAE463}"/>
              </a:ext>
            </a:extLst>
          </p:cNvPr>
          <p:cNvSpPr txBox="1"/>
          <p:nvPr/>
        </p:nvSpPr>
        <p:spPr>
          <a:xfrm>
            <a:off x="8237093" y="5913847"/>
            <a:ext cx="253596" cy="33855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600" b="0"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</a:p>
        </p:txBody>
      </p:sp>
      <p:cxnSp>
        <p:nvCxnSpPr>
          <p:cNvPr id="16" name="Gerade Verbindung mit Pfeil 17">
            <a:extLst>
              <a:ext uri="{FF2B5EF4-FFF2-40B4-BE49-F238E27FC236}">
                <a16:creationId xmlns:a16="http://schemas.microsoft.com/office/drawing/2014/main" id="{4CBBF504-C037-1A4C-8270-C7D495BDA26E}"/>
              </a:ext>
            </a:extLst>
          </p:cNvPr>
          <p:cNvCxnSpPr/>
          <p:nvPr/>
        </p:nvCxnSpPr>
        <p:spPr>
          <a:xfrm>
            <a:off x="5358178" y="1326597"/>
            <a:ext cx="3102254" cy="37421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9">
            <a:extLst>
              <a:ext uri="{FF2B5EF4-FFF2-40B4-BE49-F238E27FC236}">
                <a16:creationId xmlns:a16="http://schemas.microsoft.com/office/drawing/2014/main" id="{5B11540B-1565-A543-AB46-4DED90F11BF9}"/>
              </a:ext>
            </a:extLst>
          </p:cNvPr>
          <p:cNvCxnSpPr/>
          <p:nvPr/>
        </p:nvCxnSpPr>
        <p:spPr>
          <a:xfrm>
            <a:off x="5364088" y="1628800"/>
            <a:ext cx="3081714" cy="37421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20">
            <a:extLst>
              <a:ext uri="{FF2B5EF4-FFF2-40B4-BE49-F238E27FC236}">
                <a16:creationId xmlns:a16="http://schemas.microsoft.com/office/drawing/2014/main" id="{DD88474D-022D-B44F-85E2-1436320398FE}"/>
              </a:ext>
            </a:extLst>
          </p:cNvPr>
          <p:cNvCxnSpPr/>
          <p:nvPr/>
        </p:nvCxnSpPr>
        <p:spPr>
          <a:xfrm>
            <a:off x="5364088" y="1974669"/>
            <a:ext cx="3081714" cy="37421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21">
            <a:extLst>
              <a:ext uri="{FF2B5EF4-FFF2-40B4-BE49-F238E27FC236}">
                <a16:creationId xmlns:a16="http://schemas.microsoft.com/office/drawing/2014/main" id="{E671E2B9-464C-E84F-8D88-4D8F7418CDC6}"/>
              </a:ext>
            </a:extLst>
          </p:cNvPr>
          <p:cNvCxnSpPr/>
          <p:nvPr/>
        </p:nvCxnSpPr>
        <p:spPr>
          <a:xfrm flipH="1">
            <a:off x="5371403" y="2564904"/>
            <a:ext cx="3089029" cy="43204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feld 26">
            <a:extLst>
              <a:ext uri="{FF2B5EF4-FFF2-40B4-BE49-F238E27FC236}">
                <a16:creationId xmlns:a16="http://schemas.microsoft.com/office/drawing/2014/main" id="{5856D74D-238E-224A-9BBD-D3A67F87463A}"/>
              </a:ext>
            </a:extLst>
          </p:cNvPr>
          <p:cNvSpPr txBox="1"/>
          <p:nvPr/>
        </p:nvSpPr>
        <p:spPr>
          <a:xfrm rot="396810">
            <a:off x="6316490" y="1203964"/>
            <a:ext cx="1393458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400" b="0">
                <a:latin typeface="Calibri" panose="020F0502020204030204" pitchFamily="34" charset="0"/>
                <a:cs typeface="Calibri" panose="020F0502020204030204" pitchFamily="34" charset="0"/>
              </a:rPr>
              <a:t>Select command</a:t>
            </a:r>
          </a:p>
        </p:txBody>
      </p:sp>
      <p:sp>
        <p:nvSpPr>
          <p:cNvPr id="21" name="Textfeld 27">
            <a:extLst>
              <a:ext uri="{FF2B5EF4-FFF2-40B4-BE49-F238E27FC236}">
                <a16:creationId xmlns:a16="http://schemas.microsoft.com/office/drawing/2014/main" id="{372F9982-1461-8044-BBC6-B4066EA53618}"/>
              </a:ext>
            </a:extLst>
          </p:cNvPr>
          <p:cNvSpPr txBox="1"/>
          <p:nvPr/>
        </p:nvSpPr>
        <p:spPr>
          <a:xfrm rot="396810">
            <a:off x="6284733" y="1529835"/>
            <a:ext cx="1433085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400" b="0">
                <a:latin typeface="Calibri" panose="020F0502020204030204" pitchFamily="34" charset="0"/>
                <a:cs typeface="Calibri" panose="020F0502020204030204" pitchFamily="34" charset="0"/>
              </a:rPr>
              <a:t>Switch command</a:t>
            </a:r>
          </a:p>
        </p:txBody>
      </p:sp>
      <p:sp>
        <p:nvSpPr>
          <p:cNvPr id="22" name="Textfeld 28">
            <a:extLst>
              <a:ext uri="{FF2B5EF4-FFF2-40B4-BE49-F238E27FC236}">
                <a16:creationId xmlns:a16="http://schemas.microsoft.com/office/drawing/2014/main" id="{5A454C2B-71C1-BB40-99F1-21428EB0D0A1}"/>
              </a:ext>
            </a:extLst>
          </p:cNvPr>
          <p:cNvSpPr txBox="1"/>
          <p:nvPr/>
        </p:nvSpPr>
        <p:spPr>
          <a:xfrm rot="396810">
            <a:off x="6255696" y="1815585"/>
            <a:ext cx="1403974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400" b="0">
                <a:latin typeface="Calibri" panose="020F0502020204030204" pitchFamily="34" charset="0"/>
                <a:cs typeface="Calibri" panose="020F0502020204030204" pitchFamily="34" charset="0"/>
              </a:rPr>
              <a:t>Query command</a:t>
            </a:r>
          </a:p>
        </p:txBody>
      </p:sp>
      <p:sp>
        <p:nvSpPr>
          <p:cNvPr id="23" name="Textfeld 29">
            <a:extLst>
              <a:ext uri="{FF2B5EF4-FFF2-40B4-BE49-F238E27FC236}">
                <a16:creationId xmlns:a16="http://schemas.microsoft.com/office/drawing/2014/main" id="{7808E517-862A-1549-B530-629E9E7DFD48}"/>
              </a:ext>
            </a:extLst>
          </p:cNvPr>
          <p:cNvSpPr txBox="1"/>
          <p:nvPr/>
        </p:nvSpPr>
        <p:spPr>
          <a:xfrm rot="21129546">
            <a:off x="5951384" y="2450830"/>
            <a:ext cx="1986441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400" b="0">
                <a:latin typeface="Calibri" panose="020F0502020204030204" pitchFamily="34" charset="0"/>
                <a:cs typeface="Calibri" panose="020F0502020204030204" pitchFamily="34" charset="0"/>
              </a:rPr>
              <a:t>RN16</a:t>
            </a:r>
            <a:r>
              <a:rPr lang="en-US" sz="1400" b="0" baseline="-2500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1400" b="0">
                <a:latin typeface="Calibri" panose="020F0502020204030204" pitchFamily="34" charset="0"/>
                <a:cs typeface="Calibri" panose="020F0502020204030204" pitchFamily="34" charset="0"/>
              </a:rPr>
              <a:t>+RN16</a:t>
            </a:r>
            <a:r>
              <a:rPr lang="en-US" sz="1400" b="0" baseline="-2500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1400" b="0">
                <a:latin typeface="Calibri" panose="020F0502020204030204" pitchFamily="34" charset="0"/>
                <a:cs typeface="Calibri" panose="020F0502020204030204" pitchFamily="34" charset="0"/>
              </a:rPr>
              <a:t>+….+RN16</a:t>
            </a:r>
            <a:r>
              <a:rPr lang="en-US" sz="1400" b="0" baseline="-25000">
                <a:latin typeface="Calibri" panose="020F0502020204030204" pitchFamily="34" charset="0"/>
                <a:cs typeface="Calibri" panose="020F0502020204030204" pitchFamily="34" charset="0"/>
              </a:rPr>
              <a:t>k</a:t>
            </a:r>
          </a:p>
        </p:txBody>
      </p:sp>
      <p:cxnSp>
        <p:nvCxnSpPr>
          <p:cNvPr id="24" name="Gerade Verbindung mit Pfeil 30">
            <a:extLst>
              <a:ext uri="{FF2B5EF4-FFF2-40B4-BE49-F238E27FC236}">
                <a16:creationId xmlns:a16="http://schemas.microsoft.com/office/drawing/2014/main" id="{F09ED111-25C3-7E45-A813-2500BC27519B}"/>
              </a:ext>
            </a:extLst>
          </p:cNvPr>
          <p:cNvCxnSpPr/>
          <p:nvPr/>
        </p:nvCxnSpPr>
        <p:spPr>
          <a:xfrm>
            <a:off x="5364088" y="3212976"/>
            <a:ext cx="3081714" cy="37421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32">
            <a:extLst>
              <a:ext uri="{FF2B5EF4-FFF2-40B4-BE49-F238E27FC236}">
                <a16:creationId xmlns:a16="http://schemas.microsoft.com/office/drawing/2014/main" id="{43A79F3A-F145-744B-A7D1-EA72084719DA}"/>
              </a:ext>
            </a:extLst>
          </p:cNvPr>
          <p:cNvCxnSpPr/>
          <p:nvPr/>
        </p:nvCxnSpPr>
        <p:spPr>
          <a:xfrm flipH="1">
            <a:off x="5371403" y="3645024"/>
            <a:ext cx="3089030" cy="36004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feld 37">
            <a:extLst>
              <a:ext uri="{FF2B5EF4-FFF2-40B4-BE49-F238E27FC236}">
                <a16:creationId xmlns:a16="http://schemas.microsoft.com/office/drawing/2014/main" id="{CBE39AA2-5642-834A-8DE0-3067DCA490A6}"/>
              </a:ext>
            </a:extLst>
          </p:cNvPr>
          <p:cNvSpPr txBox="1"/>
          <p:nvPr/>
        </p:nvSpPr>
        <p:spPr>
          <a:xfrm rot="396810">
            <a:off x="6422088" y="3076777"/>
            <a:ext cx="1042273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400" b="0" err="1">
                <a:latin typeface="Calibri" panose="020F0502020204030204" pitchFamily="34" charset="0"/>
                <a:cs typeface="Calibri" panose="020F0502020204030204" pitchFamily="34" charset="0"/>
              </a:rPr>
              <a:t>Ack</a:t>
            </a:r>
            <a:r>
              <a:rPr lang="en-US" sz="1400" b="0">
                <a:latin typeface="Calibri" panose="020F0502020204030204" pitchFamily="34" charset="0"/>
                <a:cs typeface="Calibri" panose="020F0502020204030204" pitchFamily="34" charset="0"/>
              </a:rPr>
              <a:t>(RN16</a:t>
            </a:r>
            <a:r>
              <a:rPr lang="en-US" sz="1400" b="0" baseline="-2500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1400" b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  <p:sp>
        <p:nvSpPr>
          <p:cNvPr id="27" name="Pfeil nach rechts 4">
            <a:extLst>
              <a:ext uri="{FF2B5EF4-FFF2-40B4-BE49-F238E27FC236}">
                <a16:creationId xmlns:a16="http://schemas.microsoft.com/office/drawing/2014/main" id="{ED23A237-078F-C84E-B4A0-08122EB46FE5}"/>
              </a:ext>
            </a:extLst>
          </p:cNvPr>
          <p:cNvSpPr/>
          <p:nvPr/>
        </p:nvSpPr>
        <p:spPr>
          <a:xfrm rot="10800000">
            <a:off x="8542710" y="3522953"/>
            <a:ext cx="267492" cy="21602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Gerade Verbindung mit Pfeil 41">
            <a:extLst>
              <a:ext uri="{FF2B5EF4-FFF2-40B4-BE49-F238E27FC236}">
                <a16:creationId xmlns:a16="http://schemas.microsoft.com/office/drawing/2014/main" id="{167F2FDC-8DAB-C148-ADBA-3D21598D0241}"/>
              </a:ext>
            </a:extLst>
          </p:cNvPr>
          <p:cNvCxnSpPr/>
          <p:nvPr/>
        </p:nvCxnSpPr>
        <p:spPr>
          <a:xfrm>
            <a:off x="5364088" y="1290705"/>
            <a:ext cx="0" cy="485951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feld 33">
            <a:extLst>
              <a:ext uri="{FF2B5EF4-FFF2-40B4-BE49-F238E27FC236}">
                <a16:creationId xmlns:a16="http://schemas.microsoft.com/office/drawing/2014/main" id="{416CE57A-E613-2D4D-B056-3C04F4D3C3FB}"/>
              </a:ext>
            </a:extLst>
          </p:cNvPr>
          <p:cNvSpPr txBox="1"/>
          <p:nvPr/>
        </p:nvSpPr>
        <p:spPr>
          <a:xfrm rot="21339161">
            <a:off x="6310379" y="3492812"/>
            <a:ext cx="1027845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400" b="0">
                <a:latin typeface="Calibri" panose="020F0502020204030204" pitchFamily="34" charset="0"/>
                <a:cs typeface="Calibri" panose="020F0502020204030204" pitchFamily="34" charset="0"/>
              </a:rPr>
              <a:t>EPC(RN16</a:t>
            </a:r>
            <a:r>
              <a:rPr lang="en-US" sz="1400" b="0" baseline="-2500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1400" b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en-US" sz="1400" b="0" baseline="-250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0" name="Grafik 35">
            <a:extLst>
              <a:ext uri="{FF2B5EF4-FFF2-40B4-BE49-F238E27FC236}">
                <a16:creationId xmlns:a16="http://schemas.microsoft.com/office/drawing/2014/main" id="{CD9EE87A-C7E4-514F-BD7E-D89B76D37C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2857496"/>
            <a:ext cx="4274459" cy="2189104"/>
          </a:xfrm>
          <a:prstGeom prst="rect">
            <a:avLst/>
          </a:prstGeom>
        </p:spPr>
      </p:pic>
      <p:sp>
        <p:nvSpPr>
          <p:cNvPr id="31" name="Textfeld 5">
            <a:extLst>
              <a:ext uri="{FF2B5EF4-FFF2-40B4-BE49-F238E27FC236}">
                <a16:creationId xmlns:a16="http://schemas.microsoft.com/office/drawing/2014/main" id="{35A8A89F-E4ED-214D-A3D2-8FDFA22599C2}"/>
              </a:ext>
            </a:extLst>
          </p:cNvPr>
          <p:cNvSpPr txBox="1"/>
          <p:nvPr/>
        </p:nvSpPr>
        <p:spPr>
          <a:xfrm>
            <a:off x="8604448" y="3230665"/>
            <a:ext cx="184731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endParaRPr lang="en-US" sz="1800" b="0"/>
          </a:p>
        </p:txBody>
      </p:sp>
      <p:sp>
        <p:nvSpPr>
          <p:cNvPr id="32" name="Textfeld 6">
            <a:extLst>
              <a:ext uri="{FF2B5EF4-FFF2-40B4-BE49-F238E27FC236}">
                <a16:creationId xmlns:a16="http://schemas.microsoft.com/office/drawing/2014/main" id="{1A652A92-F6F3-8047-9743-A1127CD3006B}"/>
              </a:ext>
            </a:extLst>
          </p:cNvPr>
          <p:cNvSpPr txBox="1"/>
          <p:nvPr/>
        </p:nvSpPr>
        <p:spPr>
          <a:xfrm>
            <a:off x="7581249" y="3831431"/>
            <a:ext cx="896143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en-US" sz="1200" b="0">
                <a:latin typeface="Calibri" panose="020F0502020204030204" pitchFamily="34" charset="0"/>
                <a:cs typeface="Calibri" panose="020F0502020204030204" pitchFamily="34" charset="0"/>
              </a:rPr>
              <a:t>(R</a:t>
            </a:r>
            <a:r>
              <a:rPr lang="en-US" sz="1200" b="0" baseline="-25000">
                <a:latin typeface="Calibri" panose="020F0502020204030204" pitchFamily="34" charset="0"/>
                <a:cs typeface="Calibri" panose="020F0502020204030204" pitchFamily="34" charset="0"/>
              </a:rPr>
              <a:t>sol</a:t>
            </a:r>
            <a:r>
              <a:rPr lang="en-US" sz="1200" b="0">
                <a:latin typeface="Calibri" panose="020F0502020204030204" pitchFamily="34" charset="0"/>
                <a:cs typeface="Calibri" panose="020F0502020204030204" pitchFamily="34" charset="0"/>
              </a:rPr>
              <a:t>-1) tags</a:t>
            </a:r>
          </a:p>
          <a:p>
            <a:pPr algn="ctr"/>
            <a:r>
              <a:rPr lang="en-US" sz="1200" b="0">
                <a:latin typeface="Calibri" panose="020F0502020204030204" pitchFamily="34" charset="0"/>
                <a:cs typeface="Calibri" panose="020F0502020204030204" pitchFamily="34" charset="0"/>
              </a:rPr>
              <a:t>Wait state</a:t>
            </a:r>
          </a:p>
        </p:txBody>
      </p:sp>
      <p:sp>
        <p:nvSpPr>
          <p:cNvPr id="33" name="Textfeld 7">
            <a:extLst>
              <a:ext uri="{FF2B5EF4-FFF2-40B4-BE49-F238E27FC236}">
                <a16:creationId xmlns:a16="http://schemas.microsoft.com/office/drawing/2014/main" id="{0474A972-D457-BC4A-B8EA-677621615A9F}"/>
              </a:ext>
            </a:extLst>
          </p:cNvPr>
          <p:cNvSpPr txBox="1"/>
          <p:nvPr/>
        </p:nvSpPr>
        <p:spPr>
          <a:xfrm>
            <a:off x="5305564" y="4005064"/>
            <a:ext cx="777970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en-US" sz="1200" b="0">
                <a:latin typeface="Calibri" panose="020F0502020204030204" pitchFamily="34" charset="0"/>
                <a:cs typeface="Calibri" panose="020F0502020204030204" pitchFamily="34" charset="0"/>
              </a:rPr>
              <a:t>First tag </a:t>
            </a:r>
          </a:p>
          <a:p>
            <a:pPr algn="ctr"/>
            <a:r>
              <a:rPr lang="en-US" sz="1200" b="0">
                <a:latin typeface="Calibri" panose="020F0502020204030204" pitchFamily="34" charset="0"/>
                <a:cs typeface="Calibri" panose="020F0502020204030204" pitchFamily="34" charset="0"/>
              </a:rPr>
              <a:t>ACK state</a:t>
            </a:r>
          </a:p>
        </p:txBody>
      </p:sp>
    </p:spTree>
    <p:extLst>
      <p:ext uri="{BB962C8B-B14F-4D97-AF65-F5344CB8AC3E}">
        <p14:creationId xmlns:p14="http://schemas.microsoft.com/office/powerpoint/2010/main" val="342744231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369332"/>
          </a:xfrm>
        </p:spPr>
        <p:txBody>
          <a:bodyPr/>
          <a:lstStyle/>
          <a:p>
            <a:pPr lvl="1"/>
            <a:r>
              <a:rPr lang="en-US"/>
              <a:t>Proposed </a:t>
            </a:r>
            <a:r>
              <a:rPr lang="en-US" err="1"/>
              <a:t>EPCglobal</a:t>
            </a:r>
            <a:r>
              <a:rPr lang="en-US"/>
              <a:t> C1G2 Reading Process </a:t>
            </a:r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5A0D3CB2-E0E6-284D-B358-2D0FC1F909E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>
          <a:xfrm>
            <a:off x="7524750" y="100013"/>
            <a:ext cx="1149350" cy="906462"/>
          </a:xfrm>
        </p:spPr>
      </p:pic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6D6825A-82F5-3A4F-9E8F-D3A513A73C6B}" type="datetime3">
              <a:rPr lang="de-DE" smtClean="0"/>
              <a:t>23/01/2019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Hazem Elsaid Ibrahim | PhD Dissertation</a:t>
            </a:r>
          </a:p>
        </p:txBody>
      </p:sp>
      <p:pic>
        <p:nvPicPr>
          <p:cNvPr id="7" name="Picture Placeholder 4">
            <a:extLst>
              <a:ext uri="{FF2B5EF4-FFF2-40B4-BE49-F238E27FC236}">
                <a16:creationId xmlns:a16="http://schemas.microsoft.com/office/drawing/2014/main" id="{862FBCA6-8654-EB4E-B8B9-5343706E4A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 bwMode="auto">
          <a:xfrm>
            <a:off x="5940152" y="6237312"/>
            <a:ext cx="1330007" cy="56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platzhalter 6">
            <a:extLst>
              <a:ext uri="{FF2B5EF4-FFF2-40B4-BE49-F238E27FC236}">
                <a16:creationId xmlns:a16="http://schemas.microsoft.com/office/drawing/2014/main" id="{779F57CC-290C-2440-BAE7-A35B1A23FA9D}"/>
              </a:ext>
            </a:extLst>
          </p:cNvPr>
          <p:cNvSpPr txBox="1">
            <a:spLocks/>
          </p:cNvSpPr>
          <p:nvPr/>
        </p:nvSpPr>
        <p:spPr>
          <a:xfrm>
            <a:off x="288000" y="1098048"/>
            <a:ext cx="8568000" cy="5139264"/>
          </a:xfrm>
          <a:prstGeom prst="rect">
            <a:avLst/>
          </a:prstGeom>
          <a:ln w="19050">
            <a:noFill/>
          </a:ln>
        </p:spPr>
        <p:txBody>
          <a:bodyPr/>
          <a:lstStyle>
            <a:lvl1pPr marL="358775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tx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9138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2pPr>
            <a:lvl3pPr marL="1079500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439863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4pPr>
            <a:lvl5pPr marL="1798638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5pPr>
            <a:lvl6pPr marL="18875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6pPr>
            <a:lvl7pPr marL="23447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7pPr>
            <a:lvl8pPr marL="28019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8pPr>
            <a:lvl9pPr marL="32591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600" kern="0"/>
              <a:t>K tags collided slot:</a:t>
            </a:r>
          </a:p>
          <a:p>
            <a:pPr lvl="1"/>
            <a:r>
              <a:rPr lang="en-US" sz="1600" kern="0"/>
              <a:t>Conventional tags choose the conventional pilot (P</a:t>
            </a:r>
            <a:r>
              <a:rPr lang="en-US" sz="1600" kern="0" baseline="-25000"/>
              <a:t>1</a:t>
            </a:r>
            <a:r>
              <a:rPr lang="en-US" sz="1600" kern="0"/>
              <a:t>)</a:t>
            </a:r>
          </a:p>
          <a:p>
            <a:pPr lvl="2"/>
            <a:r>
              <a:rPr lang="en-US" sz="1600" kern="0"/>
              <a:t>12-bits zeros for synchronization</a:t>
            </a:r>
          </a:p>
          <a:p>
            <a:pPr lvl="1"/>
            <a:endParaRPr lang="en-US" sz="1600" kern="0"/>
          </a:p>
          <a:p>
            <a:pPr lvl="1"/>
            <a:endParaRPr lang="en-US" sz="1600" kern="0"/>
          </a:p>
          <a:p>
            <a:pPr lvl="1"/>
            <a:r>
              <a:rPr lang="en-US" sz="1600" kern="0"/>
              <a:t>Each new tag chooses random pilot.</a:t>
            </a:r>
          </a:p>
          <a:p>
            <a:pPr lvl="2"/>
            <a:r>
              <a:rPr lang="en-US" sz="1500" kern="0"/>
              <a:t>4-bits zeros for synchronization</a:t>
            </a:r>
          </a:p>
          <a:p>
            <a:pPr lvl="2"/>
            <a:r>
              <a:rPr lang="en-US" sz="1500" kern="0"/>
              <a:t>8-bits orthogonal pilots for channel estimation</a:t>
            </a:r>
          </a:p>
          <a:p>
            <a:endParaRPr lang="en-US" sz="1600" kern="0"/>
          </a:p>
          <a:p>
            <a:pPr lvl="3"/>
            <a:endParaRPr lang="en-US" sz="1400" kern="0"/>
          </a:p>
          <a:p>
            <a:pPr marL="0" indent="0">
              <a:buFont typeface="Wingdings" pitchFamily="2" charset="2"/>
              <a:buNone/>
            </a:pPr>
            <a:r>
              <a:rPr lang="en-US" sz="1600" kern="0"/>
              <a:t>                                                                </a:t>
            </a:r>
          </a:p>
          <a:p>
            <a:pPr marL="0" indent="0">
              <a:buFont typeface="Wingdings" pitchFamily="2" charset="2"/>
              <a:buNone/>
            </a:pPr>
            <a:r>
              <a:rPr lang="en-US" sz="1600" kern="0"/>
              <a:t>         </a:t>
            </a:r>
          </a:p>
          <a:p>
            <a:endParaRPr lang="en-US" sz="1600" kern="0"/>
          </a:p>
          <a:p>
            <a:endParaRPr lang="en-US" sz="1600" kern="0"/>
          </a:p>
          <a:p>
            <a:endParaRPr lang="en-US" sz="1600" kern="0"/>
          </a:p>
          <a:p>
            <a:endParaRPr lang="en-US" sz="1600" kern="0"/>
          </a:p>
          <a:p>
            <a:endParaRPr lang="en-US" sz="1600" kern="0"/>
          </a:p>
          <a:p>
            <a:endParaRPr lang="en-US" sz="1600" kern="0"/>
          </a:p>
          <a:p>
            <a:pPr marL="0" indent="0">
              <a:buFont typeface="Wingdings" pitchFamily="2" charset="2"/>
              <a:buNone/>
            </a:pPr>
            <a:endParaRPr lang="en-US" sz="1600" kern="0"/>
          </a:p>
          <a:p>
            <a:endParaRPr lang="en-US" sz="1600" kern="0"/>
          </a:p>
          <a:p>
            <a:pPr marL="0" indent="0">
              <a:buFont typeface="Wingdings" pitchFamily="2" charset="2"/>
              <a:buNone/>
            </a:pPr>
            <a:endParaRPr lang="en-US" sz="1600" kern="0"/>
          </a:p>
          <a:p>
            <a:pPr marL="0" indent="0">
              <a:buFont typeface="Wingdings" pitchFamily="2" charset="2"/>
              <a:buNone/>
            </a:pPr>
            <a:r>
              <a:rPr lang="en-US" sz="1600" kern="0"/>
              <a:t>                                                                                             </a:t>
            </a:r>
          </a:p>
        </p:txBody>
      </p:sp>
      <p:graphicFrame>
        <p:nvGraphicFramePr>
          <p:cNvPr id="12" name="Tabelle 23">
            <a:extLst>
              <a:ext uri="{FF2B5EF4-FFF2-40B4-BE49-F238E27FC236}">
                <a16:creationId xmlns:a16="http://schemas.microsoft.com/office/drawing/2014/main" id="{ABDCD5B8-E3B4-D141-B366-8E17757BCBB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691680" y="4509120"/>
          <a:ext cx="1656184" cy="1463040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5040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521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</a:t>
                      </a:r>
                      <a:r>
                        <a:rPr lang="en-US" sz="1000" baseline="-250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en-US" sz="100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0 0 0 0 0 0 0 0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Batang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</a:t>
                      </a:r>
                      <a:r>
                        <a:rPr lang="en-US" sz="1200" baseline="-250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18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Batang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0 0 0 1</a:t>
                      </a:r>
                      <a:r>
                        <a:rPr lang="en-US" sz="1200" baseline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0 0 0 1 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Batang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</a:t>
                      </a:r>
                      <a:r>
                        <a:rPr lang="en-US" sz="1200" baseline="-250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69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Batang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0 1 0 0 0 1 0 0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Batang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</a:t>
                      </a:r>
                      <a:r>
                        <a:rPr lang="en-US" sz="1200" baseline="-250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86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Batang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0 1 0 1 0 1 0 1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Batang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</a:t>
                      </a:r>
                      <a:r>
                        <a:rPr lang="en-US" sz="1200" baseline="-250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171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Batang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1 0 1 0 1 0 1 0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Batang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</a:t>
                      </a:r>
                      <a:r>
                        <a:rPr lang="en-US" sz="1200" baseline="-250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188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Batang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1 0 1 1 1 0 1 1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Batang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</a:t>
                      </a:r>
                      <a:r>
                        <a:rPr lang="en-US" sz="1200" baseline="-250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239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Batang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1 1 1 0 1 1 1 0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Batang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</a:t>
                      </a:r>
                      <a:r>
                        <a:rPr lang="en-US" sz="1200" baseline="-250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256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Batang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1 1 1 1 1 1 1 1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Batang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3" name="Grafik 24">
            <a:extLst>
              <a:ext uri="{FF2B5EF4-FFF2-40B4-BE49-F238E27FC236}">
                <a16:creationId xmlns:a16="http://schemas.microsoft.com/office/drawing/2014/main" id="{49F9600C-C0CC-324E-B218-AB9B6F44F43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538" y="2161829"/>
            <a:ext cx="2815627" cy="429252"/>
          </a:xfrm>
          <a:prstGeom prst="rect">
            <a:avLst/>
          </a:prstGeom>
        </p:spPr>
      </p:pic>
      <p:pic>
        <p:nvPicPr>
          <p:cNvPr id="14" name="Grafik 33">
            <a:extLst>
              <a:ext uri="{FF2B5EF4-FFF2-40B4-BE49-F238E27FC236}">
                <a16:creationId xmlns:a16="http://schemas.microsoft.com/office/drawing/2014/main" id="{3EF8E374-9D28-FA46-B6CE-DB9776BD67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3680932"/>
            <a:ext cx="2801123" cy="543278"/>
          </a:xfrm>
          <a:prstGeom prst="rect">
            <a:avLst/>
          </a:prstGeom>
        </p:spPr>
      </p:pic>
      <p:sp>
        <p:nvSpPr>
          <p:cNvPr id="15" name="Textfeld 39">
            <a:extLst>
              <a:ext uri="{FF2B5EF4-FFF2-40B4-BE49-F238E27FC236}">
                <a16:creationId xmlns:a16="http://schemas.microsoft.com/office/drawing/2014/main" id="{8CA91560-CF75-8E4D-AC73-34B8BDE9846A}"/>
              </a:ext>
            </a:extLst>
          </p:cNvPr>
          <p:cNvSpPr txBox="1"/>
          <p:nvPr/>
        </p:nvSpPr>
        <p:spPr>
          <a:xfrm>
            <a:off x="1490286" y="5978540"/>
            <a:ext cx="2520280" cy="24622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10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8-bits orthogonal pilot [J. </a:t>
            </a:r>
            <a:r>
              <a:rPr lang="en-US" sz="100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Kaitovic</a:t>
            </a:r>
            <a:r>
              <a:rPr lang="en-US" sz="10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2012]</a:t>
            </a:r>
          </a:p>
        </p:txBody>
      </p:sp>
      <p:cxnSp>
        <p:nvCxnSpPr>
          <p:cNvPr id="16" name="Gerade Verbindung mit Pfeil 37">
            <a:extLst>
              <a:ext uri="{FF2B5EF4-FFF2-40B4-BE49-F238E27FC236}">
                <a16:creationId xmlns:a16="http://schemas.microsoft.com/office/drawing/2014/main" id="{2B4A61B0-D883-F14B-B704-312B33ADECAF}"/>
              </a:ext>
            </a:extLst>
          </p:cNvPr>
          <p:cNvCxnSpPr/>
          <p:nvPr/>
        </p:nvCxnSpPr>
        <p:spPr>
          <a:xfrm>
            <a:off x="8460432" y="1298020"/>
            <a:ext cx="0" cy="485951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feld 40">
            <a:extLst>
              <a:ext uri="{FF2B5EF4-FFF2-40B4-BE49-F238E27FC236}">
                <a16:creationId xmlns:a16="http://schemas.microsoft.com/office/drawing/2014/main" id="{69D148AC-0937-3B46-B208-0AFA43E0BAF0}"/>
              </a:ext>
            </a:extLst>
          </p:cNvPr>
          <p:cNvSpPr txBox="1"/>
          <p:nvPr/>
        </p:nvSpPr>
        <p:spPr>
          <a:xfrm>
            <a:off x="4955653" y="988043"/>
            <a:ext cx="775790" cy="33855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600" b="0">
                <a:latin typeface="Calibri" panose="020F0502020204030204" pitchFamily="34" charset="0"/>
                <a:cs typeface="Calibri" panose="020F0502020204030204" pitchFamily="34" charset="0"/>
              </a:rPr>
              <a:t>Reader</a:t>
            </a:r>
          </a:p>
        </p:txBody>
      </p:sp>
      <p:sp>
        <p:nvSpPr>
          <p:cNvPr id="18" name="Textfeld 41">
            <a:extLst>
              <a:ext uri="{FF2B5EF4-FFF2-40B4-BE49-F238E27FC236}">
                <a16:creationId xmlns:a16="http://schemas.microsoft.com/office/drawing/2014/main" id="{DA907CEE-6A26-494A-A15F-9A56824CE7D5}"/>
              </a:ext>
            </a:extLst>
          </p:cNvPr>
          <p:cNvSpPr txBox="1"/>
          <p:nvPr/>
        </p:nvSpPr>
        <p:spPr>
          <a:xfrm>
            <a:off x="8134320" y="967240"/>
            <a:ext cx="542136" cy="33855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600" b="0">
                <a:latin typeface="Calibri" panose="020F0502020204030204" pitchFamily="34" charset="0"/>
                <a:cs typeface="Calibri" panose="020F0502020204030204" pitchFamily="34" charset="0"/>
              </a:rPr>
              <a:t>Tags</a:t>
            </a:r>
          </a:p>
        </p:txBody>
      </p:sp>
      <p:sp>
        <p:nvSpPr>
          <p:cNvPr id="19" name="Textfeld 42">
            <a:extLst>
              <a:ext uri="{FF2B5EF4-FFF2-40B4-BE49-F238E27FC236}">
                <a16:creationId xmlns:a16="http://schemas.microsoft.com/office/drawing/2014/main" id="{8A688C04-7966-A048-9F91-E013D8182CA3}"/>
              </a:ext>
            </a:extLst>
          </p:cNvPr>
          <p:cNvSpPr txBox="1"/>
          <p:nvPr/>
        </p:nvSpPr>
        <p:spPr>
          <a:xfrm>
            <a:off x="5148064" y="5877272"/>
            <a:ext cx="253596" cy="33855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600" b="0"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</a:p>
        </p:txBody>
      </p:sp>
      <p:sp>
        <p:nvSpPr>
          <p:cNvPr id="20" name="Textfeld 43">
            <a:extLst>
              <a:ext uri="{FF2B5EF4-FFF2-40B4-BE49-F238E27FC236}">
                <a16:creationId xmlns:a16="http://schemas.microsoft.com/office/drawing/2014/main" id="{F44AC6D3-F7CF-7C4D-BD35-8F608AFE4753}"/>
              </a:ext>
            </a:extLst>
          </p:cNvPr>
          <p:cNvSpPr txBox="1"/>
          <p:nvPr/>
        </p:nvSpPr>
        <p:spPr>
          <a:xfrm>
            <a:off x="8237093" y="5913847"/>
            <a:ext cx="253596" cy="33855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600" b="0"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</a:p>
        </p:txBody>
      </p:sp>
      <p:cxnSp>
        <p:nvCxnSpPr>
          <p:cNvPr id="21" name="Gerade Verbindung mit Pfeil 44">
            <a:extLst>
              <a:ext uri="{FF2B5EF4-FFF2-40B4-BE49-F238E27FC236}">
                <a16:creationId xmlns:a16="http://schemas.microsoft.com/office/drawing/2014/main" id="{CD5887A3-894C-B34E-92BC-ACF7FB18AA23}"/>
              </a:ext>
            </a:extLst>
          </p:cNvPr>
          <p:cNvCxnSpPr/>
          <p:nvPr/>
        </p:nvCxnSpPr>
        <p:spPr>
          <a:xfrm>
            <a:off x="5358178" y="1326597"/>
            <a:ext cx="3102254" cy="37421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45">
            <a:extLst>
              <a:ext uri="{FF2B5EF4-FFF2-40B4-BE49-F238E27FC236}">
                <a16:creationId xmlns:a16="http://schemas.microsoft.com/office/drawing/2014/main" id="{1944CC8E-D199-FB4D-BE1C-F7D5A0A9E0B6}"/>
              </a:ext>
            </a:extLst>
          </p:cNvPr>
          <p:cNvCxnSpPr/>
          <p:nvPr/>
        </p:nvCxnSpPr>
        <p:spPr>
          <a:xfrm>
            <a:off x="5364088" y="1628800"/>
            <a:ext cx="3081714" cy="37421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46">
            <a:extLst>
              <a:ext uri="{FF2B5EF4-FFF2-40B4-BE49-F238E27FC236}">
                <a16:creationId xmlns:a16="http://schemas.microsoft.com/office/drawing/2014/main" id="{90875D1D-5D3D-E044-AF5D-7B934FC4A440}"/>
              </a:ext>
            </a:extLst>
          </p:cNvPr>
          <p:cNvCxnSpPr/>
          <p:nvPr/>
        </p:nvCxnSpPr>
        <p:spPr>
          <a:xfrm>
            <a:off x="5364088" y="1974669"/>
            <a:ext cx="3081714" cy="37421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47">
            <a:extLst>
              <a:ext uri="{FF2B5EF4-FFF2-40B4-BE49-F238E27FC236}">
                <a16:creationId xmlns:a16="http://schemas.microsoft.com/office/drawing/2014/main" id="{798FC037-F7D2-304D-AAFA-9CFBCD6D2FB1}"/>
              </a:ext>
            </a:extLst>
          </p:cNvPr>
          <p:cNvCxnSpPr/>
          <p:nvPr/>
        </p:nvCxnSpPr>
        <p:spPr>
          <a:xfrm flipH="1">
            <a:off x="5371403" y="2564904"/>
            <a:ext cx="3089029" cy="43204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feld 48">
            <a:extLst>
              <a:ext uri="{FF2B5EF4-FFF2-40B4-BE49-F238E27FC236}">
                <a16:creationId xmlns:a16="http://schemas.microsoft.com/office/drawing/2014/main" id="{60D78D65-4796-164D-9240-DEDE453DF854}"/>
              </a:ext>
            </a:extLst>
          </p:cNvPr>
          <p:cNvSpPr txBox="1"/>
          <p:nvPr/>
        </p:nvSpPr>
        <p:spPr>
          <a:xfrm rot="396810">
            <a:off x="6316490" y="1203964"/>
            <a:ext cx="1393458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400" b="0">
                <a:latin typeface="Calibri" panose="020F0502020204030204" pitchFamily="34" charset="0"/>
                <a:cs typeface="Calibri" panose="020F0502020204030204" pitchFamily="34" charset="0"/>
              </a:rPr>
              <a:t>Select command</a:t>
            </a:r>
          </a:p>
        </p:txBody>
      </p:sp>
      <p:sp>
        <p:nvSpPr>
          <p:cNvPr id="26" name="Textfeld 49">
            <a:extLst>
              <a:ext uri="{FF2B5EF4-FFF2-40B4-BE49-F238E27FC236}">
                <a16:creationId xmlns:a16="http://schemas.microsoft.com/office/drawing/2014/main" id="{EC26C043-8127-F74D-95F7-477D3E853093}"/>
              </a:ext>
            </a:extLst>
          </p:cNvPr>
          <p:cNvSpPr txBox="1"/>
          <p:nvPr/>
        </p:nvSpPr>
        <p:spPr>
          <a:xfrm rot="396810">
            <a:off x="6284733" y="1529835"/>
            <a:ext cx="1433085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400" b="0">
                <a:latin typeface="Calibri" panose="020F0502020204030204" pitchFamily="34" charset="0"/>
                <a:cs typeface="Calibri" panose="020F0502020204030204" pitchFamily="34" charset="0"/>
              </a:rPr>
              <a:t>Switch command</a:t>
            </a:r>
          </a:p>
        </p:txBody>
      </p:sp>
      <p:sp>
        <p:nvSpPr>
          <p:cNvPr id="27" name="Textfeld 50">
            <a:extLst>
              <a:ext uri="{FF2B5EF4-FFF2-40B4-BE49-F238E27FC236}">
                <a16:creationId xmlns:a16="http://schemas.microsoft.com/office/drawing/2014/main" id="{C7687CD6-5978-7041-AFFB-956FD4C8A911}"/>
              </a:ext>
            </a:extLst>
          </p:cNvPr>
          <p:cNvSpPr txBox="1"/>
          <p:nvPr/>
        </p:nvSpPr>
        <p:spPr>
          <a:xfrm rot="396810">
            <a:off x="6255696" y="1815585"/>
            <a:ext cx="1403974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400" b="0">
                <a:latin typeface="Calibri" panose="020F0502020204030204" pitchFamily="34" charset="0"/>
                <a:cs typeface="Calibri" panose="020F0502020204030204" pitchFamily="34" charset="0"/>
              </a:rPr>
              <a:t>Query command</a:t>
            </a:r>
          </a:p>
        </p:txBody>
      </p:sp>
      <p:sp>
        <p:nvSpPr>
          <p:cNvPr id="28" name="Textfeld 51">
            <a:extLst>
              <a:ext uri="{FF2B5EF4-FFF2-40B4-BE49-F238E27FC236}">
                <a16:creationId xmlns:a16="http://schemas.microsoft.com/office/drawing/2014/main" id="{75A1EB30-5D1B-DE4C-86B8-02C061F6163D}"/>
              </a:ext>
            </a:extLst>
          </p:cNvPr>
          <p:cNvSpPr txBox="1"/>
          <p:nvPr/>
        </p:nvSpPr>
        <p:spPr>
          <a:xfrm rot="21129546">
            <a:off x="5951384" y="2450830"/>
            <a:ext cx="1986441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400" b="0">
                <a:latin typeface="Calibri" panose="020F0502020204030204" pitchFamily="34" charset="0"/>
                <a:cs typeface="Calibri" panose="020F0502020204030204" pitchFamily="34" charset="0"/>
              </a:rPr>
              <a:t>RN16</a:t>
            </a:r>
            <a:r>
              <a:rPr lang="en-US" sz="1400" b="0" baseline="-2500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1400" b="0">
                <a:latin typeface="Calibri" panose="020F0502020204030204" pitchFamily="34" charset="0"/>
                <a:cs typeface="Calibri" panose="020F0502020204030204" pitchFamily="34" charset="0"/>
              </a:rPr>
              <a:t>+RN16</a:t>
            </a:r>
            <a:r>
              <a:rPr lang="en-US" sz="1400" b="0" baseline="-2500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1400" b="0">
                <a:latin typeface="Calibri" panose="020F0502020204030204" pitchFamily="34" charset="0"/>
                <a:cs typeface="Calibri" panose="020F0502020204030204" pitchFamily="34" charset="0"/>
              </a:rPr>
              <a:t>+….+RN16</a:t>
            </a:r>
            <a:r>
              <a:rPr lang="en-US" sz="1400" b="0" baseline="-25000">
                <a:latin typeface="Calibri" panose="020F0502020204030204" pitchFamily="34" charset="0"/>
                <a:cs typeface="Calibri" panose="020F0502020204030204" pitchFamily="34" charset="0"/>
              </a:rPr>
              <a:t>k</a:t>
            </a:r>
          </a:p>
        </p:txBody>
      </p:sp>
      <p:cxnSp>
        <p:nvCxnSpPr>
          <p:cNvPr id="29" name="Gerade Verbindung mit Pfeil 60">
            <a:extLst>
              <a:ext uri="{FF2B5EF4-FFF2-40B4-BE49-F238E27FC236}">
                <a16:creationId xmlns:a16="http://schemas.microsoft.com/office/drawing/2014/main" id="{08DE884C-08D6-F441-B71F-FFD4702B2DAF}"/>
              </a:ext>
            </a:extLst>
          </p:cNvPr>
          <p:cNvCxnSpPr/>
          <p:nvPr/>
        </p:nvCxnSpPr>
        <p:spPr>
          <a:xfrm>
            <a:off x="5364088" y="1290705"/>
            <a:ext cx="0" cy="485951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3AD7978-BD32-E342-8602-DA36BAF30897}"/>
              </a:ext>
            </a:extLst>
          </p:cNvPr>
          <p:cNvCxnSpPr/>
          <p:nvPr/>
        </p:nvCxnSpPr>
        <p:spPr>
          <a:xfrm>
            <a:off x="2357422" y="4000504"/>
            <a:ext cx="1000132" cy="50006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63C0380-539F-4346-9549-D3432481F98C}"/>
              </a:ext>
            </a:extLst>
          </p:cNvPr>
          <p:cNvCxnSpPr/>
          <p:nvPr/>
        </p:nvCxnSpPr>
        <p:spPr>
          <a:xfrm rot="16200000" flipH="1">
            <a:off x="1428728" y="4214818"/>
            <a:ext cx="500066" cy="7143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2ED79DF-A8B6-0E4A-BD4C-5714C5342300}"/>
              </a:ext>
            </a:extLst>
          </p:cNvPr>
          <p:cNvCxnSpPr/>
          <p:nvPr/>
        </p:nvCxnSpPr>
        <p:spPr>
          <a:xfrm>
            <a:off x="1357258" y="4572008"/>
            <a:ext cx="357222" cy="158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53CF9B2D-FE43-474D-9559-1660D4CEBBAE}"/>
              </a:ext>
            </a:extLst>
          </p:cNvPr>
          <p:cNvSpPr txBox="1"/>
          <p:nvPr/>
        </p:nvSpPr>
        <p:spPr>
          <a:xfrm>
            <a:off x="64444" y="4429132"/>
            <a:ext cx="1364284" cy="276999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CA" sz="1200">
                <a:solidFill>
                  <a:srgbClr val="FF0000"/>
                </a:solidFill>
                <a:latin typeface="Calibri" pitchFamily="34" charset="0"/>
              </a:rPr>
              <a:t>Conventional pilot</a:t>
            </a:r>
          </a:p>
        </p:txBody>
      </p:sp>
    </p:spTree>
    <p:extLst>
      <p:ext uri="{BB962C8B-B14F-4D97-AF65-F5344CB8AC3E}">
        <p14:creationId xmlns:p14="http://schemas.microsoft.com/office/powerpoint/2010/main" val="139778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33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369332"/>
          </a:xfrm>
        </p:spPr>
        <p:txBody>
          <a:bodyPr/>
          <a:lstStyle/>
          <a:p>
            <a:pPr lvl="1"/>
            <a:r>
              <a:rPr lang="en-US"/>
              <a:t>Proposed </a:t>
            </a:r>
            <a:r>
              <a:rPr lang="en-US" err="1"/>
              <a:t>EPCglobal</a:t>
            </a:r>
            <a:r>
              <a:rPr lang="en-US"/>
              <a:t> C1G2 Reading Process </a:t>
            </a:r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5A0D3CB2-E0E6-284D-B358-2D0FC1F909E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>
          <a:xfrm>
            <a:off x="7524750" y="100013"/>
            <a:ext cx="1149350" cy="906462"/>
          </a:xfrm>
        </p:spPr>
      </p:pic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6D6825A-82F5-3A4F-9E8F-D3A513A73C6B}" type="datetime3">
              <a:rPr lang="de-DE" smtClean="0"/>
              <a:t>23/01/2019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Hazem Elsaid Ibrahim | PhD Dissertation</a:t>
            </a:r>
          </a:p>
        </p:txBody>
      </p:sp>
      <p:pic>
        <p:nvPicPr>
          <p:cNvPr id="7" name="Picture Placeholder 4">
            <a:extLst>
              <a:ext uri="{FF2B5EF4-FFF2-40B4-BE49-F238E27FC236}">
                <a16:creationId xmlns:a16="http://schemas.microsoft.com/office/drawing/2014/main" id="{862FBCA6-8654-EB4E-B8B9-5343706E4A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 bwMode="auto">
          <a:xfrm>
            <a:off x="5940152" y="6237312"/>
            <a:ext cx="1330007" cy="56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platzhalter 6">
            <a:extLst>
              <a:ext uri="{FF2B5EF4-FFF2-40B4-BE49-F238E27FC236}">
                <a16:creationId xmlns:a16="http://schemas.microsoft.com/office/drawing/2014/main" id="{15F031F7-2D21-914E-8711-27B3B2610177}"/>
              </a:ext>
            </a:extLst>
          </p:cNvPr>
          <p:cNvSpPr txBox="1">
            <a:spLocks/>
          </p:cNvSpPr>
          <p:nvPr/>
        </p:nvSpPr>
        <p:spPr>
          <a:xfrm>
            <a:off x="288000" y="1098048"/>
            <a:ext cx="8568000" cy="5139264"/>
          </a:xfrm>
          <a:prstGeom prst="rect">
            <a:avLst/>
          </a:prstGeom>
        </p:spPr>
        <p:txBody>
          <a:bodyPr/>
          <a:lstStyle>
            <a:lvl1pPr marL="358775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tx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9138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2pPr>
            <a:lvl3pPr marL="1079500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439863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4pPr>
            <a:lvl5pPr marL="1798638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5pPr>
            <a:lvl6pPr marL="18875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6pPr>
            <a:lvl7pPr marL="23447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7pPr>
            <a:lvl8pPr marL="28019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8pPr>
            <a:lvl9pPr marL="32591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600" kern="0"/>
              <a:t>Extracts each RN16 corresponding to each </a:t>
            </a:r>
          </a:p>
          <a:p>
            <a:pPr marL="0" indent="0">
              <a:buFont typeface="Wingdings" pitchFamily="2" charset="2"/>
              <a:buNone/>
            </a:pPr>
            <a:r>
              <a:rPr lang="en-US" sz="1600" kern="0"/>
              <a:t>     single pilot reply.</a:t>
            </a:r>
          </a:p>
          <a:p>
            <a:r>
              <a:rPr lang="en-US" sz="1600" kern="0"/>
              <a:t>Counts the number of recovered tags (</a:t>
            </a:r>
            <a:r>
              <a:rPr lang="en-US" sz="1600" kern="0" err="1"/>
              <a:t>R</a:t>
            </a:r>
            <a:r>
              <a:rPr lang="en-US" sz="1600" kern="0" baseline="-25000" err="1"/>
              <a:t>sol</a:t>
            </a:r>
            <a:r>
              <a:rPr lang="en-US" sz="1600" kern="0"/>
              <a:t>).</a:t>
            </a:r>
          </a:p>
          <a:p>
            <a:r>
              <a:rPr lang="en-US" sz="1500" kern="0"/>
              <a:t>recognizes if one of the replies is a conventional pilot or not:</a:t>
            </a:r>
          </a:p>
          <a:p>
            <a:pPr lvl="1"/>
            <a:r>
              <a:rPr lang="en-US" sz="1500" kern="0"/>
              <a:t>If yes, acknowledges the conventional tag first.</a:t>
            </a:r>
          </a:p>
          <a:p>
            <a:pPr lvl="1"/>
            <a:r>
              <a:rPr lang="en-US" sz="1500" kern="0"/>
              <a:t>If no, start from the weakest reply to the strongest. </a:t>
            </a:r>
          </a:p>
          <a:p>
            <a:r>
              <a:rPr lang="en-US" sz="1600" kern="0"/>
              <a:t>Acknowledgement command:</a:t>
            </a:r>
          </a:p>
          <a:p>
            <a:pPr lvl="1"/>
            <a:r>
              <a:rPr lang="en-US" sz="1600" kern="0"/>
              <a:t>The reader transmits ACK command corresponding</a:t>
            </a:r>
          </a:p>
          <a:p>
            <a:pPr marL="180975" lvl="1" indent="0">
              <a:buFont typeface="Wingdings" pitchFamily="2" charset="2"/>
              <a:buNone/>
            </a:pPr>
            <a:r>
              <a:rPr lang="en-US" sz="1600" kern="0"/>
              <a:t>    to one of the recovered RN16s</a:t>
            </a:r>
          </a:p>
          <a:p>
            <a:endParaRPr lang="en-US" sz="1600" kern="0"/>
          </a:p>
          <a:p>
            <a:endParaRPr lang="en-US" sz="1600" kern="0"/>
          </a:p>
          <a:p>
            <a:endParaRPr lang="en-US" sz="1600" kern="0"/>
          </a:p>
          <a:p>
            <a:pPr lvl="3"/>
            <a:endParaRPr lang="en-US" sz="1400" kern="0"/>
          </a:p>
          <a:p>
            <a:pPr marL="0" indent="0">
              <a:buFont typeface="Wingdings" pitchFamily="2" charset="2"/>
              <a:buNone/>
            </a:pPr>
            <a:r>
              <a:rPr lang="en-US" sz="1600" kern="0"/>
              <a:t>                                                                </a:t>
            </a:r>
          </a:p>
          <a:p>
            <a:pPr marL="0" indent="0">
              <a:buFont typeface="Wingdings" pitchFamily="2" charset="2"/>
              <a:buNone/>
            </a:pPr>
            <a:r>
              <a:rPr lang="en-US" sz="1600" kern="0"/>
              <a:t>         </a:t>
            </a:r>
          </a:p>
          <a:p>
            <a:endParaRPr lang="en-US" sz="1600" kern="0"/>
          </a:p>
          <a:p>
            <a:endParaRPr lang="en-US" sz="1600" kern="0"/>
          </a:p>
          <a:p>
            <a:endParaRPr lang="en-US" sz="1600" kern="0"/>
          </a:p>
          <a:p>
            <a:endParaRPr lang="en-US" sz="1600" kern="0"/>
          </a:p>
          <a:p>
            <a:endParaRPr lang="en-US" sz="1600" kern="0"/>
          </a:p>
          <a:p>
            <a:endParaRPr lang="en-US" sz="1600" kern="0"/>
          </a:p>
          <a:p>
            <a:pPr marL="0" indent="0">
              <a:buFont typeface="Wingdings" pitchFamily="2" charset="2"/>
              <a:buNone/>
            </a:pPr>
            <a:endParaRPr lang="en-US" sz="1600" kern="0"/>
          </a:p>
          <a:p>
            <a:endParaRPr lang="en-US" sz="1600" kern="0"/>
          </a:p>
          <a:p>
            <a:pPr marL="0" indent="0">
              <a:buFont typeface="Wingdings" pitchFamily="2" charset="2"/>
              <a:buNone/>
            </a:pPr>
            <a:endParaRPr lang="en-US" sz="1600" kern="0"/>
          </a:p>
          <a:p>
            <a:pPr marL="0" indent="0">
              <a:buFont typeface="Wingdings" pitchFamily="2" charset="2"/>
              <a:buNone/>
            </a:pPr>
            <a:r>
              <a:rPr lang="en-US" sz="1600" kern="0"/>
              <a:t>                                                                                             </a:t>
            </a:r>
          </a:p>
        </p:txBody>
      </p:sp>
      <p:cxnSp>
        <p:nvCxnSpPr>
          <p:cNvPr id="12" name="Gerade Verbindung mit Pfeil 12">
            <a:extLst>
              <a:ext uri="{FF2B5EF4-FFF2-40B4-BE49-F238E27FC236}">
                <a16:creationId xmlns:a16="http://schemas.microsoft.com/office/drawing/2014/main" id="{3FAA14B4-130D-F34C-8AF2-3B085C5D2FD8}"/>
              </a:ext>
            </a:extLst>
          </p:cNvPr>
          <p:cNvCxnSpPr/>
          <p:nvPr/>
        </p:nvCxnSpPr>
        <p:spPr>
          <a:xfrm>
            <a:off x="8460432" y="1298020"/>
            <a:ext cx="0" cy="485951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0">
            <a:extLst>
              <a:ext uri="{FF2B5EF4-FFF2-40B4-BE49-F238E27FC236}">
                <a16:creationId xmlns:a16="http://schemas.microsoft.com/office/drawing/2014/main" id="{45E5933C-10B1-9449-8994-D18DD4AB9F53}"/>
              </a:ext>
            </a:extLst>
          </p:cNvPr>
          <p:cNvSpPr txBox="1"/>
          <p:nvPr/>
        </p:nvSpPr>
        <p:spPr>
          <a:xfrm>
            <a:off x="4955653" y="988043"/>
            <a:ext cx="775790" cy="33855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600" b="0">
                <a:latin typeface="Calibri" panose="020F0502020204030204" pitchFamily="34" charset="0"/>
                <a:cs typeface="Calibri" panose="020F0502020204030204" pitchFamily="34" charset="0"/>
              </a:rPr>
              <a:t>Reader</a:t>
            </a:r>
          </a:p>
        </p:txBody>
      </p:sp>
      <p:sp>
        <p:nvSpPr>
          <p:cNvPr id="14" name="Textfeld 14">
            <a:extLst>
              <a:ext uri="{FF2B5EF4-FFF2-40B4-BE49-F238E27FC236}">
                <a16:creationId xmlns:a16="http://schemas.microsoft.com/office/drawing/2014/main" id="{1A5C2E38-929E-0A47-BE09-79EE1D7F803F}"/>
              </a:ext>
            </a:extLst>
          </p:cNvPr>
          <p:cNvSpPr txBox="1"/>
          <p:nvPr/>
        </p:nvSpPr>
        <p:spPr>
          <a:xfrm>
            <a:off x="8134320" y="967240"/>
            <a:ext cx="542136" cy="33855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600" b="0">
                <a:latin typeface="Calibri" panose="020F0502020204030204" pitchFamily="34" charset="0"/>
                <a:cs typeface="Calibri" panose="020F0502020204030204" pitchFamily="34" charset="0"/>
              </a:rPr>
              <a:t>Tags</a:t>
            </a:r>
          </a:p>
        </p:txBody>
      </p:sp>
      <p:sp>
        <p:nvSpPr>
          <p:cNvPr id="15" name="Textfeld 13">
            <a:extLst>
              <a:ext uri="{FF2B5EF4-FFF2-40B4-BE49-F238E27FC236}">
                <a16:creationId xmlns:a16="http://schemas.microsoft.com/office/drawing/2014/main" id="{B4117CFD-64E2-5941-8032-7A8EB12F419D}"/>
              </a:ext>
            </a:extLst>
          </p:cNvPr>
          <p:cNvSpPr txBox="1"/>
          <p:nvPr/>
        </p:nvSpPr>
        <p:spPr>
          <a:xfrm>
            <a:off x="5148064" y="5877272"/>
            <a:ext cx="253596" cy="33855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600" b="0"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</a:p>
        </p:txBody>
      </p:sp>
      <p:sp>
        <p:nvSpPr>
          <p:cNvPr id="16" name="Textfeld 16">
            <a:extLst>
              <a:ext uri="{FF2B5EF4-FFF2-40B4-BE49-F238E27FC236}">
                <a16:creationId xmlns:a16="http://schemas.microsoft.com/office/drawing/2014/main" id="{A87265AC-0D5B-B74D-8D96-C97964491CA5}"/>
              </a:ext>
            </a:extLst>
          </p:cNvPr>
          <p:cNvSpPr txBox="1"/>
          <p:nvPr/>
        </p:nvSpPr>
        <p:spPr>
          <a:xfrm>
            <a:off x="8237093" y="5913847"/>
            <a:ext cx="253596" cy="33855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600" b="0"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</a:p>
        </p:txBody>
      </p:sp>
      <p:cxnSp>
        <p:nvCxnSpPr>
          <p:cNvPr id="17" name="Gerade Verbindung mit Pfeil 17">
            <a:extLst>
              <a:ext uri="{FF2B5EF4-FFF2-40B4-BE49-F238E27FC236}">
                <a16:creationId xmlns:a16="http://schemas.microsoft.com/office/drawing/2014/main" id="{42655F02-20B5-6241-BE0A-F894DBECB1B1}"/>
              </a:ext>
            </a:extLst>
          </p:cNvPr>
          <p:cNvCxnSpPr/>
          <p:nvPr/>
        </p:nvCxnSpPr>
        <p:spPr>
          <a:xfrm>
            <a:off x="5358178" y="1326597"/>
            <a:ext cx="3102254" cy="37421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9">
            <a:extLst>
              <a:ext uri="{FF2B5EF4-FFF2-40B4-BE49-F238E27FC236}">
                <a16:creationId xmlns:a16="http://schemas.microsoft.com/office/drawing/2014/main" id="{5A435D19-3D0B-FE48-8D7E-1241EF45F037}"/>
              </a:ext>
            </a:extLst>
          </p:cNvPr>
          <p:cNvCxnSpPr/>
          <p:nvPr/>
        </p:nvCxnSpPr>
        <p:spPr>
          <a:xfrm>
            <a:off x="5364088" y="1628800"/>
            <a:ext cx="3081714" cy="37421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20">
            <a:extLst>
              <a:ext uri="{FF2B5EF4-FFF2-40B4-BE49-F238E27FC236}">
                <a16:creationId xmlns:a16="http://schemas.microsoft.com/office/drawing/2014/main" id="{070E67BE-7839-7F45-A54A-7AC1CC53EFC6}"/>
              </a:ext>
            </a:extLst>
          </p:cNvPr>
          <p:cNvCxnSpPr/>
          <p:nvPr/>
        </p:nvCxnSpPr>
        <p:spPr>
          <a:xfrm>
            <a:off x="5364088" y="1974669"/>
            <a:ext cx="3081714" cy="37421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21">
            <a:extLst>
              <a:ext uri="{FF2B5EF4-FFF2-40B4-BE49-F238E27FC236}">
                <a16:creationId xmlns:a16="http://schemas.microsoft.com/office/drawing/2014/main" id="{D440249B-B94A-F04A-91F4-AEF508DCBE93}"/>
              </a:ext>
            </a:extLst>
          </p:cNvPr>
          <p:cNvCxnSpPr/>
          <p:nvPr/>
        </p:nvCxnSpPr>
        <p:spPr>
          <a:xfrm flipH="1">
            <a:off x="5371403" y="2564904"/>
            <a:ext cx="3089029" cy="43204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feld 26">
            <a:extLst>
              <a:ext uri="{FF2B5EF4-FFF2-40B4-BE49-F238E27FC236}">
                <a16:creationId xmlns:a16="http://schemas.microsoft.com/office/drawing/2014/main" id="{FA7BF0D0-EB3B-D043-B185-B0EE8BCD5B47}"/>
              </a:ext>
            </a:extLst>
          </p:cNvPr>
          <p:cNvSpPr txBox="1"/>
          <p:nvPr/>
        </p:nvSpPr>
        <p:spPr>
          <a:xfrm rot="396810">
            <a:off x="6316490" y="1203964"/>
            <a:ext cx="1393458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400" b="0">
                <a:latin typeface="Calibri" panose="020F0502020204030204" pitchFamily="34" charset="0"/>
                <a:cs typeface="Calibri" panose="020F0502020204030204" pitchFamily="34" charset="0"/>
              </a:rPr>
              <a:t>Select command</a:t>
            </a:r>
          </a:p>
        </p:txBody>
      </p:sp>
      <p:sp>
        <p:nvSpPr>
          <p:cNvPr id="22" name="Textfeld 27">
            <a:extLst>
              <a:ext uri="{FF2B5EF4-FFF2-40B4-BE49-F238E27FC236}">
                <a16:creationId xmlns:a16="http://schemas.microsoft.com/office/drawing/2014/main" id="{12DC2C6A-0E10-DC43-AE0A-3539D94D6D58}"/>
              </a:ext>
            </a:extLst>
          </p:cNvPr>
          <p:cNvSpPr txBox="1"/>
          <p:nvPr/>
        </p:nvSpPr>
        <p:spPr>
          <a:xfrm rot="396810">
            <a:off x="6284733" y="1529835"/>
            <a:ext cx="1433085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400" b="0">
                <a:latin typeface="Calibri" panose="020F0502020204030204" pitchFamily="34" charset="0"/>
                <a:cs typeface="Calibri" panose="020F0502020204030204" pitchFamily="34" charset="0"/>
              </a:rPr>
              <a:t>Switch command</a:t>
            </a:r>
          </a:p>
        </p:txBody>
      </p:sp>
      <p:sp>
        <p:nvSpPr>
          <p:cNvPr id="23" name="Textfeld 28">
            <a:extLst>
              <a:ext uri="{FF2B5EF4-FFF2-40B4-BE49-F238E27FC236}">
                <a16:creationId xmlns:a16="http://schemas.microsoft.com/office/drawing/2014/main" id="{60F99B82-520C-B046-86B7-C2107639D3AE}"/>
              </a:ext>
            </a:extLst>
          </p:cNvPr>
          <p:cNvSpPr txBox="1"/>
          <p:nvPr/>
        </p:nvSpPr>
        <p:spPr>
          <a:xfrm rot="396810">
            <a:off x="6255696" y="1815585"/>
            <a:ext cx="1403974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400" b="0">
                <a:latin typeface="Calibri" panose="020F0502020204030204" pitchFamily="34" charset="0"/>
                <a:cs typeface="Calibri" panose="020F0502020204030204" pitchFamily="34" charset="0"/>
              </a:rPr>
              <a:t>Query command</a:t>
            </a:r>
          </a:p>
        </p:txBody>
      </p:sp>
      <p:sp>
        <p:nvSpPr>
          <p:cNvPr id="24" name="Textfeld 29">
            <a:extLst>
              <a:ext uri="{FF2B5EF4-FFF2-40B4-BE49-F238E27FC236}">
                <a16:creationId xmlns:a16="http://schemas.microsoft.com/office/drawing/2014/main" id="{21D04906-0405-304F-A5CA-26C11B750546}"/>
              </a:ext>
            </a:extLst>
          </p:cNvPr>
          <p:cNvSpPr txBox="1"/>
          <p:nvPr/>
        </p:nvSpPr>
        <p:spPr>
          <a:xfrm rot="21129546">
            <a:off x="5951384" y="2450830"/>
            <a:ext cx="1986441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400" b="0">
                <a:latin typeface="Calibri" panose="020F0502020204030204" pitchFamily="34" charset="0"/>
                <a:cs typeface="Calibri" panose="020F0502020204030204" pitchFamily="34" charset="0"/>
              </a:rPr>
              <a:t>RN16</a:t>
            </a:r>
            <a:r>
              <a:rPr lang="en-US" sz="1400" b="0" baseline="-2500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1400" b="0">
                <a:latin typeface="Calibri" panose="020F0502020204030204" pitchFamily="34" charset="0"/>
                <a:cs typeface="Calibri" panose="020F0502020204030204" pitchFamily="34" charset="0"/>
              </a:rPr>
              <a:t>+RN16</a:t>
            </a:r>
            <a:r>
              <a:rPr lang="en-US" sz="1400" b="0" baseline="-2500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1400" b="0">
                <a:latin typeface="Calibri" panose="020F0502020204030204" pitchFamily="34" charset="0"/>
                <a:cs typeface="Calibri" panose="020F0502020204030204" pitchFamily="34" charset="0"/>
              </a:rPr>
              <a:t>+….+RN16</a:t>
            </a:r>
            <a:r>
              <a:rPr lang="en-US" sz="1400" b="0" baseline="-25000">
                <a:latin typeface="Calibri" panose="020F0502020204030204" pitchFamily="34" charset="0"/>
                <a:cs typeface="Calibri" panose="020F0502020204030204" pitchFamily="34" charset="0"/>
              </a:rPr>
              <a:t>k</a:t>
            </a:r>
          </a:p>
        </p:txBody>
      </p:sp>
      <p:cxnSp>
        <p:nvCxnSpPr>
          <p:cNvPr id="25" name="Gerade Verbindung mit Pfeil 30">
            <a:extLst>
              <a:ext uri="{FF2B5EF4-FFF2-40B4-BE49-F238E27FC236}">
                <a16:creationId xmlns:a16="http://schemas.microsoft.com/office/drawing/2014/main" id="{52DC78EF-C597-CD46-AC5D-891ADA29AAD9}"/>
              </a:ext>
            </a:extLst>
          </p:cNvPr>
          <p:cNvCxnSpPr/>
          <p:nvPr/>
        </p:nvCxnSpPr>
        <p:spPr>
          <a:xfrm>
            <a:off x="5364088" y="3212976"/>
            <a:ext cx="3081714" cy="37421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feld 37">
            <a:extLst>
              <a:ext uri="{FF2B5EF4-FFF2-40B4-BE49-F238E27FC236}">
                <a16:creationId xmlns:a16="http://schemas.microsoft.com/office/drawing/2014/main" id="{A7E76B96-4EBC-4C47-B809-10471597ED41}"/>
              </a:ext>
            </a:extLst>
          </p:cNvPr>
          <p:cNvSpPr txBox="1"/>
          <p:nvPr/>
        </p:nvSpPr>
        <p:spPr>
          <a:xfrm rot="396810">
            <a:off x="6422088" y="3076777"/>
            <a:ext cx="1042273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400" b="0" err="1">
                <a:latin typeface="Calibri" panose="020F0502020204030204" pitchFamily="34" charset="0"/>
                <a:cs typeface="Calibri" panose="020F0502020204030204" pitchFamily="34" charset="0"/>
              </a:rPr>
              <a:t>Ack</a:t>
            </a:r>
            <a:r>
              <a:rPr lang="en-US" sz="1400" b="0">
                <a:latin typeface="Calibri" panose="020F0502020204030204" pitchFamily="34" charset="0"/>
                <a:cs typeface="Calibri" panose="020F0502020204030204" pitchFamily="34" charset="0"/>
              </a:rPr>
              <a:t>(RN16</a:t>
            </a:r>
            <a:r>
              <a:rPr lang="en-US" sz="1400" b="0" baseline="-2500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1400" b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  <p:sp>
        <p:nvSpPr>
          <p:cNvPr id="27" name="Pfeil nach rechts 4">
            <a:extLst>
              <a:ext uri="{FF2B5EF4-FFF2-40B4-BE49-F238E27FC236}">
                <a16:creationId xmlns:a16="http://schemas.microsoft.com/office/drawing/2014/main" id="{C78296F9-C85E-AF4E-8F52-38103AB9B16F}"/>
              </a:ext>
            </a:extLst>
          </p:cNvPr>
          <p:cNvSpPr/>
          <p:nvPr/>
        </p:nvSpPr>
        <p:spPr>
          <a:xfrm>
            <a:off x="5076056" y="2996952"/>
            <a:ext cx="267492" cy="21602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Gerade Verbindung mit Pfeil 41">
            <a:extLst>
              <a:ext uri="{FF2B5EF4-FFF2-40B4-BE49-F238E27FC236}">
                <a16:creationId xmlns:a16="http://schemas.microsoft.com/office/drawing/2014/main" id="{D471BD8C-8E13-C24C-9EF0-ED46BFA174C4}"/>
              </a:ext>
            </a:extLst>
          </p:cNvPr>
          <p:cNvCxnSpPr/>
          <p:nvPr/>
        </p:nvCxnSpPr>
        <p:spPr>
          <a:xfrm>
            <a:off x="5364088" y="1290705"/>
            <a:ext cx="0" cy="485951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1664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5A0D3CB2-E0E6-284D-B358-2D0FC1F909E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>
          <a:xfrm>
            <a:off x="7524750" y="100013"/>
            <a:ext cx="1149350" cy="906462"/>
          </a:xfrm>
        </p:spPr>
      </p:pic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6D6825A-82F5-3A4F-9E8F-D3A513A73C6B}" type="datetime3">
              <a:rPr lang="de-DE" smtClean="0"/>
              <a:t>23/01/2019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Hazem Elsaid Ibrahim | PhD Dissertation</a:t>
            </a:r>
          </a:p>
        </p:txBody>
      </p:sp>
      <p:sp>
        <p:nvSpPr>
          <p:cNvPr id="7" name="Oval 4">
            <a:extLst>
              <a:ext uri="{FF2B5EF4-FFF2-40B4-BE49-F238E27FC236}">
                <a16:creationId xmlns:a16="http://schemas.microsoft.com/office/drawing/2014/main" id="{921C712E-A34A-D445-8790-DC72058E0A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48697" y="1110248"/>
            <a:ext cx="3452288" cy="3010272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16" name="Oval 12">
            <a:extLst>
              <a:ext uri="{FF2B5EF4-FFF2-40B4-BE49-F238E27FC236}">
                <a16:creationId xmlns:a16="http://schemas.microsoft.com/office/drawing/2014/main" id="{F4C24C1D-D06B-3F4D-BD8F-9AF1555E2F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58949" y="2317160"/>
            <a:ext cx="443204" cy="425554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grpSp>
        <p:nvGrpSpPr>
          <p:cNvPr id="20" name="Gruppieren 5">
            <a:extLst>
              <a:ext uri="{FF2B5EF4-FFF2-40B4-BE49-F238E27FC236}">
                <a16:creationId xmlns:a16="http://schemas.microsoft.com/office/drawing/2014/main" id="{9EB00962-EB73-3E4E-A80F-87745F4C46CA}"/>
              </a:ext>
            </a:extLst>
          </p:cNvPr>
          <p:cNvGrpSpPr/>
          <p:nvPr/>
        </p:nvGrpSpPr>
        <p:grpSpPr>
          <a:xfrm>
            <a:off x="7909152" y="4051904"/>
            <a:ext cx="1559391" cy="638694"/>
            <a:chOff x="7233106" y="5388503"/>
            <a:chExt cx="1529894" cy="638694"/>
          </a:xfrm>
        </p:grpSpPr>
        <p:sp>
          <p:nvSpPr>
            <p:cNvPr id="21" name="Textfeld 49">
              <a:extLst>
                <a:ext uri="{FF2B5EF4-FFF2-40B4-BE49-F238E27FC236}">
                  <a16:creationId xmlns:a16="http://schemas.microsoft.com/office/drawing/2014/main" id="{9C8AECE5-B73D-B441-84A3-09046FD2E56D}"/>
                </a:ext>
              </a:extLst>
            </p:cNvPr>
            <p:cNvSpPr txBox="1"/>
            <p:nvPr/>
          </p:nvSpPr>
          <p:spPr>
            <a:xfrm>
              <a:off x="7614106" y="5719420"/>
              <a:ext cx="7463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b="1">
                  <a:latin typeface="Calibri" panose="020F0502020204030204" pitchFamily="34" charset="0"/>
                  <a:cs typeface="Calibri" panose="020F0502020204030204" pitchFamily="34" charset="0"/>
                </a:rPr>
                <a:t>Reader</a:t>
              </a:r>
            </a:p>
          </p:txBody>
        </p:sp>
        <p:sp>
          <p:nvSpPr>
            <p:cNvPr id="22" name="Textfeld 50">
              <a:extLst>
                <a:ext uri="{FF2B5EF4-FFF2-40B4-BE49-F238E27FC236}">
                  <a16:creationId xmlns:a16="http://schemas.microsoft.com/office/drawing/2014/main" id="{92B104C4-1A50-D145-9D21-2962EEF7E51B}"/>
                </a:ext>
              </a:extLst>
            </p:cNvPr>
            <p:cNvSpPr txBox="1"/>
            <p:nvPr/>
          </p:nvSpPr>
          <p:spPr>
            <a:xfrm>
              <a:off x="7654990" y="5388503"/>
              <a:ext cx="110801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b="1">
                  <a:latin typeface="Calibri" panose="020F0502020204030204" pitchFamily="34" charset="0"/>
                  <a:cs typeface="Calibri" panose="020F0502020204030204" pitchFamily="34" charset="0"/>
                </a:rPr>
                <a:t>Tag</a:t>
              </a:r>
            </a:p>
          </p:txBody>
        </p:sp>
        <p:sp>
          <p:nvSpPr>
            <p:cNvPr id="23" name="Rectangle 8">
              <a:extLst>
                <a:ext uri="{FF2B5EF4-FFF2-40B4-BE49-F238E27FC236}">
                  <a16:creationId xmlns:a16="http://schemas.microsoft.com/office/drawing/2014/main" id="{CCA7C8D4-D688-1E4A-8760-7895269FAF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33106" y="5450476"/>
              <a:ext cx="228600" cy="164219"/>
            </a:xfrm>
            <a:prstGeom prst="rect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24" name="Oval 12">
              <a:extLst>
                <a:ext uri="{FF2B5EF4-FFF2-40B4-BE49-F238E27FC236}">
                  <a16:creationId xmlns:a16="http://schemas.microsoft.com/office/drawing/2014/main" id="{D58481A4-3317-F548-BBA5-0DC5C635D2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33106" y="5786819"/>
              <a:ext cx="228600" cy="21128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</p:grpSp>
      <p:sp>
        <p:nvSpPr>
          <p:cNvPr id="37" name="Rectangle 8">
            <a:extLst>
              <a:ext uri="{FF2B5EF4-FFF2-40B4-BE49-F238E27FC236}">
                <a16:creationId xmlns:a16="http://schemas.microsoft.com/office/drawing/2014/main" id="{713CF2E5-5671-0C40-A42D-BE9A5DFDE0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9171" y="1381846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grpSp>
        <p:nvGrpSpPr>
          <p:cNvPr id="49" name="Gruppieren 86">
            <a:extLst>
              <a:ext uri="{FF2B5EF4-FFF2-40B4-BE49-F238E27FC236}">
                <a16:creationId xmlns:a16="http://schemas.microsoft.com/office/drawing/2014/main" id="{02756C76-AA7B-9D42-AC68-74B28D40B833}"/>
              </a:ext>
            </a:extLst>
          </p:cNvPr>
          <p:cNvGrpSpPr/>
          <p:nvPr/>
        </p:nvGrpSpPr>
        <p:grpSpPr>
          <a:xfrm>
            <a:off x="5375168" y="5026634"/>
            <a:ext cx="3312831" cy="295420"/>
            <a:chOff x="370266" y="3735501"/>
            <a:chExt cx="3985710" cy="500066"/>
          </a:xfrm>
        </p:grpSpPr>
        <p:sp>
          <p:nvSpPr>
            <p:cNvPr id="50" name="Rectangle 64">
              <a:extLst>
                <a:ext uri="{FF2B5EF4-FFF2-40B4-BE49-F238E27FC236}">
                  <a16:creationId xmlns:a16="http://schemas.microsoft.com/office/drawing/2014/main" id="{DB5B1487-E2DE-8145-AE5B-46B3DAA0D4AC}"/>
                </a:ext>
              </a:extLst>
            </p:cNvPr>
            <p:cNvSpPr/>
            <p:nvPr/>
          </p:nvSpPr>
          <p:spPr>
            <a:xfrm>
              <a:off x="370266" y="3735501"/>
              <a:ext cx="3985710" cy="50006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1" name="Rectangle 65">
              <a:extLst>
                <a:ext uri="{FF2B5EF4-FFF2-40B4-BE49-F238E27FC236}">
                  <a16:creationId xmlns:a16="http://schemas.microsoft.com/office/drawing/2014/main" id="{4A032FC1-9A1B-CD4E-ADD6-E11F6B3740EE}"/>
                </a:ext>
              </a:extLst>
            </p:cNvPr>
            <p:cNvSpPr/>
            <p:nvPr/>
          </p:nvSpPr>
          <p:spPr>
            <a:xfrm>
              <a:off x="370266" y="3735501"/>
              <a:ext cx="500066" cy="50006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sp>
          <p:nvSpPr>
            <p:cNvPr id="52" name="Rectangle 66">
              <a:extLst>
                <a:ext uri="{FF2B5EF4-FFF2-40B4-BE49-F238E27FC236}">
                  <a16:creationId xmlns:a16="http://schemas.microsoft.com/office/drawing/2014/main" id="{D62A8334-98D5-5940-991B-B6997D4C450B}"/>
                </a:ext>
              </a:extLst>
            </p:cNvPr>
            <p:cNvSpPr/>
            <p:nvPr/>
          </p:nvSpPr>
          <p:spPr>
            <a:xfrm>
              <a:off x="3855910" y="3735501"/>
              <a:ext cx="500066" cy="50006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sp>
          <p:nvSpPr>
            <p:cNvPr id="53" name="Rectangle 31">
              <a:extLst>
                <a:ext uri="{FF2B5EF4-FFF2-40B4-BE49-F238E27FC236}">
                  <a16:creationId xmlns:a16="http://schemas.microsoft.com/office/drawing/2014/main" id="{99FC5C39-4752-2E42-8608-5AD2AC3A5991}"/>
                </a:ext>
              </a:extLst>
            </p:cNvPr>
            <p:cNvSpPr/>
            <p:nvPr/>
          </p:nvSpPr>
          <p:spPr>
            <a:xfrm>
              <a:off x="1370398" y="3735501"/>
              <a:ext cx="500066" cy="50006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sp>
          <p:nvSpPr>
            <p:cNvPr id="55" name="Rectangle 65">
              <a:extLst>
                <a:ext uri="{FF2B5EF4-FFF2-40B4-BE49-F238E27FC236}">
                  <a16:creationId xmlns:a16="http://schemas.microsoft.com/office/drawing/2014/main" id="{91B36F45-924E-6143-BA18-B08E580D8494}"/>
                </a:ext>
              </a:extLst>
            </p:cNvPr>
            <p:cNvSpPr/>
            <p:nvPr/>
          </p:nvSpPr>
          <p:spPr>
            <a:xfrm>
              <a:off x="2365687" y="3735501"/>
              <a:ext cx="500066" cy="50006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sp>
          <p:nvSpPr>
            <p:cNvPr id="57" name="Rectangle 66">
              <a:extLst>
                <a:ext uri="{FF2B5EF4-FFF2-40B4-BE49-F238E27FC236}">
                  <a16:creationId xmlns:a16="http://schemas.microsoft.com/office/drawing/2014/main" id="{5B502034-62CF-5146-ABFF-3B44014A09C2}"/>
                </a:ext>
              </a:extLst>
            </p:cNvPr>
            <p:cNvSpPr/>
            <p:nvPr/>
          </p:nvSpPr>
          <p:spPr>
            <a:xfrm>
              <a:off x="3358027" y="3735501"/>
              <a:ext cx="500066" cy="50006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sp>
          <p:nvSpPr>
            <p:cNvPr id="58" name="Rectangle 31">
              <a:extLst>
                <a:ext uri="{FF2B5EF4-FFF2-40B4-BE49-F238E27FC236}">
                  <a16:creationId xmlns:a16="http://schemas.microsoft.com/office/drawing/2014/main" id="{20EF5C80-B680-BE4C-9283-653BE9793F71}"/>
                </a:ext>
              </a:extLst>
            </p:cNvPr>
            <p:cNvSpPr/>
            <p:nvPr/>
          </p:nvSpPr>
          <p:spPr>
            <a:xfrm>
              <a:off x="874322" y="3735501"/>
              <a:ext cx="500066" cy="50006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</p:grpSp>
      <p:cxnSp>
        <p:nvCxnSpPr>
          <p:cNvPr id="59" name="Gerade Verbindung mit Pfeil 70">
            <a:extLst>
              <a:ext uri="{FF2B5EF4-FFF2-40B4-BE49-F238E27FC236}">
                <a16:creationId xmlns:a16="http://schemas.microsoft.com/office/drawing/2014/main" id="{ECF2A788-11B5-2A41-8DF8-1F238A9A3A86}"/>
              </a:ext>
            </a:extLst>
          </p:cNvPr>
          <p:cNvCxnSpPr>
            <a:cxnSpLocks/>
          </p:cNvCxnSpPr>
          <p:nvPr/>
        </p:nvCxnSpPr>
        <p:spPr>
          <a:xfrm>
            <a:off x="5393058" y="5670273"/>
            <a:ext cx="3446651" cy="0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feld 71">
                <a:extLst>
                  <a:ext uri="{FF2B5EF4-FFF2-40B4-BE49-F238E27FC236}">
                    <a16:creationId xmlns:a16="http://schemas.microsoft.com/office/drawing/2014/main" id="{183C32A0-6597-A540-BCBB-8131FB22E402}"/>
                  </a:ext>
                </a:extLst>
              </p:cNvPr>
              <p:cNvSpPr txBox="1"/>
              <p:nvPr/>
            </p:nvSpPr>
            <p:spPr>
              <a:xfrm>
                <a:off x="6872386" y="5384432"/>
                <a:ext cx="35561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rgbClr val="000364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1600" b="0" i="1">
                  <a:solidFill>
                    <a:srgbClr val="000364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60" name="Textfeld 71">
                <a:extLst>
                  <a:ext uri="{FF2B5EF4-FFF2-40B4-BE49-F238E27FC236}">
                    <a16:creationId xmlns:a16="http://schemas.microsoft.com/office/drawing/2014/main" id="{183C32A0-6597-A540-BCBB-8131FB22E4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2386" y="5384432"/>
                <a:ext cx="355610" cy="3385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1" name="Picture Placeholder 4">
            <a:extLst>
              <a:ext uri="{FF2B5EF4-FFF2-40B4-BE49-F238E27FC236}">
                <a16:creationId xmlns:a16="http://schemas.microsoft.com/office/drawing/2014/main" id="{17F03CFE-CC8D-7E43-AC1B-033BE5BC10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 bwMode="auto">
          <a:xfrm>
            <a:off x="5940152" y="6237312"/>
            <a:ext cx="1330007" cy="56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" name="Rectangle 8">
            <a:extLst>
              <a:ext uri="{FF2B5EF4-FFF2-40B4-BE49-F238E27FC236}">
                <a16:creationId xmlns:a16="http://schemas.microsoft.com/office/drawing/2014/main" id="{41E5EC55-2294-CA41-8DDF-56A02B114F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97979" y="1554085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63" name="Rectangle 8">
            <a:extLst>
              <a:ext uri="{FF2B5EF4-FFF2-40B4-BE49-F238E27FC236}">
                <a16:creationId xmlns:a16="http://schemas.microsoft.com/office/drawing/2014/main" id="{FBC60566-90C7-EC42-B97B-FFC405BDB1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29550" y="2005608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64" name="Rectangle 8">
            <a:extLst>
              <a:ext uri="{FF2B5EF4-FFF2-40B4-BE49-F238E27FC236}">
                <a16:creationId xmlns:a16="http://schemas.microsoft.com/office/drawing/2014/main" id="{200B3ACE-A9EA-6245-AADD-290683CDBC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65393" y="2325895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65" name="Rectangle 8">
            <a:extLst>
              <a:ext uri="{FF2B5EF4-FFF2-40B4-BE49-F238E27FC236}">
                <a16:creationId xmlns:a16="http://schemas.microsoft.com/office/drawing/2014/main" id="{8EC9088D-19CD-A142-8A39-35E6A87274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15267" y="1919352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66" name="Rectangle 8">
            <a:extLst>
              <a:ext uri="{FF2B5EF4-FFF2-40B4-BE49-F238E27FC236}">
                <a16:creationId xmlns:a16="http://schemas.microsoft.com/office/drawing/2014/main" id="{A3DB459D-4371-6D44-8DAA-5BF57F80E6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19626" y="2886340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67" name="Rectangle 8">
            <a:extLst>
              <a:ext uri="{FF2B5EF4-FFF2-40B4-BE49-F238E27FC236}">
                <a16:creationId xmlns:a16="http://schemas.microsoft.com/office/drawing/2014/main" id="{F78629C2-134E-0441-ADFD-5E7B72D4D7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37648" y="3187973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68" name="Rectangle 8">
            <a:extLst>
              <a:ext uri="{FF2B5EF4-FFF2-40B4-BE49-F238E27FC236}">
                <a16:creationId xmlns:a16="http://schemas.microsoft.com/office/drawing/2014/main" id="{A6C2F931-E81F-EE44-8E3D-2E061272D2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95481" y="2784285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69" name="Rectangle 8">
            <a:extLst>
              <a:ext uri="{FF2B5EF4-FFF2-40B4-BE49-F238E27FC236}">
                <a16:creationId xmlns:a16="http://schemas.microsoft.com/office/drawing/2014/main" id="{F6356CE1-687C-5844-8BB2-C49F62EC3C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48836" y="3087429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70" name="Rectangle 8">
            <a:extLst>
              <a:ext uri="{FF2B5EF4-FFF2-40B4-BE49-F238E27FC236}">
                <a16:creationId xmlns:a16="http://schemas.microsoft.com/office/drawing/2014/main" id="{3D8B921B-38F7-0B41-A064-4367D31433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87533" y="2529937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71" name="Rectangle 8">
            <a:extLst>
              <a:ext uri="{FF2B5EF4-FFF2-40B4-BE49-F238E27FC236}">
                <a16:creationId xmlns:a16="http://schemas.microsoft.com/office/drawing/2014/main" id="{98C03668-A2C5-3A47-A72D-AF90F57E3B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73745" y="1480814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72" name="Rectangle 8">
            <a:extLst>
              <a:ext uri="{FF2B5EF4-FFF2-40B4-BE49-F238E27FC236}">
                <a16:creationId xmlns:a16="http://schemas.microsoft.com/office/drawing/2014/main" id="{6724580E-9EAC-8445-9F8F-852C9F7375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70159" y="1830217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73" name="Rectangle 8">
            <a:extLst>
              <a:ext uri="{FF2B5EF4-FFF2-40B4-BE49-F238E27FC236}">
                <a16:creationId xmlns:a16="http://schemas.microsoft.com/office/drawing/2014/main" id="{59B0831E-BE9B-D54F-A377-980C398E68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29550" y="2005608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74" name="Rectangle 8">
            <a:extLst>
              <a:ext uri="{FF2B5EF4-FFF2-40B4-BE49-F238E27FC236}">
                <a16:creationId xmlns:a16="http://schemas.microsoft.com/office/drawing/2014/main" id="{6CAAEDEA-B035-8C44-83E0-4DA88B7396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29550" y="2742714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75" name="Rectangle 8">
            <a:extLst>
              <a:ext uri="{FF2B5EF4-FFF2-40B4-BE49-F238E27FC236}">
                <a16:creationId xmlns:a16="http://schemas.microsoft.com/office/drawing/2014/main" id="{D85E1AD0-A6BF-2745-8068-50B61AB766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72693" y="2358665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76" name="Rectangle 8">
            <a:extLst>
              <a:ext uri="{FF2B5EF4-FFF2-40B4-BE49-F238E27FC236}">
                <a16:creationId xmlns:a16="http://schemas.microsoft.com/office/drawing/2014/main" id="{6AAB2316-6AB1-6C4A-8899-B51130894C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14768" y="2250721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77" name="Rectangle 8">
            <a:extLst>
              <a:ext uri="{FF2B5EF4-FFF2-40B4-BE49-F238E27FC236}">
                <a16:creationId xmlns:a16="http://schemas.microsoft.com/office/drawing/2014/main" id="{B61BF7D1-A0F6-A844-B4FF-0433AA6366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4787" y="3661091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78" name="Rectangle 8">
            <a:extLst>
              <a:ext uri="{FF2B5EF4-FFF2-40B4-BE49-F238E27FC236}">
                <a16:creationId xmlns:a16="http://schemas.microsoft.com/office/drawing/2014/main" id="{2F883D27-E4A6-D640-92F7-F4E046F4A3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29550" y="2005608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79" name="Rectangle 8">
            <a:extLst>
              <a:ext uri="{FF2B5EF4-FFF2-40B4-BE49-F238E27FC236}">
                <a16:creationId xmlns:a16="http://schemas.microsoft.com/office/drawing/2014/main" id="{A1F3CE08-FA90-EA4C-97B3-1D352F53E8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71338" y="3384290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Ellipse 12">
                <a:extLst>
                  <a:ext uri="{FF2B5EF4-FFF2-40B4-BE49-F238E27FC236}">
                    <a16:creationId xmlns:a16="http://schemas.microsoft.com/office/drawing/2014/main" id="{5982CC0F-6F5B-9445-9595-F4C264CB31A3}"/>
                  </a:ext>
                </a:extLst>
              </p:cNvPr>
              <p:cNvSpPr/>
              <p:nvPr/>
            </p:nvSpPr>
            <p:spPr>
              <a:xfrm>
                <a:off x="894839" y="1240251"/>
                <a:ext cx="2919889" cy="627668"/>
              </a:xfrm>
              <a:prstGeom prst="ellipse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>
                    <a:solidFill>
                      <a:srgbClr val="001E64"/>
                    </a:solidFill>
                    <a:latin typeface="Calibri" panose="020F0502020204030204" pitchFamily="34" charset="0"/>
                    <a:cs typeface="Arial" pitchFamily="34" charset="0"/>
                  </a:rPr>
                  <a:t>Initial frame length </a:t>
                </a:r>
                <a14:m>
                  <m:oMath xmlns:m="http://schemas.openxmlformats.org/officeDocument/2006/math">
                    <m:r>
                      <a:rPr lang="en-US" sz="1400" b="1" i="1" smtClean="0">
                        <a:solidFill>
                          <a:srgbClr val="001E64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𝑳</m:t>
                    </m:r>
                  </m:oMath>
                </a14:m>
                <a:endParaRPr lang="en-US" sz="1400" b="1">
                  <a:solidFill>
                    <a:srgbClr val="001E64"/>
                  </a:solidFill>
                  <a:latin typeface="Calibri" panose="020F0502020204030204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80" name="Ellipse 12">
                <a:extLst>
                  <a:ext uri="{FF2B5EF4-FFF2-40B4-BE49-F238E27FC236}">
                    <a16:creationId xmlns:a16="http://schemas.microsoft.com/office/drawing/2014/main" id="{5982CC0F-6F5B-9445-9595-F4C264CB31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839" y="1240251"/>
                <a:ext cx="2919889" cy="627668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Rechteck 9">
            <a:extLst>
              <a:ext uri="{FF2B5EF4-FFF2-40B4-BE49-F238E27FC236}">
                <a16:creationId xmlns:a16="http://schemas.microsoft.com/office/drawing/2014/main" id="{E14B616E-A728-0E45-A1AB-956CA68DDF73}"/>
              </a:ext>
            </a:extLst>
          </p:cNvPr>
          <p:cNvSpPr/>
          <p:nvPr/>
        </p:nvSpPr>
        <p:spPr>
          <a:xfrm>
            <a:off x="894839" y="2108072"/>
            <a:ext cx="2919888" cy="62295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>
                <a:solidFill>
                  <a:srgbClr val="001E64"/>
                </a:solidFill>
                <a:latin typeface="Calibri" panose="020F0502020204030204" pitchFamily="34" charset="0"/>
                <a:cs typeface="Arial" pitchFamily="34" charset="0"/>
              </a:rPr>
              <a:t>Observe slots </a:t>
            </a:r>
          </a:p>
          <a:p>
            <a:pPr algn="ctr"/>
            <a:r>
              <a:rPr lang="en-US" sz="1400" b="1">
                <a:solidFill>
                  <a:srgbClr val="001E64"/>
                </a:solidFill>
                <a:latin typeface="Calibri" panose="020F0502020204030204" pitchFamily="34" charset="0"/>
                <a:cs typeface="Arial" pitchFamily="34" charset="0"/>
              </a:rPr>
              <a:t>(Successful, </a:t>
            </a:r>
            <a:r>
              <a:rPr lang="en-US" sz="1400" b="1">
                <a:solidFill>
                  <a:schemeClr val="tx2"/>
                </a:solidFill>
                <a:latin typeface="Calibri" panose="020F0502020204030204" pitchFamily="34" charset="0"/>
                <a:cs typeface="Arial" pitchFamily="34" charset="0"/>
              </a:rPr>
              <a:t>Empty</a:t>
            </a:r>
            <a:r>
              <a:rPr lang="en-US" sz="1400" b="1">
                <a:solidFill>
                  <a:srgbClr val="001E64"/>
                </a:solidFill>
                <a:latin typeface="Calibri" panose="020F0502020204030204" pitchFamily="34" charset="0"/>
                <a:cs typeface="Arial" pitchFamily="34" charset="0"/>
              </a:rPr>
              <a:t>)</a:t>
            </a:r>
          </a:p>
        </p:txBody>
      </p:sp>
      <p:cxnSp>
        <p:nvCxnSpPr>
          <p:cNvPr id="81" name="Gerade Verbindung mit Pfeil 39">
            <a:extLst>
              <a:ext uri="{FF2B5EF4-FFF2-40B4-BE49-F238E27FC236}">
                <a16:creationId xmlns:a16="http://schemas.microsoft.com/office/drawing/2014/main" id="{F0AFB88B-7557-1643-A12F-7AEA9D77A55A}"/>
              </a:ext>
            </a:extLst>
          </p:cNvPr>
          <p:cNvCxnSpPr/>
          <p:nvPr/>
        </p:nvCxnSpPr>
        <p:spPr>
          <a:xfrm>
            <a:off x="2343399" y="1880810"/>
            <a:ext cx="0" cy="21931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ctangle 31">
            <a:extLst>
              <a:ext uri="{FF2B5EF4-FFF2-40B4-BE49-F238E27FC236}">
                <a16:creationId xmlns:a16="http://schemas.microsoft.com/office/drawing/2014/main" id="{1EB8A1CD-9872-E443-B79A-263467440AF3}"/>
              </a:ext>
            </a:extLst>
          </p:cNvPr>
          <p:cNvSpPr/>
          <p:nvPr/>
        </p:nvSpPr>
        <p:spPr>
          <a:xfrm>
            <a:off x="5378839" y="5026634"/>
            <a:ext cx="418960" cy="29542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>
                <a:solidFill>
                  <a:schemeClr val="tx1"/>
                </a:solidFill>
                <a:latin typeface="Calibri" panose="020F0502020204030204" pitchFamily="34" charset="0"/>
              </a:rPr>
              <a:t>S</a:t>
            </a:r>
            <a:endParaRPr lang="en-CA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48" name="Rectangle 107">
            <a:extLst>
              <a:ext uri="{FF2B5EF4-FFF2-40B4-BE49-F238E27FC236}">
                <a16:creationId xmlns:a16="http://schemas.microsoft.com/office/drawing/2014/main" id="{260D8F6D-115D-6446-9CF8-42E242D55CA9}"/>
              </a:ext>
            </a:extLst>
          </p:cNvPr>
          <p:cNvSpPr/>
          <p:nvPr/>
        </p:nvSpPr>
        <p:spPr>
          <a:xfrm>
            <a:off x="5797287" y="5027287"/>
            <a:ext cx="415801" cy="29476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>
                <a:solidFill>
                  <a:schemeClr val="tx1"/>
                </a:solidFill>
                <a:latin typeface="Calibri" panose="020F0502020204030204" pitchFamily="34" charset="0"/>
              </a:rPr>
              <a:t>E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DF0414CD-F8CB-5A4D-8437-657A79823245}"/>
              </a:ext>
            </a:extLst>
          </p:cNvPr>
          <p:cNvSpPr txBox="1"/>
          <p:nvPr/>
        </p:nvSpPr>
        <p:spPr>
          <a:xfrm>
            <a:off x="1619672" y="5822938"/>
            <a:ext cx="11700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00" i="1">
                <a:latin typeface="Calibri" panose="020F0502020204030204" pitchFamily="34" charset="0"/>
              </a:rPr>
              <a:t>[2] </a:t>
            </a:r>
            <a:r>
              <a:rPr lang="en-US" sz="1000" i="1">
                <a:latin typeface="Calibri" panose="020F0502020204030204" pitchFamily="34" charset="0"/>
                <a:cs typeface="Calibri" panose="020F0502020204030204" pitchFamily="34" charset="0"/>
              </a:rPr>
              <a:t>H. Vogt </a:t>
            </a:r>
            <a:r>
              <a:rPr lang="de-DE" sz="1000" i="1">
                <a:latin typeface="Calibri" panose="020F0502020204030204" pitchFamily="34" charset="0"/>
                <a:cs typeface="Calibri" panose="020F0502020204030204" pitchFamily="34" charset="0"/>
              </a:rPr>
              <a:t>2002. </a:t>
            </a:r>
            <a:endParaRPr lang="en-CA" sz="1000" i="1">
              <a:latin typeface="Calibri" panose="020F0502020204030204" pitchFamily="34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2D4AF5D4-162F-AF44-AE55-AE2C8C7E8550}"/>
              </a:ext>
            </a:extLst>
          </p:cNvPr>
          <p:cNvSpPr txBox="1"/>
          <p:nvPr/>
        </p:nvSpPr>
        <p:spPr>
          <a:xfrm>
            <a:off x="434334" y="5822936"/>
            <a:ext cx="12335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00" i="1">
                <a:latin typeface="Calibri" panose="020F0502020204030204" pitchFamily="34" charset="0"/>
              </a:rPr>
              <a:t>[1] </a:t>
            </a:r>
            <a:r>
              <a:rPr lang="en-US" sz="1000" i="1">
                <a:latin typeface="Calibri" panose="020F0502020204030204" pitchFamily="34" charset="0"/>
                <a:cs typeface="Calibri" panose="020F0502020204030204" pitchFamily="34" charset="0"/>
              </a:rPr>
              <a:t>F. </a:t>
            </a:r>
            <a:r>
              <a:rPr lang="en-US" sz="1000" i="1" err="1">
                <a:latin typeface="Calibri" panose="020F0502020204030204" pitchFamily="34" charset="0"/>
                <a:cs typeface="Calibri" panose="020F0502020204030204" pitchFamily="34" charset="0"/>
              </a:rPr>
              <a:t>Schoute</a:t>
            </a:r>
            <a:r>
              <a:rPr lang="en-US" sz="1000" i="1"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lang="de-DE" sz="1000" i="1">
                <a:latin typeface="Calibri" panose="020F0502020204030204" pitchFamily="34" charset="0"/>
                <a:cs typeface="Calibri" panose="020F0502020204030204" pitchFamily="34" charset="0"/>
              </a:rPr>
              <a:t>1983. </a:t>
            </a:r>
            <a:endParaRPr lang="en-CA" sz="1000" i="1">
              <a:latin typeface="Calibri" panose="020F0502020204030204" pitchFamily="34" charset="0"/>
            </a:endParaRPr>
          </a:p>
        </p:txBody>
      </p:sp>
      <p:sp>
        <p:nvSpPr>
          <p:cNvPr id="85" name="Titel 7">
            <a:extLst>
              <a:ext uri="{FF2B5EF4-FFF2-40B4-BE49-F238E27FC236}">
                <a16:creationId xmlns:a16="http://schemas.microsoft.com/office/drawing/2014/main" id="{A60D4ACA-62BF-3E45-B44F-2F327B5728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707886"/>
          </a:xfrm>
        </p:spPr>
        <p:txBody>
          <a:bodyPr/>
          <a:lstStyle/>
          <a:p>
            <a:r>
              <a:rPr lang="en-US" sz="2600">
                <a:latin typeface="Calibri" panose="020F0502020204030204" pitchFamily="34" charset="0"/>
                <a:cs typeface="Calibri" panose="020F0502020204030204" pitchFamily="34" charset="0"/>
              </a:rPr>
              <a:t>RFID Reading Process:</a:t>
            </a:r>
            <a:br>
              <a:rPr lang="en-US"/>
            </a:br>
            <a:r>
              <a:rPr lang="en-US" sz="2000">
                <a:solidFill>
                  <a:srgbClr val="00406F"/>
                </a:solidFill>
                <a:latin typeface="Frutiger LT Com 45 Light" pitchFamily="34" charset="0"/>
                <a:ea typeface="+mn-ea"/>
                <a:cs typeface="+mn-cs"/>
              </a:rPr>
              <a:t>Frame Slotted ALOHA (FSA)</a:t>
            </a:r>
            <a:r>
              <a:rPr lang="en-US" sz="2000" baseline="30000">
                <a:solidFill>
                  <a:srgbClr val="00406F"/>
                </a:solidFill>
                <a:latin typeface="Frutiger LT Com 45 Light" pitchFamily="34" charset="0"/>
                <a:ea typeface="+mn-ea"/>
                <a:cs typeface="+mn-cs"/>
              </a:rPr>
              <a:t>[1, 2]</a:t>
            </a:r>
          </a:p>
        </p:txBody>
      </p:sp>
    </p:spTree>
    <p:extLst>
      <p:ext uri="{BB962C8B-B14F-4D97-AF65-F5344CB8AC3E}">
        <p14:creationId xmlns:p14="http://schemas.microsoft.com/office/powerpoint/2010/main" val="285411947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369332"/>
          </a:xfrm>
        </p:spPr>
        <p:txBody>
          <a:bodyPr/>
          <a:lstStyle/>
          <a:p>
            <a:pPr lvl="1"/>
            <a:r>
              <a:rPr lang="en-US"/>
              <a:t>Proposed </a:t>
            </a:r>
            <a:r>
              <a:rPr lang="en-US" err="1"/>
              <a:t>EPCglobal</a:t>
            </a:r>
            <a:r>
              <a:rPr lang="en-US"/>
              <a:t> C1G2 Reading Process </a:t>
            </a:r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5A0D3CB2-E0E6-284D-B358-2D0FC1F909E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>
          <a:xfrm>
            <a:off x="7524750" y="100013"/>
            <a:ext cx="1149350" cy="906462"/>
          </a:xfrm>
        </p:spPr>
      </p:pic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6D6825A-82F5-3A4F-9E8F-D3A513A73C6B}" type="datetime3">
              <a:rPr lang="de-DE" smtClean="0"/>
              <a:t>23/01/2019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Hazem Elsaid Ibrahim | PhD Dissertation</a:t>
            </a:r>
          </a:p>
        </p:txBody>
      </p:sp>
      <p:pic>
        <p:nvPicPr>
          <p:cNvPr id="7" name="Picture Placeholder 4">
            <a:extLst>
              <a:ext uri="{FF2B5EF4-FFF2-40B4-BE49-F238E27FC236}">
                <a16:creationId xmlns:a16="http://schemas.microsoft.com/office/drawing/2014/main" id="{862FBCA6-8654-EB4E-B8B9-5343706E4A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 bwMode="auto">
          <a:xfrm>
            <a:off x="5940152" y="6237312"/>
            <a:ext cx="1330007" cy="56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platzhalter 6">
                <a:extLst>
                  <a:ext uri="{FF2B5EF4-FFF2-40B4-BE49-F238E27FC236}">
                    <a16:creationId xmlns:a16="http://schemas.microsoft.com/office/drawing/2014/main" id="{745D959E-0F2A-0F41-88D8-3DCC4A908F5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8000" y="1098048"/>
                <a:ext cx="8568000" cy="5139264"/>
              </a:xfrm>
              <a:prstGeom prst="rect">
                <a:avLst/>
              </a:prstGeom>
            </p:spPr>
            <p:txBody>
              <a:bodyPr/>
              <a:lstStyle>
                <a:lvl1pPr marL="358775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tx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19138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2pPr>
                <a:lvl3pPr marL="1079500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3pPr>
                <a:lvl4pPr marL="1439863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4pPr>
                <a:lvl5pPr marL="1798638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5pPr>
                <a:lvl6pPr marL="18875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6pPr>
                <a:lvl7pPr marL="23447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7pPr>
                <a:lvl8pPr marL="28019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8pPr>
                <a:lvl9pPr marL="32591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r>
                  <a:rPr lang="en-US" sz="1500" kern="0"/>
                  <a:t>Reader repeat ACK command until finishing all the</a:t>
                </a:r>
              </a:p>
              <a:p>
                <a:pPr marL="0" indent="0">
                  <a:buFont typeface="Wingdings" pitchFamily="2" charset="2"/>
                  <a:buNone/>
                </a:pPr>
                <a:r>
                  <a:rPr lang="en-US" sz="1500" kern="0"/>
                  <a:t>   extracted RN16s (pseudo parallel slot).</a:t>
                </a:r>
              </a:p>
              <a:p>
                <a:endParaRPr lang="en-US" sz="1600" kern="0"/>
              </a:p>
              <a:p>
                <a:endParaRPr lang="en-US" sz="1600" kern="0"/>
              </a:p>
              <a:p>
                <a:pPr lvl="3"/>
                <a:endParaRPr lang="en-US" sz="1400" kern="0"/>
              </a:p>
              <a:p>
                <a:pPr marL="0" indent="0">
                  <a:buFont typeface="Wingdings" pitchFamily="2" charset="2"/>
                  <a:buNone/>
                </a:pPr>
                <a:endParaRPr lang="en-US" sz="1400" kern="0"/>
              </a:p>
              <a:p>
                <a:pPr marL="0" indent="0">
                  <a:buFont typeface="Wingdings" pitchFamily="2" charset="2"/>
                  <a:buNone/>
                </a:pPr>
                <a:endParaRPr lang="en-US" sz="1400" kern="0"/>
              </a:p>
              <a:p>
                <a:endParaRPr lang="en-US" sz="1600" kern="0"/>
              </a:p>
              <a:p>
                <a:endParaRPr lang="en-US" sz="1600" kern="0"/>
              </a:p>
              <a:p>
                <a:endParaRPr lang="en-US" sz="1600" kern="0"/>
              </a:p>
              <a:p>
                <a:r>
                  <a:rPr lang="en-US" sz="1600" kern="0"/>
                  <a:t>Successful single slot duration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de-DE" sz="1600" i="1" kern="0">
                        <a:latin typeface="Cambria Math"/>
                      </a:rPr>
                      <m:t>𝑡</m:t>
                    </m:r>
                    <m:r>
                      <a:rPr lang="de-DE" sz="1600" i="1" kern="0" baseline="-25000">
                        <a:latin typeface="Cambria Math"/>
                      </a:rPr>
                      <m:t>𝑠</m:t>
                    </m:r>
                    <m:r>
                      <a:rPr lang="en-US" sz="1600" i="1" kern="0">
                        <a:latin typeface="Cambria Math"/>
                      </a:rPr>
                      <m:t>=</m:t>
                    </m:r>
                    <m:r>
                      <a:rPr lang="de-DE" sz="1600" i="1" kern="0">
                        <a:latin typeface="Cambria Math"/>
                      </a:rPr>
                      <m:t>𝑡</m:t>
                    </m:r>
                    <m:r>
                      <a:rPr lang="de-DE" sz="1600" i="1" kern="0" baseline="-25000">
                        <a:latin typeface="Cambria Math"/>
                      </a:rPr>
                      <m:t>𝑠𝑎</m:t>
                    </m:r>
                    <m:r>
                      <a:rPr lang="de-DE" sz="1600" i="1" kern="0">
                        <a:latin typeface="Cambria Math"/>
                      </a:rPr>
                      <m:t>+</m:t>
                    </m:r>
                    <m:r>
                      <a:rPr lang="de-DE" sz="1600" i="1" kern="0">
                        <a:latin typeface="Cambria Math"/>
                      </a:rPr>
                      <m:t>𝑡𝑠𝑏</m:t>
                    </m:r>
                  </m:oMath>
                </a14:m>
                <a:endParaRPr lang="en-US" sz="1600" kern="0" baseline="-25000"/>
              </a:p>
              <a:p>
                <a:r>
                  <a:rPr lang="en-US" sz="1600" kern="0"/>
                  <a:t>Proposed pseudo parallel slot duration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de-DE" sz="1600" i="1" kern="0">
                        <a:latin typeface="Cambria Math"/>
                      </a:rPr>
                      <m:t>𝑡</m:t>
                    </m:r>
                    <m:r>
                      <a:rPr lang="de-DE" sz="1600" i="1" kern="0" baseline="-25000">
                        <a:latin typeface="Cambria Math"/>
                      </a:rPr>
                      <m:t>𝑝𝑝𝑠</m:t>
                    </m:r>
                    <m:r>
                      <a:rPr lang="en-US" sz="1600" i="1" kern="0">
                        <a:latin typeface="Cambria Math"/>
                      </a:rPr>
                      <m:t>=</m:t>
                    </m:r>
                    <m:r>
                      <a:rPr lang="de-DE" sz="1600" i="1" kern="0">
                        <a:latin typeface="Cambria Math"/>
                      </a:rPr>
                      <m:t>𝑡</m:t>
                    </m:r>
                    <m:r>
                      <a:rPr lang="de-DE" sz="1600" i="1" kern="0" baseline="-25000">
                        <a:latin typeface="Cambria Math"/>
                      </a:rPr>
                      <m:t>𝑠𝑎</m:t>
                    </m:r>
                    <m:r>
                      <a:rPr lang="de-DE" sz="1600" i="1" kern="0">
                        <a:latin typeface="Cambria Math"/>
                      </a:rPr>
                      <m:t>+</m:t>
                    </m:r>
                    <m:r>
                      <a:rPr lang="en-US" sz="1600" i="1" kern="0">
                        <a:latin typeface="Cambria Math"/>
                      </a:rPr>
                      <m:t>𝑅</m:t>
                    </m:r>
                    <m:r>
                      <a:rPr lang="en-US" sz="1600" i="1" kern="0" baseline="-25000">
                        <a:latin typeface="Cambria Math"/>
                      </a:rPr>
                      <m:t>𝑠𝑜𝑙</m:t>
                    </m:r>
                    <m:r>
                      <a:rPr lang="en-US" sz="1600" i="1" kern="0">
                        <a:latin typeface="Cambria Math"/>
                        <a:ea typeface="Cambria Math"/>
                      </a:rPr>
                      <m:t>∙</m:t>
                    </m:r>
                    <m:r>
                      <a:rPr lang="de-DE" sz="1600" i="1" kern="0">
                        <a:latin typeface="Cambria Math"/>
                      </a:rPr>
                      <m:t>𝑡</m:t>
                    </m:r>
                    <m:r>
                      <a:rPr lang="de-DE" sz="1600" i="1" kern="0" baseline="-25000">
                        <a:latin typeface="Cambria Math"/>
                      </a:rPr>
                      <m:t>𝑠𝑏</m:t>
                    </m:r>
                  </m:oMath>
                </a14:m>
                <a:endParaRPr lang="en-US" sz="1600" kern="0"/>
              </a:p>
              <a:p>
                <a:endParaRPr lang="en-US" sz="1600" kern="0"/>
              </a:p>
              <a:p>
                <a:endParaRPr lang="en-US" sz="1600" kern="0"/>
              </a:p>
              <a:p>
                <a:endParaRPr lang="en-US" sz="1600" kern="0"/>
              </a:p>
              <a:p>
                <a:pPr marL="0" indent="0">
                  <a:buFont typeface="Wingdings" pitchFamily="2" charset="2"/>
                  <a:buNone/>
                </a:pPr>
                <a:endParaRPr lang="en-US" sz="1600" kern="0"/>
              </a:p>
              <a:p>
                <a:endParaRPr lang="en-US" sz="1600" kern="0"/>
              </a:p>
              <a:p>
                <a:pPr marL="0" indent="0">
                  <a:buFont typeface="Wingdings" pitchFamily="2" charset="2"/>
                  <a:buNone/>
                </a:pPr>
                <a:endParaRPr lang="en-US" sz="1600" kern="0"/>
              </a:p>
              <a:p>
                <a:pPr marL="0" indent="0">
                  <a:buFont typeface="Wingdings" pitchFamily="2" charset="2"/>
                  <a:buNone/>
                </a:pPr>
                <a:endParaRPr lang="en-US" sz="1600" kern="0"/>
              </a:p>
            </p:txBody>
          </p:sp>
        </mc:Choice>
        <mc:Fallback xmlns="">
          <p:sp>
            <p:nvSpPr>
              <p:cNvPr id="9" name="Textplatzhalter 6">
                <a:extLst>
                  <a:ext uri="{FF2B5EF4-FFF2-40B4-BE49-F238E27FC236}">
                    <a16:creationId xmlns:a16="http://schemas.microsoft.com/office/drawing/2014/main" id="{745D959E-0F2A-0F41-88D8-3DCC4A908F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000" y="1098048"/>
                <a:ext cx="8568000" cy="5139264"/>
              </a:xfrm>
              <a:prstGeom prst="rect">
                <a:avLst/>
              </a:prstGeom>
              <a:blipFill>
                <a:blip r:embed="rId4"/>
                <a:stretch>
                  <a:fillRect l="-29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Gerade Verbindung mit Pfeil 12">
            <a:extLst>
              <a:ext uri="{FF2B5EF4-FFF2-40B4-BE49-F238E27FC236}">
                <a16:creationId xmlns:a16="http://schemas.microsoft.com/office/drawing/2014/main" id="{90E1783A-0591-F94C-84A4-4D52A8A453DF}"/>
              </a:ext>
            </a:extLst>
          </p:cNvPr>
          <p:cNvCxnSpPr/>
          <p:nvPr/>
        </p:nvCxnSpPr>
        <p:spPr>
          <a:xfrm>
            <a:off x="8460432" y="1298020"/>
            <a:ext cx="0" cy="485951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0">
            <a:extLst>
              <a:ext uri="{FF2B5EF4-FFF2-40B4-BE49-F238E27FC236}">
                <a16:creationId xmlns:a16="http://schemas.microsoft.com/office/drawing/2014/main" id="{AE2C0273-A6FA-8943-905C-8000F0DFF470}"/>
              </a:ext>
            </a:extLst>
          </p:cNvPr>
          <p:cNvSpPr txBox="1"/>
          <p:nvPr/>
        </p:nvSpPr>
        <p:spPr>
          <a:xfrm>
            <a:off x="4955653" y="988043"/>
            <a:ext cx="775790" cy="33855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600" b="0">
                <a:latin typeface="Calibri" panose="020F0502020204030204" pitchFamily="34" charset="0"/>
                <a:cs typeface="Calibri" panose="020F0502020204030204" pitchFamily="34" charset="0"/>
              </a:rPr>
              <a:t>Reader</a:t>
            </a:r>
          </a:p>
        </p:txBody>
      </p:sp>
      <p:sp>
        <p:nvSpPr>
          <p:cNvPr id="13" name="Textfeld 14">
            <a:extLst>
              <a:ext uri="{FF2B5EF4-FFF2-40B4-BE49-F238E27FC236}">
                <a16:creationId xmlns:a16="http://schemas.microsoft.com/office/drawing/2014/main" id="{5ED06246-0BA7-D941-BEA8-06331464E015}"/>
              </a:ext>
            </a:extLst>
          </p:cNvPr>
          <p:cNvSpPr txBox="1"/>
          <p:nvPr/>
        </p:nvSpPr>
        <p:spPr>
          <a:xfrm>
            <a:off x="8134320" y="967240"/>
            <a:ext cx="542136" cy="33855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600" b="0">
                <a:latin typeface="Calibri" panose="020F0502020204030204" pitchFamily="34" charset="0"/>
                <a:cs typeface="Calibri" panose="020F0502020204030204" pitchFamily="34" charset="0"/>
              </a:rPr>
              <a:t>Tags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7449141C-C893-1044-A193-15D195764ADE}"/>
              </a:ext>
            </a:extLst>
          </p:cNvPr>
          <p:cNvSpPr txBox="1"/>
          <p:nvPr/>
        </p:nvSpPr>
        <p:spPr>
          <a:xfrm>
            <a:off x="5148064" y="5877272"/>
            <a:ext cx="253596" cy="33855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600" b="0"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</a:p>
        </p:txBody>
      </p:sp>
      <p:sp>
        <p:nvSpPr>
          <p:cNvPr id="15" name="Textfeld 16">
            <a:extLst>
              <a:ext uri="{FF2B5EF4-FFF2-40B4-BE49-F238E27FC236}">
                <a16:creationId xmlns:a16="http://schemas.microsoft.com/office/drawing/2014/main" id="{6790AAB6-A2AE-3642-9286-D25B2143BB81}"/>
              </a:ext>
            </a:extLst>
          </p:cNvPr>
          <p:cNvSpPr txBox="1"/>
          <p:nvPr/>
        </p:nvSpPr>
        <p:spPr>
          <a:xfrm>
            <a:off x="8237093" y="5913847"/>
            <a:ext cx="253596" cy="33855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600" b="0"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</a:p>
        </p:txBody>
      </p:sp>
      <p:cxnSp>
        <p:nvCxnSpPr>
          <p:cNvPr id="16" name="Gerade Verbindung mit Pfeil 17">
            <a:extLst>
              <a:ext uri="{FF2B5EF4-FFF2-40B4-BE49-F238E27FC236}">
                <a16:creationId xmlns:a16="http://schemas.microsoft.com/office/drawing/2014/main" id="{A946845F-6759-E74F-838C-2EEDB24D0F9A}"/>
              </a:ext>
            </a:extLst>
          </p:cNvPr>
          <p:cNvCxnSpPr/>
          <p:nvPr/>
        </p:nvCxnSpPr>
        <p:spPr>
          <a:xfrm>
            <a:off x="5358178" y="1326597"/>
            <a:ext cx="3102254" cy="37421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9">
            <a:extLst>
              <a:ext uri="{FF2B5EF4-FFF2-40B4-BE49-F238E27FC236}">
                <a16:creationId xmlns:a16="http://schemas.microsoft.com/office/drawing/2014/main" id="{9079EB2D-17D1-B948-AB9D-6EDB48BADAB0}"/>
              </a:ext>
            </a:extLst>
          </p:cNvPr>
          <p:cNvCxnSpPr/>
          <p:nvPr/>
        </p:nvCxnSpPr>
        <p:spPr>
          <a:xfrm>
            <a:off x="5364088" y="1628800"/>
            <a:ext cx="3081714" cy="37421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20">
            <a:extLst>
              <a:ext uri="{FF2B5EF4-FFF2-40B4-BE49-F238E27FC236}">
                <a16:creationId xmlns:a16="http://schemas.microsoft.com/office/drawing/2014/main" id="{EBCC03DD-32AE-5942-B156-2AB8F0D3F07C}"/>
              </a:ext>
            </a:extLst>
          </p:cNvPr>
          <p:cNvCxnSpPr/>
          <p:nvPr/>
        </p:nvCxnSpPr>
        <p:spPr>
          <a:xfrm>
            <a:off x="5364088" y="1974669"/>
            <a:ext cx="3081714" cy="37421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21">
            <a:extLst>
              <a:ext uri="{FF2B5EF4-FFF2-40B4-BE49-F238E27FC236}">
                <a16:creationId xmlns:a16="http://schemas.microsoft.com/office/drawing/2014/main" id="{B1EDAFE7-1D9B-1941-83A2-A0D91B45572A}"/>
              </a:ext>
            </a:extLst>
          </p:cNvPr>
          <p:cNvCxnSpPr/>
          <p:nvPr/>
        </p:nvCxnSpPr>
        <p:spPr>
          <a:xfrm flipH="1">
            <a:off x="5371403" y="2564904"/>
            <a:ext cx="3089029" cy="43204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feld 26">
            <a:extLst>
              <a:ext uri="{FF2B5EF4-FFF2-40B4-BE49-F238E27FC236}">
                <a16:creationId xmlns:a16="http://schemas.microsoft.com/office/drawing/2014/main" id="{65EEB91C-DFB5-3E41-94CC-72925B80682F}"/>
              </a:ext>
            </a:extLst>
          </p:cNvPr>
          <p:cNvSpPr txBox="1"/>
          <p:nvPr/>
        </p:nvSpPr>
        <p:spPr>
          <a:xfrm rot="396810">
            <a:off x="6316490" y="1203964"/>
            <a:ext cx="1393458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400" b="0">
                <a:latin typeface="Calibri" panose="020F0502020204030204" pitchFamily="34" charset="0"/>
                <a:cs typeface="Calibri" panose="020F0502020204030204" pitchFamily="34" charset="0"/>
              </a:rPr>
              <a:t>Select command</a:t>
            </a:r>
          </a:p>
        </p:txBody>
      </p:sp>
      <p:sp>
        <p:nvSpPr>
          <p:cNvPr id="21" name="Textfeld 27">
            <a:extLst>
              <a:ext uri="{FF2B5EF4-FFF2-40B4-BE49-F238E27FC236}">
                <a16:creationId xmlns:a16="http://schemas.microsoft.com/office/drawing/2014/main" id="{EC447B88-8063-D14D-8203-E5A3BFD9BB44}"/>
              </a:ext>
            </a:extLst>
          </p:cNvPr>
          <p:cNvSpPr txBox="1"/>
          <p:nvPr/>
        </p:nvSpPr>
        <p:spPr>
          <a:xfrm rot="396810">
            <a:off x="6284733" y="1529835"/>
            <a:ext cx="1433085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400" b="0">
                <a:latin typeface="Calibri" panose="020F0502020204030204" pitchFamily="34" charset="0"/>
                <a:cs typeface="Calibri" panose="020F0502020204030204" pitchFamily="34" charset="0"/>
              </a:rPr>
              <a:t>Switch command</a:t>
            </a:r>
          </a:p>
        </p:txBody>
      </p:sp>
      <p:sp>
        <p:nvSpPr>
          <p:cNvPr id="22" name="Textfeld 28">
            <a:extLst>
              <a:ext uri="{FF2B5EF4-FFF2-40B4-BE49-F238E27FC236}">
                <a16:creationId xmlns:a16="http://schemas.microsoft.com/office/drawing/2014/main" id="{92EA8E2C-E527-AB48-876B-87030045634C}"/>
              </a:ext>
            </a:extLst>
          </p:cNvPr>
          <p:cNvSpPr txBox="1"/>
          <p:nvPr/>
        </p:nvSpPr>
        <p:spPr>
          <a:xfrm rot="396810">
            <a:off x="6255696" y="1815585"/>
            <a:ext cx="1403974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400" b="0">
                <a:latin typeface="Calibri" panose="020F0502020204030204" pitchFamily="34" charset="0"/>
                <a:cs typeface="Calibri" panose="020F0502020204030204" pitchFamily="34" charset="0"/>
              </a:rPr>
              <a:t>Query command</a:t>
            </a:r>
          </a:p>
        </p:txBody>
      </p:sp>
      <p:sp>
        <p:nvSpPr>
          <p:cNvPr id="23" name="Textfeld 29">
            <a:extLst>
              <a:ext uri="{FF2B5EF4-FFF2-40B4-BE49-F238E27FC236}">
                <a16:creationId xmlns:a16="http://schemas.microsoft.com/office/drawing/2014/main" id="{6A08E140-B0D0-E844-BA83-7B564544A8A2}"/>
              </a:ext>
            </a:extLst>
          </p:cNvPr>
          <p:cNvSpPr txBox="1"/>
          <p:nvPr/>
        </p:nvSpPr>
        <p:spPr>
          <a:xfrm rot="21129546">
            <a:off x="5951384" y="2450830"/>
            <a:ext cx="1986441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400" b="0">
                <a:latin typeface="Calibri" panose="020F0502020204030204" pitchFamily="34" charset="0"/>
                <a:cs typeface="Calibri" panose="020F0502020204030204" pitchFamily="34" charset="0"/>
              </a:rPr>
              <a:t>RN16</a:t>
            </a:r>
            <a:r>
              <a:rPr lang="en-US" sz="1400" b="0" baseline="-2500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1400" b="0">
                <a:latin typeface="Calibri" panose="020F0502020204030204" pitchFamily="34" charset="0"/>
                <a:cs typeface="Calibri" panose="020F0502020204030204" pitchFamily="34" charset="0"/>
              </a:rPr>
              <a:t>+RN16</a:t>
            </a:r>
            <a:r>
              <a:rPr lang="en-US" sz="1400" b="0" baseline="-2500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1400" b="0">
                <a:latin typeface="Calibri" panose="020F0502020204030204" pitchFamily="34" charset="0"/>
                <a:cs typeface="Calibri" panose="020F0502020204030204" pitchFamily="34" charset="0"/>
              </a:rPr>
              <a:t>+….+RN16</a:t>
            </a:r>
            <a:r>
              <a:rPr lang="en-US" sz="1400" b="0" baseline="-25000">
                <a:latin typeface="Calibri" panose="020F0502020204030204" pitchFamily="34" charset="0"/>
                <a:cs typeface="Calibri" panose="020F0502020204030204" pitchFamily="34" charset="0"/>
              </a:rPr>
              <a:t>k</a:t>
            </a:r>
          </a:p>
        </p:txBody>
      </p:sp>
      <p:cxnSp>
        <p:nvCxnSpPr>
          <p:cNvPr id="24" name="Gerade Verbindung mit Pfeil 30">
            <a:extLst>
              <a:ext uri="{FF2B5EF4-FFF2-40B4-BE49-F238E27FC236}">
                <a16:creationId xmlns:a16="http://schemas.microsoft.com/office/drawing/2014/main" id="{2358701B-F884-2041-AA1E-84AFCDABC2EF}"/>
              </a:ext>
            </a:extLst>
          </p:cNvPr>
          <p:cNvCxnSpPr/>
          <p:nvPr/>
        </p:nvCxnSpPr>
        <p:spPr>
          <a:xfrm>
            <a:off x="5364088" y="3212976"/>
            <a:ext cx="3081714" cy="37421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31">
            <a:extLst>
              <a:ext uri="{FF2B5EF4-FFF2-40B4-BE49-F238E27FC236}">
                <a16:creationId xmlns:a16="http://schemas.microsoft.com/office/drawing/2014/main" id="{8933091B-5668-F247-881C-DD5697862B4A}"/>
              </a:ext>
            </a:extLst>
          </p:cNvPr>
          <p:cNvCxnSpPr/>
          <p:nvPr/>
        </p:nvCxnSpPr>
        <p:spPr>
          <a:xfrm>
            <a:off x="5386033" y="4638965"/>
            <a:ext cx="3104656" cy="37421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32">
            <a:extLst>
              <a:ext uri="{FF2B5EF4-FFF2-40B4-BE49-F238E27FC236}">
                <a16:creationId xmlns:a16="http://schemas.microsoft.com/office/drawing/2014/main" id="{B902C90E-E817-1B49-B5FE-9A6EBA8B1A57}"/>
              </a:ext>
            </a:extLst>
          </p:cNvPr>
          <p:cNvCxnSpPr/>
          <p:nvPr/>
        </p:nvCxnSpPr>
        <p:spPr>
          <a:xfrm flipH="1">
            <a:off x="5358178" y="3645024"/>
            <a:ext cx="3102255" cy="35614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34">
            <a:extLst>
              <a:ext uri="{FF2B5EF4-FFF2-40B4-BE49-F238E27FC236}">
                <a16:creationId xmlns:a16="http://schemas.microsoft.com/office/drawing/2014/main" id="{7C4527B4-800E-1F41-B892-EFCF0061C3CC}"/>
              </a:ext>
            </a:extLst>
          </p:cNvPr>
          <p:cNvCxnSpPr/>
          <p:nvPr/>
        </p:nvCxnSpPr>
        <p:spPr>
          <a:xfrm flipH="1">
            <a:off x="5350863" y="5085184"/>
            <a:ext cx="3132511" cy="21602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36">
            <a:extLst>
              <a:ext uri="{FF2B5EF4-FFF2-40B4-BE49-F238E27FC236}">
                <a16:creationId xmlns:a16="http://schemas.microsoft.com/office/drawing/2014/main" id="{0DC0D922-5DD5-6542-AFEA-93FD8F113B04}"/>
              </a:ext>
            </a:extLst>
          </p:cNvPr>
          <p:cNvCxnSpPr/>
          <p:nvPr/>
        </p:nvCxnSpPr>
        <p:spPr>
          <a:xfrm>
            <a:off x="6904528" y="4005064"/>
            <a:ext cx="3943" cy="504056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feld 37">
            <a:extLst>
              <a:ext uri="{FF2B5EF4-FFF2-40B4-BE49-F238E27FC236}">
                <a16:creationId xmlns:a16="http://schemas.microsoft.com/office/drawing/2014/main" id="{FCC4D38D-3769-B143-AA9C-B9C180EDDAF9}"/>
              </a:ext>
            </a:extLst>
          </p:cNvPr>
          <p:cNvSpPr txBox="1"/>
          <p:nvPr/>
        </p:nvSpPr>
        <p:spPr>
          <a:xfrm rot="396810">
            <a:off x="6422088" y="3076777"/>
            <a:ext cx="1042273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400" b="0" err="1">
                <a:latin typeface="Calibri" panose="020F0502020204030204" pitchFamily="34" charset="0"/>
                <a:cs typeface="Calibri" panose="020F0502020204030204" pitchFamily="34" charset="0"/>
              </a:rPr>
              <a:t>Ack</a:t>
            </a:r>
            <a:r>
              <a:rPr lang="en-US" sz="1400" b="0">
                <a:latin typeface="Calibri" panose="020F0502020204030204" pitchFamily="34" charset="0"/>
                <a:cs typeface="Calibri" panose="020F0502020204030204" pitchFamily="34" charset="0"/>
              </a:rPr>
              <a:t>(RN16</a:t>
            </a:r>
            <a:r>
              <a:rPr lang="en-US" sz="1400" b="0" baseline="-2500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1400" b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  <p:sp>
        <p:nvSpPr>
          <p:cNvPr id="30" name="Textfeld 40">
            <a:extLst>
              <a:ext uri="{FF2B5EF4-FFF2-40B4-BE49-F238E27FC236}">
                <a16:creationId xmlns:a16="http://schemas.microsoft.com/office/drawing/2014/main" id="{2AE54A81-521F-BE4E-962C-5942B2DBC785}"/>
              </a:ext>
            </a:extLst>
          </p:cNvPr>
          <p:cNvSpPr txBox="1"/>
          <p:nvPr/>
        </p:nvSpPr>
        <p:spPr>
          <a:xfrm rot="396810">
            <a:off x="6259145" y="4496108"/>
            <a:ext cx="1152880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400" b="0" err="1">
                <a:latin typeface="Calibri" panose="020F0502020204030204" pitchFamily="34" charset="0"/>
                <a:cs typeface="Calibri" panose="020F0502020204030204" pitchFamily="34" charset="0"/>
              </a:rPr>
              <a:t>Ack</a:t>
            </a:r>
            <a:r>
              <a:rPr lang="en-US" sz="1400" b="0">
                <a:latin typeface="Calibri" panose="020F0502020204030204" pitchFamily="34" charset="0"/>
                <a:cs typeface="Calibri" panose="020F0502020204030204" pitchFamily="34" charset="0"/>
              </a:rPr>
              <a:t>(RN16</a:t>
            </a:r>
            <a:r>
              <a:rPr lang="en-US" sz="1400" b="0" baseline="-25000">
                <a:latin typeface="Calibri" panose="020F0502020204030204" pitchFamily="34" charset="0"/>
                <a:cs typeface="Calibri" panose="020F0502020204030204" pitchFamily="34" charset="0"/>
              </a:rPr>
              <a:t>Rsol</a:t>
            </a:r>
            <a:r>
              <a:rPr lang="en-US" sz="1400" b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  <p:cxnSp>
        <p:nvCxnSpPr>
          <p:cNvPr id="31" name="Gerade Verbindung mit Pfeil 41">
            <a:extLst>
              <a:ext uri="{FF2B5EF4-FFF2-40B4-BE49-F238E27FC236}">
                <a16:creationId xmlns:a16="http://schemas.microsoft.com/office/drawing/2014/main" id="{02708720-D184-5D41-94FE-5D6697257D2F}"/>
              </a:ext>
            </a:extLst>
          </p:cNvPr>
          <p:cNvCxnSpPr/>
          <p:nvPr/>
        </p:nvCxnSpPr>
        <p:spPr>
          <a:xfrm>
            <a:off x="5364088" y="1290705"/>
            <a:ext cx="0" cy="485951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feld 33">
            <a:extLst>
              <a:ext uri="{FF2B5EF4-FFF2-40B4-BE49-F238E27FC236}">
                <a16:creationId xmlns:a16="http://schemas.microsoft.com/office/drawing/2014/main" id="{38A6D280-1D31-F941-9C52-4B0C9163F14F}"/>
              </a:ext>
            </a:extLst>
          </p:cNvPr>
          <p:cNvSpPr txBox="1"/>
          <p:nvPr/>
        </p:nvSpPr>
        <p:spPr>
          <a:xfrm rot="21339161">
            <a:off x="6310379" y="3492812"/>
            <a:ext cx="1027845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400" b="0">
                <a:latin typeface="Calibri" panose="020F0502020204030204" pitchFamily="34" charset="0"/>
                <a:cs typeface="Calibri" panose="020F0502020204030204" pitchFamily="34" charset="0"/>
              </a:rPr>
              <a:t>EPC(RN16</a:t>
            </a:r>
            <a:r>
              <a:rPr lang="en-US" sz="1400" b="0" baseline="-2500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1400" b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en-US" sz="1400" b="0" baseline="-250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3" name="Textfeld 38">
            <a:extLst>
              <a:ext uri="{FF2B5EF4-FFF2-40B4-BE49-F238E27FC236}">
                <a16:creationId xmlns:a16="http://schemas.microsoft.com/office/drawing/2014/main" id="{92F6BE56-2545-114E-8AA6-E7B1BBBD5E1E}"/>
              </a:ext>
            </a:extLst>
          </p:cNvPr>
          <p:cNvSpPr txBox="1"/>
          <p:nvPr/>
        </p:nvSpPr>
        <p:spPr>
          <a:xfrm rot="21339161">
            <a:off x="6095832" y="4882909"/>
            <a:ext cx="1168910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400" b="0">
                <a:latin typeface="Calibri" panose="020F0502020204030204" pitchFamily="34" charset="0"/>
                <a:cs typeface="Calibri" panose="020F0502020204030204" pitchFamily="34" charset="0"/>
              </a:rPr>
              <a:t>EPC(RN16</a:t>
            </a:r>
            <a:r>
              <a:rPr lang="en-US" sz="1400" b="0" baseline="-25000">
                <a:latin typeface="Calibri" panose="020F0502020204030204" pitchFamily="34" charset="0"/>
                <a:cs typeface="Calibri" panose="020F0502020204030204" pitchFamily="34" charset="0"/>
              </a:rPr>
              <a:t>Rsol</a:t>
            </a:r>
            <a:r>
              <a:rPr lang="en-US" sz="1400" b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en-US" sz="1400" b="0" baseline="-250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4" name="Rectangle 65">
            <a:extLst>
              <a:ext uri="{FF2B5EF4-FFF2-40B4-BE49-F238E27FC236}">
                <a16:creationId xmlns:a16="http://schemas.microsoft.com/office/drawing/2014/main" id="{5FA8B855-E2E4-CF47-BA50-B184CE501E0C}"/>
              </a:ext>
            </a:extLst>
          </p:cNvPr>
          <p:cNvSpPr/>
          <p:nvPr/>
        </p:nvSpPr>
        <p:spPr>
          <a:xfrm>
            <a:off x="991832" y="1844824"/>
            <a:ext cx="461685" cy="44570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</a:t>
            </a:r>
            <a:endParaRPr lang="en-CA" b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5" name="Rectangle 31">
            <a:extLst>
              <a:ext uri="{FF2B5EF4-FFF2-40B4-BE49-F238E27FC236}">
                <a16:creationId xmlns:a16="http://schemas.microsoft.com/office/drawing/2014/main" id="{FBD31DF6-F037-6445-A788-77E3BDFA3AC7}"/>
              </a:ext>
            </a:extLst>
          </p:cNvPr>
          <p:cNvSpPr/>
          <p:nvPr/>
        </p:nvSpPr>
        <p:spPr>
          <a:xfrm>
            <a:off x="1915202" y="1844824"/>
            <a:ext cx="461685" cy="445709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</a:t>
            </a:r>
            <a:endParaRPr lang="en-CA" b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6" name="Rectangle 66">
            <a:extLst>
              <a:ext uri="{FF2B5EF4-FFF2-40B4-BE49-F238E27FC236}">
                <a16:creationId xmlns:a16="http://schemas.microsoft.com/office/drawing/2014/main" id="{5480C2D5-2BCF-1E4D-ADED-1507A53668F7}"/>
              </a:ext>
            </a:extLst>
          </p:cNvPr>
          <p:cNvSpPr/>
          <p:nvPr/>
        </p:nvSpPr>
        <p:spPr>
          <a:xfrm>
            <a:off x="2375485" y="1848380"/>
            <a:ext cx="461685" cy="44570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37" name="Rectangle 65">
            <a:extLst>
              <a:ext uri="{FF2B5EF4-FFF2-40B4-BE49-F238E27FC236}">
                <a16:creationId xmlns:a16="http://schemas.microsoft.com/office/drawing/2014/main" id="{083251CC-9906-6644-8BB7-782F54731CA4}"/>
              </a:ext>
            </a:extLst>
          </p:cNvPr>
          <p:cNvSpPr/>
          <p:nvPr/>
        </p:nvSpPr>
        <p:spPr>
          <a:xfrm>
            <a:off x="2834100" y="1844824"/>
            <a:ext cx="461685" cy="44570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38" name="Rectangle 31">
            <a:extLst>
              <a:ext uri="{FF2B5EF4-FFF2-40B4-BE49-F238E27FC236}">
                <a16:creationId xmlns:a16="http://schemas.microsoft.com/office/drawing/2014/main" id="{50590376-B9B7-804B-955D-F173565154B6}"/>
              </a:ext>
            </a:extLst>
          </p:cNvPr>
          <p:cNvSpPr/>
          <p:nvPr/>
        </p:nvSpPr>
        <p:spPr>
          <a:xfrm>
            <a:off x="3292715" y="1848380"/>
            <a:ext cx="461685" cy="44570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39" name="Rectangle 66">
            <a:extLst>
              <a:ext uri="{FF2B5EF4-FFF2-40B4-BE49-F238E27FC236}">
                <a16:creationId xmlns:a16="http://schemas.microsoft.com/office/drawing/2014/main" id="{68A539F0-721F-EC49-A8D6-857E5430AA2D}"/>
              </a:ext>
            </a:extLst>
          </p:cNvPr>
          <p:cNvSpPr/>
          <p:nvPr/>
        </p:nvSpPr>
        <p:spPr>
          <a:xfrm>
            <a:off x="3750275" y="1844824"/>
            <a:ext cx="461685" cy="44570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40" name="Rectangle 31">
            <a:extLst>
              <a:ext uri="{FF2B5EF4-FFF2-40B4-BE49-F238E27FC236}">
                <a16:creationId xmlns:a16="http://schemas.microsoft.com/office/drawing/2014/main" id="{A591537F-24AA-5040-8610-47144C28F714}"/>
              </a:ext>
            </a:extLst>
          </p:cNvPr>
          <p:cNvSpPr/>
          <p:nvPr/>
        </p:nvSpPr>
        <p:spPr>
          <a:xfrm>
            <a:off x="1457201" y="1844824"/>
            <a:ext cx="461685" cy="445709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endParaRPr lang="en-CA" b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1" name="Textfeld 48">
            <a:extLst>
              <a:ext uri="{FF2B5EF4-FFF2-40B4-BE49-F238E27FC236}">
                <a16:creationId xmlns:a16="http://schemas.microsoft.com/office/drawing/2014/main" id="{251CE88A-7A13-7143-BA47-937003A563C9}"/>
              </a:ext>
            </a:extLst>
          </p:cNvPr>
          <p:cNvSpPr txBox="1"/>
          <p:nvPr/>
        </p:nvSpPr>
        <p:spPr>
          <a:xfrm>
            <a:off x="967050" y="2946430"/>
            <a:ext cx="27401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>
                <a:latin typeface="Calibri" panose="020F0502020204030204" pitchFamily="34" charset="0"/>
                <a:cs typeface="Calibri" panose="020F0502020204030204" pitchFamily="34" charset="0"/>
              </a:rPr>
              <a:t>Pseudo parallel successful slot</a:t>
            </a:r>
          </a:p>
        </p:txBody>
      </p:sp>
      <p:cxnSp>
        <p:nvCxnSpPr>
          <p:cNvPr id="42" name="Gerade Verbindung 49">
            <a:extLst>
              <a:ext uri="{FF2B5EF4-FFF2-40B4-BE49-F238E27FC236}">
                <a16:creationId xmlns:a16="http://schemas.microsoft.com/office/drawing/2014/main" id="{9F760751-FDB8-7447-B95B-8F018360FD79}"/>
              </a:ext>
            </a:extLst>
          </p:cNvPr>
          <p:cNvCxnSpPr/>
          <p:nvPr/>
        </p:nvCxnSpPr>
        <p:spPr>
          <a:xfrm>
            <a:off x="1938587" y="2297993"/>
            <a:ext cx="2149758" cy="97709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50">
            <a:extLst>
              <a:ext uri="{FF2B5EF4-FFF2-40B4-BE49-F238E27FC236}">
                <a16:creationId xmlns:a16="http://schemas.microsoft.com/office/drawing/2014/main" id="{B1A3D333-7D15-D940-942F-794942663795}"/>
              </a:ext>
            </a:extLst>
          </p:cNvPr>
          <p:cNvCxnSpPr/>
          <p:nvPr/>
        </p:nvCxnSpPr>
        <p:spPr>
          <a:xfrm flipH="1">
            <a:off x="833469" y="2314402"/>
            <a:ext cx="605052" cy="97709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feld 51">
            <a:extLst>
              <a:ext uri="{FF2B5EF4-FFF2-40B4-BE49-F238E27FC236}">
                <a16:creationId xmlns:a16="http://schemas.microsoft.com/office/drawing/2014/main" id="{0D6F8FCE-3DB3-B849-BB0E-A38771354178}"/>
              </a:ext>
            </a:extLst>
          </p:cNvPr>
          <p:cNvSpPr txBox="1"/>
          <p:nvPr/>
        </p:nvSpPr>
        <p:spPr>
          <a:xfrm>
            <a:off x="1785933" y="3279766"/>
            <a:ext cx="7920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0">
                <a:latin typeface="Calibri" panose="020F0502020204030204" pitchFamily="34" charset="0"/>
                <a:cs typeface="Calibri" panose="020F0502020204030204" pitchFamily="34" charset="0"/>
              </a:rPr>
              <a:t>ACK</a:t>
            </a:r>
            <a:r>
              <a:rPr lang="de-DE" sz="1400" b="0" baseline="-2500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de-DE" sz="1400" b="0">
                <a:latin typeface="Calibri" panose="020F0502020204030204" pitchFamily="34" charset="0"/>
                <a:cs typeface="Calibri" panose="020F0502020204030204" pitchFamily="34" charset="0"/>
              </a:rPr>
              <a:t>+</a:t>
            </a:r>
          </a:p>
          <a:p>
            <a:r>
              <a:rPr lang="de-DE" sz="1400" b="0">
                <a:latin typeface="Calibri" panose="020F0502020204030204" pitchFamily="34" charset="0"/>
                <a:cs typeface="Calibri" panose="020F0502020204030204" pitchFamily="34" charset="0"/>
              </a:rPr>
              <a:t>EPC</a:t>
            </a:r>
            <a:endParaRPr lang="en-US" sz="1400" b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5" name="Textfeld 53">
            <a:extLst>
              <a:ext uri="{FF2B5EF4-FFF2-40B4-BE49-F238E27FC236}">
                <a16:creationId xmlns:a16="http://schemas.microsoft.com/office/drawing/2014/main" id="{B6DACC5C-34F4-B14C-9464-3DF0D58E3B06}"/>
              </a:ext>
            </a:extLst>
          </p:cNvPr>
          <p:cNvSpPr txBox="1"/>
          <p:nvPr/>
        </p:nvSpPr>
        <p:spPr>
          <a:xfrm>
            <a:off x="3408344" y="3284984"/>
            <a:ext cx="678647" cy="6668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0" err="1">
                <a:latin typeface="Calibri" panose="020F0502020204030204" pitchFamily="34" charset="0"/>
                <a:cs typeface="Calibri" panose="020F0502020204030204" pitchFamily="34" charset="0"/>
              </a:rPr>
              <a:t>ACK</a:t>
            </a:r>
            <a:r>
              <a:rPr lang="de-DE" sz="1400" b="0" baseline="-25000" err="1">
                <a:latin typeface="Calibri" panose="020F0502020204030204" pitchFamily="34" charset="0"/>
                <a:cs typeface="Calibri" panose="020F0502020204030204" pitchFamily="34" charset="0"/>
              </a:rPr>
              <a:t>Rsol</a:t>
            </a:r>
            <a:endParaRPr lang="de-DE" sz="1400" b="0" baseline="-250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de-DE" sz="1400" b="0">
                <a:latin typeface="Calibri" panose="020F0502020204030204" pitchFamily="34" charset="0"/>
                <a:cs typeface="Calibri" panose="020F0502020204030204" pitchFamily="34" charset="0"/>
              </a:rPr>
              <a:t>+EPC</a:t>
            </a:r>
            <a:endParaRPr lang="en-US" sz="1400" b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400" b="0" baseline="-250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6" name="Textfeld 54">
            <a:extLst>
              <a:ext uri="{FF2B5EF4-FFF2-40B4-BE49-F238E27FC236}">
                <a16:creationId xmlns:a16="http://schemas.microsoft.com/office/drawing/2014/main" id="{5D4BC84A-0AB3-2C4B-A8FE-3D14A2F81951}"/>
              </a:ext>
            </a:extLst>
          </p:cNvPr>
          <p:cNvSpPr txBox="1"/>
          <p:nvPr/>
        </p:nvSpPr>
        <p:spPr>
          <a:xfrm>
            <a:off x="847082" y="3272572"/>
            <a:ext cx="9388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0">
                <a:latin typeface="Calibri" panose="020F0502020204030204" pitchFamily="34" charset="0"/>
                <a:cs typeface="Calibri" panose="020F0502020204030204" pitchFamily="34" charset="0"/>
              </a:rPr>
              <a:t>Query</a:t>
            </a:r>
          </a:p>
          <a:p>
            <a:r>
              <a:rPr lang="de-DE" sz="1400" b="0">
                <a:latin typeface="Calibri" panose="020F0502020204030204" pitchFamily="34" charset="0"/>
                <a:cs typeface="Calibri" panose="020F0502020204030204" pitchFamily="34" charset="0"/>
              </a:rPr>
              <a:t>+ RN16s</a:t>
            </a:r>
            <a:endParaRPr lang="en-US" sz="1400" b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7" name="Rechteck 55">
            <a:extLst>
              <a:ext uri="{FF2B5EF4-FFF2-40B4-BE49-F238E27FC236}">
                <a16:creationId xmlns:a16="http://schemas.microsoft.com/office/drawing/2014/main" id="{A0759503-A660-384F-A7DE-C286A465F371}"/>
              </a:ext>
            </a:extLst>
          </p:cNvPr>
          <p:cNvSpPr/>
          <p:nvPr/>
        </p:nvSpPr>
        <p:spPr>
          <a:xfrm>
            <a:off x="833469" y="3268264"/>
            <a:ext cx="841472" cy="5624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hteck 56">
            <a:extLst>
              <a:ext uri="{FF2B5EF4-FFF2-40B4-BE49-F238E27FC236}">
                <a16:creationId xmlns:a16="http://schemas.microsoft.com/office/drawing/2014/main" id="{F827AFBA-98AB-A743-B0B4-326BB764E17B}"/>
              </a:ext>
            </a:extLst>
          </p:cNvPr>
          <p:cNvSpPr/>
          <p:nvPr/>
        </p:nvSpPr>
        <p:spPr>
          <a:xfrm>
            <a:off x="1677494" y="3268264"/>
            <a:ext cx="864096" cy="5624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hteck 57">
            <a:extLst>
              <a:ext uri="{FF2B5EF4-FFF2-40B4-BE49-F238E27FC236}">
                <a16:creationId xmlns:a16="http://schemas.microsoft.com/office/drawing/2014/main" id="{05D0351C-FFFB-D947-BD1F-FAAF87417DB9}"/>
              </a:ext>
            </a:extLst>
          </p:cNvPr>
          <p:cNvSpPr/>
          <p:nvPr/>
        </p:nvSpPr>
        <p:spPr>
          <a:xfrm>
            <a:off x="2540122" y="3268264"/>
            <a:ext cx="728187" cy="558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hteck 58">
            <a:extLst>
              <a:ext uri="{FF2B5EF4-FFF2-40B4-BE49-F238E27FC236}">
                <a16:creationId xmlns:a16="http://schemas.microsoft.com/office/drawing/2014/main" id="{05C20683-5E1D-994D-8BC4-55CA267C589D}"/>
              </a:ext>
            </a:extLst>
          </p:cNvPr>
          <p:cNvSpPr/>
          <p:nvPr/>
        </p:nvSpPr>
        <p:spPr>
          <a:xfrm>
            <a:off x="3268537" y="3265533"/>
            <a:ext cx="816245" cy="5626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1" name="Gerade Verbindung mit Pfeil 7">
            <a:extLst>
              <a:ext uri="{FF2B5EF4-FFF2-40B4-BE49-F238E27FC236}">
                <a16:creationId xmlns:a16="http://schemas.microsoft.com/office/drawing/2014/main" id="{CEF263EA-8479-794E-A6BD-A7F50A91510D}"/>
              </a:ext>
            </a:extLst>
          </p:cNvPr>
          <p:cNvCxnSpPr/>
          <p:nvPr/>
        </p:nvCxnSpPr>
        <p:spPr>
          <a:xfrm>
            <a:off x="5220072" y="1969473"/>
            <a:ext cx="0" cy="976957"/>
          </a:xfrm>
          <a:prstGeom prst="straightConnector1">
            <a:avLst/>
          </a:prstGeom>
          <a:ln w="190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Gerade Verbindung mit Pfeil 61">
            <a:extLst>
              <a:ext uri="{FF2B5EF4-FFF2-40B4-BE49-F238E27FC236}">
                <a16:creationId xmlns:a16="http://schemas.microsoft.com/office/drawing/2014/main" id="{9758CA7C-3C8B-4346-B90D-38BF37B2143E}"/>
              </a:ext>
            </a:extLst>
          </p:cNvPr>
          <p:cNvCxnSpPr/>
          <p:nvPr/>
        </p:nvCxnSpPr>
        <p:spPr>
          <a:xfrm flipH="1">
            <a:off x="5213899" y="3212976"/>
            <a:ext cx="10335" cy="864096"/>
          </a:xfrm>
          <a:prstGeom prst="straightConnector1">
            <a:avLst/>
          </a:prstGeom>
          <a:ln w="190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36">
            <a:extLst>
              <a:ext uri="{FF2B5EF4-FFF2-40B4-BE49-F238E27FC236}">
                <a16:creationId xmlns:a16="http://schemas.microsoft.com/office/drawing/2014/main" id="{AC8ED92F-281F-674C-B839-9DBA4A8EC742}"/>
              </a:ext>
            </a:extLst>
          </p:cNvPr>
          <p:cNvSpPr txBox="1"/>
          <p:nvPr/>
        </p:nvSpPr>
        <p:spPr>
          <a:xfrm>
            <a:off x="4849697" y="3429000"/>
            <a:ext cx="364202" cy="33855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CA" sz="1600" b="0" i="1" err="1">
                <a:latin typeface="+mn-lt"/>
              </a:rPr>
              <a:t>t</a:t>
            </a:r>
            <a:r>
              <a:rPr lang="en-CA" sz="1600" b="0" i="1" baseline="-25000" err="1">
                <a:latin typeface="+mn-lt"/>
              </a:rPr>
              <a:t>sb</a:t>
            </a:r>
            <a:endParaRPr lang="en-CA" sz="1600" b="0" i="1" baseline="-25000">
              <a:latin typeface="+mn-lt"/>
            </a:endParaRPr>
          </a:p>
        </p:txBody>
      </p:sp>
      <p:sp>
        <p:nvSpPr>
          <p:cNvPr id="54" name="TextBox 36">
            <a:extLst>
              <a:ext uri="{FF2B5EF4-FFF2-40B4-BE49-F238E27FC236}">
                <a16:creationId xmlns:a16="http://schemas.microsoft.com/office/drawing/2014/main" id="{404555B4-6F41-A948-9D93-514D30CD1367}"/>
              </a:ext>
            </a:extLst>
          </p:cNvPr>
          <p:cNvSpPr txBox="1"/>
          <p:nvPr/>
        </p:nvSpPr>
        <p:spPr>
          <a:xfrm>
            <a:off x="4860032" y="2154342"/>
            <a:ext cx="364202" cy="33855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CA" sz="1600" b="0" i="1" err="1">
                <a:latin typeface="+mn-lt"/>
              </a:rPr>
              <a:t>t</a:t>
            </a:r>
            <a:r>
              <a:rPr lang="en-CA" sz="1600" b="0" i="1" baseline="-25000" err="1">
                <a:latin typeface="+mn-lt"/>
              </a:rPr>
              <a:t>sa</a:t>
            </a:r>
            <a:endParaRPr lang="en-CA" sz="1600" b="0" i="1" baseline="-25000">
              <a:latin typeface="+mn-lt"/>
            </a:endParaRPr>
          </a:p>
        </p:txBody>
      </p:sp>
      <p:cxnSp>
        <p:nvCxnSpPr>
          <p:cNvPr id="55" name="Gerade Verbindung mit Pfeil 64">
            <a:extLst>
              <a:ext uri="{FF2B5EF4-FFF2-40B4-BE49-F238E27FC236}">
                <a16:creationId xmlns:a16="http://schemas.microsoft.com/office/drawing/2014/main" id="{3EA70E5D-6C2B-2546-81F1-828A5DAC1926}"/>
              </a:ext>
            </a:extLst>
          </p:cNvPr>
          <p:cNvCxnSpPr/>
          <p:nvPr/>
        </p:nvCxnSpPr>
        <p:spPr>
          <a:xfrm>
            <a:off x="827584" y="4149080"/>
            <a:ext cx="720080" cy="7317"/>
          </a:xfrm>
          <a:prstGeom prst="straightConnector1">
            <a:avLst/>
          </a:prstGeom>
          <a:ln w="190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Gerade Verbindung mit Pfeil 65">
            <a:extLst>
              <a:ext uri="{FF2B5EF4-FFF2-40B4-BE49-F238E27FC236}">
                <a16:creationId xmlns:a16="http://schemas.microsoft.com/office/drawing/2014/main" id="{FDA9F161-8D2D-E84F-A7AD-3610DC6927FC}"/>
              </a:ext>
            </a:extLst>
          </p:cNvPr>
          <p:cNvCxnSpPr/>
          <p:nvPr/>
        </p:nvCxnSpPr>
        <p:spPr>
          <a:xfrm>
            <a:off x="1688043" y="4156397"/>
            <a:ext cx="852079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36">
            <a:extLst>
              <a:ext uri="{FF2B5EF4-FFF2-40B4-BE49-F238E27FC236}">
                <a16:creationId xmlns:a16="http://schemas.microsoft.com/office/drawing/2014/main" id="{567D2271-D210-5347-88AC-2B4A38120D72}"/>
              </a:ext>
            </a:extLst>
          </p:cNvPr>
          <p:cNvSpPr txBox="1"/>
          <p:nvPr/>
        </p:nvSpPr>
        <p:spPr>
          <a:xfrm>
            <a:off x="971600" y="3789040"/>
            <a:ext cx="364202" cy="33855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CA" sz="1600" b="0" i="1" err="1">
                <a:latin typeface="+mn-lt"/>
              </a:rPr>
              <a:t>t</a:t>
            </a:r>
            <a:r>
              <a:rPr lang="en-CA" sz="1600" b="0" i="1" baseline="-25000" err="1">
                <a:latin typeface="+mn-lt"/>
              </a:rPr>
              <a:t>sa</a:t>
            </a:r>
            <a:endParaRPr lang="en-CA" sz="1600" b="0" i="1" baseline="-25000">
              <a:latin typeface="+mn-lt"/>
            </a:endParaRPr>
          </a:p>
        </p:txBody>
      </p:sp>
      <p:cxnSp>
        <p:nvCxnSpPr>
          <p:cNvPr id="58" name="Gerade Verbindung 71">
            <a:extLst>
              <a:ext uri="{FF2B5EF4-FFF2-40B4-BE49-F238E27FC236}">
                <a16:creationId xmlns:a16="http://schemas.microsoft.com/office/drawing/2014/main" id="{D9DE7E34-F474-DF4F-829E-96A9929C72B6}"/>
              </a:ext>
            </a:extLst>
          </p:cNvPr>
          <p:cNvCxnSpPr/>
          <p:nvPr/>
        </p:nvCxnSpPr>
        <p:spPr>
          <a:xfrm>
            <a:off x="2627784" y="3561926"/>
            <a:ext cx="504056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36">
            <a:extLst>
              <a:ext uri="{FF2B5EF4-FFF2-40B4-BE49-F238E27FC236}">
                <a16:creationId xmlns:a16="http://schemas.microsoft.com/office/drawing/2014/main" id="{91089331-FFBA-2B44-ABAC-9E3EB7908EBB}"/>
              </a:ext>
            </a:extLst>
          </p:cNvPr>
          <p:cNvSpPr txBox="1"/>
          <p:nvPr/>
        </p:nvSpPr>
        <p:spPr>
          <a:xfrm>
            <a:off x="1907704" y="3795896"/>
            <a:ext cx="364202" cy="33855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CA" sz="1600" b="0" i="1" err="1">
                <a:latin typeface="+mn-lt"/>
              </a:rPr>
              <a:t>t</a:t>
            </a:r>
            <a:r>
              <a:rPr lang="en-CA" sz="1600" b="0" i="1" baseline="-25000" err="1">
                <a:latin typeface="+mn-lt"/>
              </a:rPr>
              <a:t>sb</a:t>
            </a:r>
            <a:endParaRPr lang="en-CA" sz="1600" b="0" i="1" baseline="-2500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9655977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369332"/>
          </a:xfrm>
        </p:spPr>
        <p:txBody>
          <a:bodyPr/>
          <a:lstStyle/>
          <a:p>
            <a:pPr lvl="1"/>
            <a:r>
              <a:rPr lang="en-US"/>
              <a:t>Proposed Reading Efficiency</a:t>
            </a:r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5A0D3CB2-E0E6-284D-B358-2D0FC1F909E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>
          <a:xfrm>
            <a:off x="7524750" y="100013"/>
            <a:ext cx="1149350" cy="906462"/>
          </a:xfrm>
        </p:spPr>
      </p:pic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6D6825A-82F5-3A4F-9E8F-D3A513A73C6B}" type="datetime3">
              <a:rPr lang="de-DE" smtClean="0"/>
              <a:t>23/01/2019</a:t>
            </a:fld>
            <a:endParaRPr lang="de-DE"/>
          </a:p>
        </p:txBody>
      </p:sp>
      <p:pic>
        <p:nvPicPr>
          <p:cNvPr id="7" name="Picture Placeholder 4">
            <a:extLst>
              <a:ext uri="{FF2B5EF4-FFF2-40B4-BE49-F238E27FC236}">
                <a16:creationId xmlns:a16="http://schemas.microsoft.com/office/drawing/2014/main" id="{862FBCA6-8654-EB4E-B8B9-5343706E4A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 bwMode="auto">
          <a:xfrm>
            <a:off x="5940152" y="6237312"/>
            <a:ext cx="1330007" cy="56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platzhalter 6">
                <a:extLst>
                  <a:ext uri="{FF2B5EF4-FFF2-40B4-BE49-F238E27FC236}">
                    <a16:creationId xmlns:a16="http://schemas.microsoft.com/office/drawing/2014/main" id="{064E3BDE-2D40-CC40-BE58-F29A1A0C9C2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8000" y="1098048"/>
                <a:ext cx="8568000" cy="5139264"/>
              </a:xfrm>
              <a:prstGeom prst="rect">
                <a:avLst/>
              </a:prstGeom>
            </p:spPr>
            <p:txBody>
              <a:bodyPr/>
              <a:lstStyle>
                <a:lvl1pPr marL="358775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tx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19138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2pPr>
                <a:lvl3pPr marL="1079500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3pPr>
                <a:lvl4pPr marL="1439863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4pPr>
                <a:lvl5pPr marL="1798638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5pPr>
                <a:lvl6pPr marL="18875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6pPr>
                <a:lvl7pPr marL="23447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7pPr>
                <a:lvl8pPr marL="28019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8pPr>
                <a:lvl9pPr marL="32591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r>
                  <a:rPr lang="en-US" sz="1600" kern="0"/>
                  <a:t>Conventional FSA</a:t>
                </a:r>
                <a:endParaRPr lang="de-DE" sz="1600" i="1" kern="0">
                  <a:latin typeface="Cambria Math"/>
                  <a:ea typeface="Cambria Math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sz="1600" i="1" kern="0" smtClean="0">
                        <a:latin typeface="Cambria Math"/>
                        <a:ea typeface="Cambria Math"/>
                      </a:rPr>
                      <m:t>𝜂</m:t>
                    </m:r>
                    <m:r>
                      <a:rPr lang="de-DE" sz="1600" b="0" i="1" kern="0" baseline="-25000" smtClean="0">
                        <a:latin typeface="Cambria Math" panose="02040503050406030204" pitchFamily="18" charset="0"/>
                        <a:ea typeface="Cambria Math"/>
                      </a:rPr>
                      <m:t>𝑐𝑜𝑛𝑣</m:t>
                    </m:r>
                    <m:r>
                      <a:rPr lang="de-DE" sz="1600" b="0" i="1" kern="0" baseline="-25000" smtClean="0">
                        <a:latin typeface="Cambria Math" panose="02040503050406030204" pitchFamily="18" charset="0"/>
                        <a:ea typeface="Cambria Math"/>
                      </a:rPr>
                      <m:t>.=</m:t>
                    </m:r>
                    <m:sSub>
                      <m:sSubPr>
                        <m:ctrlPr>
                          <a:rPr lang="en-US" sz="16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sz="16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 kern="0">
                                <a:latin typeface="Cambria Math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lang="en-US" sz="1600" i="1" ker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i="1" kern="0">
                                    <a:latin typeface="Cambria Math"/>
                                  </a:rPr>
                                  <m:t>𝑅</m:t>
                                </m:r>
                              </m:e>
                            </m:d>
                          </m:e>
                        </m:d>
                      </m:e>
                      <m:sub>
                        <m:r>
                          <a:rPr lang="de-DE" sz="1600" b="0" i="1" kern="0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de-DE" sz="1600" b="0" i="1" kern="0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</m:sSub>
                  </m:oMath>
                </a14:m>
                <a:endParaRPr lang="de-DE" sz="1400" kern="0"/>
              </a:p>
              <a:p>
                <a:endParaRPr lang="en-US" sz="1600" kern="0"/>
              </a:p>
              <a:p>
                <a:r>
                  <a:rPr lang="en-US" sz="1600" kern="0"/>
                  <a:t>Proposed system</a:t>
                </a:r>
              </a:p>
              <a:p>
                <a:pPr lvl="1"/>
                <a:r>
                  <a:rPr lang="en-US" sz="1600" kern="0"/>
                  <a:t>multiple acknowledgment</a:t>
                </a:r>
              </a:p>
              <a:p>
                <a:pPr marL="360363" lvl="1" indent="0">
                  <a:buNone/>
                </a:pPr>
                <a:r>
                  <a:rPr lang="en-US" sz="1400" kern="0">
                    <a:ea typeface="Cambria Math"/>
                  </a:rPr>
                  <a:t>       </a:t>
                </a:r>
                <a14:m>
                  <m:oMath xmlns:m="http://schemas.openxmlformats.org/officeDocument/2006/math">
                    <m:r>
                      <a:rPr lang="en-US" sz="1600" i="1" kern="0">
                        <a:latin typeface="Cambria Math"/>
                        <a:ea typeface="Cambria Math"/>
                      </a:rPr>
                      <m:t>𝜂</m:t>
                    </m:r>
                    <m:r>
                      <a:rPr lang="de-DE" sz="1600" b="0" i="1" kern="0" baseline="-25000" smtClean="0">
                        <a:latin typeface="Cambria Math" panose="02040503050406030204" pitchFamily="18" charset="0"/>
                        <a:ea typeface="Cambria Math"/>
                      </a:rPr>
                      <m:t>𝑛𝑒𝑤</m:t>
                    </m:r>
                    <m:r>
                      <a:rPr lang="de-DE" sz="1600" i="1" kern="0">
                        <a:latin typeface="Cambria Math" panose="02040503050406030204" pitchFamily="18" charset="0"/>
                        <a:ea typeface="Cambria Math"/>
                      </a:rPr>
                      <m:t>=</m:t>
                    </m:r>
                    <m:nary>
                      <m:naryPr>
                        <m:chr m:val="∑"/>
                        <m:ctrlPr>
                          <a:rPr lang="de-DE" sz="1600" i="1" kern="0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de-DE" sz="1600" b="0" i="1" kern="0" smtClean="0">
                            <a:latin typeface="Cambria Math" panose="02040503050406030204" pitchFamily="18" charset="0"/>
                            <a:ea typeface="Cambria Math"/>
                          </a:rPr>
                          <m:t>𝑅</m:t>
                        </m:r>
                        <m:r>
                          <a:rPr lang="de-DE" sz="1600" b="0" i="1" kern="0" smtClean="0">
                            <a:latin typeface="Cambria Math" panose="02040503050406030204" pitchFamily="18" charset="0"/>
                            <a:ea typeface="Cambria Math"/>
                          </a:rPr>
                          <m:t>=1</m:t>
                        </m:r>
                      </m:sub>
                      <m:sup>
                        <m:r>
                          <a:rPr lang="de-DE" sz="1600" b="0" i="1" kern="0" smtClean="0">
                            <a:latin typeface="Cambria Math" panose="02040503050406030204" pitchFamily="18" charset="0"/>
                            <a:ea typeface="Cambria Math"/>
                          </a:rPr>
                          <m:t>𝑀</m:t>
                        </m:r>
                      </m:sup>
                      <m:e>
                        <m:r>
                          <a:rPr lang="en-US" sz="1600" i="1" kern="0">
                            <a:latin typeface="Cambria Math"/>
                          </a:rPr>
                          <m:t>𝑃</m:t>
                        </m:r>
                        <m:d>
                          <m:dPr>
                            <m:ctrlPr>
                              <a:rPr lang="en-US" sz="16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 kern="0">
                                <a:latin typeface="Cambria Math"/>
                              </a:rPr>
                              <m:t>𝑅</m:t>
                            </m:r>
                          </m:e>
                        </m:d>
                        <m:r>
                          <a:rPr lang="de-DE" sz="16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de-DE" sz="160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6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de-DE" sz="16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𝑠𝑜𝑙</m:t>
                            </m:r>
                            <m:r>
                              <a:rPr lang="de-DE" sz="16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.</m:t>
                            </m:r>
                          </m:sub>
                        </m:sSub>
                      </m:e>
                    </m:nary>
                  </m:oMath>
                </a14:m>
                <a:endParaRPr lang="en-US" sz="1600" kern="0"/>
              </a:p>
              <a:p>
                <a:pPr lvl="1"/>
                <a:endParaRPr lang="en-US" sz="1600" kern="0"/>
              </a:p>
              <a:p>
                <a:pPr lvl="1"/>
                <a:r>
                  <a:rPr lang="en-US" sz="1600" kern="0"/>
                  <a:t>Unique scenario</a:t>
                </a:r>
              </a:p>
              <a:p>
                <a:pPr marL="360363" lvl="1" indent="0">
                  <a:buNone/>
                </a:pPr>
                <a:r>
                  <a:rPr lang="en-US" sz="1600" kern="0">
                    <a:ea typeface="Cambria Math"/>
                  </a:rPr>
                  <a:t>      </a:t>
                </a:r>
                <a14:m>
                  <m:oMath xmlns:m="http://schemas.openxmlformats.org/officeDocument/2006/math">
                    <m:r>
                      <a:rPr lang="en-US" sz="1600" i="1" kern="0">
                        <a:latin typeface="Cambria Math"/>
                        <a:ea typeface="Cambria Math"/>
                      </a:rPr>
                      <m:t>𝜂</m:t>
                    </m:r>
                    <m:r>
                      <a:rPr lang="de-DE" sz="1600" i="1" kern="0" baseline="-25000">
                        <a:latin typeface="Cambria Math" panose="02040503050406030204" pitchFamily="18" charset="0"/>
                        <a:ea typeface="Cambria Math"/>
                      </a:rPr>
                      <m:t>𝑛𝑒𝑤</m:t>
                    </m:r>
                    <m:r>
                      <a:rPr lang="de-DE" sz="1600" i="1" kern="0">
                        <a:latin typeface="Cambria Math" panose="02040503050406030204" pitchFamily="18" charset="0"/>
                        <a:ea typeface="Cambria Math"/>
                      </a:rPr>
                      <m:t>=</m:t>
                    </m:r>
                    <m:nary>
                      <m:naryPr>
                        <m:chr m:val="∑"/>
                        <m:ctrlPr>
                          <a:rPr lang="de-DE" sz="1600" i="1" ker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de-DE" sz="1600" i="1" kern="0">
                            <a:latin typeface="Cambria Math" panose="02040503050406030204" pitchFamily="18" charset="0"/>
                            <a:ea typeface="Cambria Math"/>
                          </a:rPr>
                          <m:t>𝑅</m:t>
                        </m:r>
                        <m:r>
                          <a:rPr lang="de-DE" sz="1600" i="1" kern="0">
                            <a:latin typeface="Cambria Math" panose="02040503050406030204" pitchFamily="18" charset="0"/>
                            <a:ea typeface="Cambria Math"/>
                          </a:rPr>
                          <m:t>=1</m:t>
                        </m:r>
                      </m:sub>
                      <m:sup>
                        <m:r>
                          <a:rPr lang="de-DE" sz="1600" i="1" kern="0">
                            <a:latin typeface="Cambria Math" panose="02040503050406030204" pitchFamily="18" charset="0"/>
                            <a:ea typeface="Cambria Math"/>
                          </a:rPr>
                          <m:t>𝑀</m:t>
                        </m:r>
                      </m:sup>
                      <m:e>
                        <m:r>
                          <a:rPr lang="en-US" sz="1600" i="1" kern="0">
                            <a:latin typeface="Cambria Math"/>
                          </a:rPr>
                          <m:t>𝑃</m:t>
                        </m:r>
                        <m:d>
                          <m:dPr>
                            <m:ctrlPr>
                              <a:rPr lang="en-US" sz="16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 kern="0">
                                <a:latin typeface="Cambria Math"/>
                              </a:rPr>
                              <m:t>𝑅</m:t>
                            </m:r>
                          </m:e>
                        </m:d>
                        <m:r>
                          <a:rPr lang="de-DE" sz="16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de-DE" sz="16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6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de-DE" sz="16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𝑠𝑜𝑙</m:t>
                            </m:r>
                            <m:r>
                              <a:rPr lang="de-DE" sz="16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.</m:t>
                            </m:r>
                          </m:sub>
                        </m:sSub>
                      </m:e>
                    </m:nary>
                    <m:r>
                      <a:rPr lang="de-DE" sz="1600" i="1" kern="0">
                        <a:latin typeface="Cambria Math"/>
                      </a:rPr>
                      <m:t>𝑃</m:t>
                    </m:r>
                    <m:r>
                      <a:rPr lang="de-DE" sz="1600" i="1" kern="0" baseline="-25000">
                        <a:latin typeface="Cambria Math"/>
                      </a:rPr>
                      <m:t>𝑆</m:t>
                    </m:r>
                    <m:r>
                      <a:rPr lang="de-DE" sz="1600" i="1" kern="0" baseline="-25000">
                        <a:latin typeface="Cambria Math"/>
                      </a:rPr>
                      <m:t>1</m:t>
                    </m:r>
                  </m:oMath>
                </a14:m>
                <a:endParaRPr lang="en-US" sz="1600" kern="0"/>
              </a:p>
              <a:p>
                <a:pPr lvl="1"/>
                <a:endParaRPr lang="en-US" sz="1600" kern="0"/>
              </a:p>
              <a:p>
                <a:pPr lvl="1"/>
                <a:r>
                  <a:rPr lang="en-US" sz="1600" kern="0"/>
                  <a:t>Pseudo parallel successful slot</a:t>
                </a:r>
                <a:br>
                  <a:rPr lang="en-US" sz="1600" kern="0"/>
                </a:br>
                <a14:m>
                  <m:oMath xmlns:m="http://schemas.openxmlformats.org/officeDocument/2006/math">
                    <m:r>
                      <a:rPr lang="en-US" sz="1600" i="1" kern="0">
                        <a:latin typeface="Cambria Math"/>
                        <a:ea typeface="Cambria Math"/>
                      </a:rPr>
                      <m:t>𝜂</m:t>
                    </m:r>
                    <m:r>
                      <a:rPr lang="de-DE" sz="1600" i="1" kern="0" baseline="-25000">
                        <a:latin typeface="Cambria Math" panose="02040503050406030204" pitchFamily="18" charset="0"/>
                        <a:ea typeface="Cambria Math"/>
                      </a:rPr>
                      <m:t>𝑛𝑒𝑤</m:t>
                    </m:r>
                    <m:r>
                      <a:rPr lang="de-DE" sz="1600" i="1" kern="0">
                        <a:latin typeface="Cambria Math" panose="02040503050406030204" pitchFamily="18" charset="0"/>
                        <a:ea typeface="Cambria Math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de-DE" sz="1600" i="1" ker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de-DE" sz="1600" b="0" i="1" kern="0" smtClean="0">
                            <a:latin typeface="Cambria Math" panose="02040503050406030204" pitchFamily="18" charset="0"/>
                            <a:ea typeface="Cambria Math"/>
                          </a:rPr>
                          <m:t>𝑅</m:t>
                        </m:r>
                        <m:r>
                          <a:rPr lang="de-DE" sz="1600" b="0" i="1" kern="0" smtClean="0">
                            <a:latin typeface="Cambria Math" panose="02040503050406030204" pitchFamily="18" charset="0"/>
                            <a:ea typeface="Cambria Math"/>
                          </a:rPr>
                          <m:t>=1</m:t>
                        </m:r>
                      </m:sub>
                      <m:sup>
                        <m:r>
                          <a:rPr lang="de-DE" sz="1600" b="0" i="1" kern="0" smtClean="0">
                            <a:latin typeface="Cambria Math" panose="02040503050406030204" pitchFamily="18" charset="0"/>
                            <a:ea typeface="Cambria Math"/>
                          </a:rPr>
                          <m:t>𝑀</m:t>
                        </m:r>
                      </m:sup>
                      <m:e>
                        <m:r>
                          <a:rPr lang="en-US" sz="1600" i="1" kern="0">
                            <a:latin typeface="Cambria Math"/>
                          </a:rPr>
                          <m:t>𝑃</m:t>
                        </m:r>
                        <m:d>
                          <m:dPr>
                            <m:ctrlPr>
                              <a:rPr lang="en-US" sz="16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 kern="0">
                                <a:latin typeface="Cambria Math"/>
                              </a:rPr>
                              <m:t>𝑅</m:t>
                            </m:r>
                          </m:e>
                        </m:d>
                        <m:r>
                          <a:rPr lang="de-DE" sz="16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de-DE" sz="16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6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de-DE" sz="16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𝑠𝑜𝑙</m:t>
                            </m:r>
                            <m:r>
                              <a:rPr lang="de-DE" sz="16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.</m:t>
                            </m:r>
                          </m:sub>
                        </m:sSub>
                        <m:r>
                          <a:rPr lang="de-DE" sz="16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</m:e>
                    </m:nary>
                    <m:r>
                      <a:rPr lang="de-DE" sz="1600" i="1" kern="0">
                        <a:latin typeface="Cambria Math"/>
                      </a:rPr>
                      <m:t>𝑃</m:t>
                    </m:r>
                    <m:r>
                      <a:rPr lang="de-DE" sz="1600" i="1" kern="0" baseline="-25000">
                        <a:latin typeface="Cambria Math"/>
                      </a:rPr>
                      <m:t>𝑆</m:t>
                    </m:r>
                    <m:r>
                      <a:rPr lang="de-DE" sz="1600" i="1" kern="0" baseline="-25000">
                        <a:latin typeface="Cambria Math"/>
                      </a:rPr>
                      <m:t>1∙</m:t>
                    </m:r>
                    <m:r>
                      <a:rPr lang="de-DE" sz="16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</m:oMath>
                </a14:m>
                <a:endParaRPr lang="en-US" sz="1600" kern="0"/>
              </a:p>
            </p:txBody>
          </p:sp>
        </mc:Choice>
        <mc:Fallback xmlns="">
          <p:sp>
            <p:nvSpPr>
              <p:cNvPr id="9" name="Textplatzhalter 6">
                <a:extLst>
                  <a:ext uri="{FF2B5EF4-FFF2-40B4-BE49-F238E27FC236}">
                    <a16:creationId xmlns:a16="http://schemas.microsoft.com/office/drawing/2014/main" id="{064E3BDE-2D40-CC40-BE58-F29A1A0C9C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000" y="1098048"/>
                <a:ext cx="8568000" cy="5139264"/>
              </a:xfrm>
              <a:prstGeom prst="rect">
                <a:avLst/>
              </a:prstGeom>
              <a:blipFill>
                <a:blip r:embed="rId4"/>
                <a:stretch>
                  <a:fillRect l="-296" t="-246" b="-115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ounded Rectangle 11">
                <a:extLst>
                  <a:ext uri="{FF2B5EF4-FFF2-40B4-BE49-F238E27FC236}">
                    <a16:creationId xmlns:a16="http://schemas.microsoft.com/office/drawing/2014/main" id="{B175116C-5398-264B-95C7-395166E95BA3}"/>
                  </a:ext>
                </a:extLst>
              </p:cNvPr>
              <p:cNvSpPr/>
              <p:nvPr/>
            </p:nvSpPr>
            <p:spPr bwMode="auto">
              <a:xfrm>
                <a:off x="5825572" y="1556792"/>
                <a:ext cx="2274820" cy="432048"/>
              </a:xfrm>
              <a:prstGeom prst="roundRect">
                <a:avLst/>
              </a:prstGeom>
              <a:solidFill>
                <a:schemeClr val="accent5"/>
              </a:solidFill>
              <a:ln w="19050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000" b="1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𝑷</m:t>
                      </m:r>
                      <m:d>
                        <m:dPr>
                          <m:ctrlPr>
                            <a:rPr lang="de-DE" sz="1000" b="1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de-DE" sz="1000" b="1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𝑹</m:t>
                          </m:r>
                        </m:e>
                      </m:d>
                      <m:r>
                        <a:rPr lang="de-DE" sz="1000" b="1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d>
                        <m:dPr>
                          <m:ctrlPr>
                            <a:rPr lang="de-DE" sz="1000" b="1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de-DE" sz="1000" b="1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fPr>
                            <m:num>
                              <m:r>
                                <a:rPr lang="de-DE" sz="1000" b="1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𝒏</m:t>
                              </m:r>
                            </m:num>
                            <m:den>
                              <m:r>
                                <a:rPr lang="de-DE" sz="1000" b="1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𝑹</m:t>
                              </m:r>
                            </m:den>
                          </m:f>
                        </m:e>
                      </m:d>
                      <m:r>
                        <a:rPr lang="de-DE" sz="1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∙</m:t>
                      </m:r>
                      <m:sSup>
                        <m:sSupPr>
                          <m:ctrlPr>
                            <a:rPr lang="de-DE" sz="1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de-DE" sz="1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de-DE" sz="10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0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𝟏</m:t>
                                  </m:r>
                                </m:num>
                                <m:den>
                                  <m:r>
                                    <a:rPr lang="de-DE" sz="10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𝑳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de-DE" sz="1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𝑹</m:t>
                          </m:r>
                        </m:sup>
                      </m:sSup>
                      <m:r>
                        <a:rPr lang="de-DE" sz="1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∙</m:t>
                      </m:r>
                      <m:sSup>
                        <m:sSupPr>
                          <m:ctrlPr>
                            <a:rPr lang="de-DE" sz="1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de-DE" sz="1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lang="de-DE" sz="1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𝟏</m:t>
                              </m:r>
                              <m:r>
                                <a:rPr lang="de-DE" sz="1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de-DE" sz="10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0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𝟏</m:t>
                                  </m:r>
                                </m:num>
                                <m:den>
                                  <m:r>
                                    <a:rPr lang="de-DE" sz="10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𝑳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de-DE" sz="1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𝒏</m:t>
                          </m:r>
                          <m:r>
                            <a:rPr lang="de-DE" sz="1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−</m:t>
                          </m:r>
                          <m:r>
                            <a:rPr lang="de-DE" sz="1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𝑹</m:t>
                          </m:r>
                        </m:sup>
                      </m:sSup>
                    </m:oMath>
                  </m:oMathPara>
                </a14:m>
                <a:endParaRPr lang="en-US" sz="1000" b="1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2" name="Rounded Rectangle 11">
                <a:extLst>
                  <a:ext uri="{FF2B5EF4-FFF2-40B4-BE49-F238E27FC236}">
                    <a16:creationId xmlns:a16="http://schemas.microsoft.com/office/drawing/2014/main" id="{B175116C-5398-264B-95C7-395166E95B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825572" y="1556792"/>
                <a:ext cx="2274820" cy="432048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 w="19050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ounded Rectangle 12">
                <a:extLst>
                  <a:ext uri="{FF2B5EF4-FFF2-40B4-BE49-F238E27FC236}">
                    <a16:creationId xmlns:a16="http://schemas.microsoft.com/office/drawing/2014/main" id="{58CB683E-01E1-F24C-9CCD-F216A4C172CE}"/>
                  </a:ext>
                </a:extLst>
              </p:cNvPr>
              <p:cNvSpPr/>
              <p:nvPr/>
            </p:nvSpPr>
            <p:spPr bwMode="auto">
              <a:xfrm>
                <a:off x="5936629" y="2226431"/>
                <a:ext cx="2274821" cy="442305"/>
              </a:xfrm>
              <a:prstGeom prst="roundRect">
                <a:avLst/>
              </a:prstGeom>
              <a:solidFill>
                <a:schemeClr val="accent5"/>
              </a:solidFill>
              <a:ln w="19050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000" b="1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𝑴</m:t>
                    </m:r>
                  </m:oMath>
                </a14:m>
                <a:r>
                  <a:rPr lang="en-US" sz="1000" b="1">
                    <a:latin typeface="Calibri" panose="020F0502020204030204" pitchFamily="34" charset="0"/>
                    <a:cs typeface="Calibri" panose="020F0502020204030204" pitchFamily="34" charset="0"/>
                  </a:rPr>
                  <a:t>: Number of orthogonal codes 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DE" sz="1000" b="1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000" b="1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de-DE" sz="1000" b="1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𝒔𝒐𝒍</m:t>
                        </m:r>
                        <m:r>
                          <a:rPr lang="de-DE" sz="1000" b="1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</m:t>
                        </m:r>
                      </m:sub>
                    </m:sSub>
                  </m:oMath>
                </a14:m>
                <a:r>
                  <a:rPr lang="en-US" sz="1000" b="1">
                    <a:latin typeface="Calibri" panose="020F0502020204030204" pitchFamily="34" charset="0"/>
                    <a:cs typeface="Calibri" panose="020F0502020204030204" pitchFamily="34" charset="0"/>
                  </a:rPr>
                  <a:t>: Number of recovered tags </a:t>
                </a:r>
              </a:p>
              <a:p>
                <a:endParaRPr lang="en-US" sz="1000" b="1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3" name="Rounded Rectangle 12">
                <a:extLst>
                  <a:ext uri="{FF2B5EF4-FFF2-40B4-BE49-F238E27FC236}">
                    <a16:creationId xmlns:a16="http://schemas.microsoft.com/office/drawing/2014/main" id="{58CB683E-01E1-F24C-9CCD-F216A4C172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936629" y="2226431"/>
                <a:ext cx="2274821" cy="442305"/>
              </a:xfrm>
              <a:prstGeom prst="roundRect">
                <a:avLst/>
              </a:prstGeom>
              <a:blipFill>
                <a:blip r:embed="rId6"/>
                <a:stretch>
                  <a:fillRect l="-1093"/>
                </a:stretch>
              </a:blipFill>
              <a:ln w="19050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" name="Table 13">
                <a:extLst>
                  <a:ext uri="{FF2B5EF4-FFF2-40B4-BE49-F238E27FC236}">
                    <a16:creationId xmlns:a16="http://schemas.microsoft.com/office/drawing/2014/main" id="{24280693-D0F1-E149-B6C4-6806312B1845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5181022" y="2760309"/>
              <a:ext cx="3563920" cy="235796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46375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2100168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24521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000" b="1">
                              <a:latin typeface="Calibri" pitchFamily="34" charset="0"/>
                            </a:rPr>
                            <a:t>Number of replied tags R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000" b="1">
                              <a:latin typeface="Calibri" pitchFamily="34" charset="0"/>
                            </a:rPr>
                            <a:t>Probability of unique scenario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CA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000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b>
                                    <m:r>
                                      <a:rPr lang="de-DE" sz="1000" b="1" i="1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  <m:r>
                                      <a:rPr lang="de-DE" sz="1000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1000" b="1">
                            <a:latin typeface="Calibri" pitchFamily="34" charset="0"/>
                          </a:endParaRPr>
                        </a:p>
                      </a:txBody>
                      <a:tcPr anchor="ctr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4521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000" b="1">
                              <a:latin typeface="Calibri" pitchFamily="34" charset="0"/>
                            </a:rPr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000" b="1">
                              <a:latin typeface="Calibri" pitchFamily="34" charset="0"/>
                            </a:rPr>
                            <a:t>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24521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000" b="1">
                              <a:latin typeface="Calibri" pitchFamily="34" charset="0"/>
                            </a:rPr>
                            <a:t>(1+1)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000" b="1">
                              <a:latin typeface="Calibri" pitchFamily="34" charset="0"/>
                            </a:rPr>
                            <a:t>0.875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24521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000" b="1">
                              <a:latin typeface="Calibri" pitchFamily="34" charset="0"/>
                            </a:rPr>
                            <a:t>(1+1+1)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000" b="1">
                              <a:latin typeface="Calibri" pitchFamily="34" charset="0"/>
                            </a:rPr>
                            <a:t>0.656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24521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000" b="1">
                              <a:latin typeface="Calibri" pitchFamily="34" charset="0"/>
                            </a:rPr>
                            <a:t>(1+1+1+1)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000" b="1">
                              <a:latin typeface="Calibri" pitchFamily="34" charset="0"/>
                            </a:rPr>
                            <a:t>0.41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24521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000" b="1">
                              <a:latin typeface="Calibri" pitchFamily="34" charset="0"/>
                            </a:rPr>
                            <a:t>(1+1+1+1+1)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000" b="1">
                              <a:latin typeface="Calibri" pitchFamily="34" charset="0"/>
                            </a:rPr>
                            <a:t>0.205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24521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000" b="1">
                              <a:latin typeface="Calibri" pitchFamily="34" charset="0"/>
                            </a:rPr>
                            <a:t>(1+1+1+1+1+1)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000" b="1">
                              <a:latin typeface="Calibri" pitchFamily="34" charset="0"/>
                            </a:rPr>
                            <a:t>0.077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24521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000" b="1">
                              <a:latin typeface="Calibri" pitchFamily="34" charset="0"/>
                            </a:rPr>
                            <a:t>(1+1+1+1+1+1+1)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000" b="1">
                              <a:latin typeface="Calibri" pitchFamily="34" charset="0"/>
                            </a:rPr>
                            <a:t>0.019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  <a:tr h="24521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000" b="1">
                              <a:latin typeface="Calibri" pitchFamily="34" charset="0"/>
                            </a:rPr>
                            <a:t>(1+1+1+1+1+1+1+1)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000" b="1">
                              <a:latin typeface="Calibri" pitchFamily="34" charset="0"/>
                            </a:rPr>
                            <a:t>0.002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" name="Table 13">
                <a:extLst>
                  <a:ext uri="{FF2B5EF4-FFF2-40B4-BE49-F238E27FC236}">
                    <a16:creationId xmlns:a16="http://schemas.microsoft.com/office/drawing/2014/main" id="{24280693-D0F1-E149-B6C4-6806312B1845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5181022" y="2760309"/>
              <a:ext cx="3563920" cy="235796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46375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2100168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000" b="1" dirty="0">
                              <a:latin typeface="Calibri" pitchFamily="34" charset="0"/>
                            </a:rPr>
                            <a:t>Number of replied tags R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69880" t="-3226" b="-50645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4521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000" b="1" dirty="0">
                              <a:latin typeface="Calibri" pitchFamily="34" charset="0"/>
                            </a:rPr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000" b="1" dirty="0">
                              <a:latin typeface="Calibri" pitchFamily="34" charset="0"/>
                            </a:rPr>
                            <a:t>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24521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000" b="1" dirty="0">
                              <a:latin typeface="Calibri" pitchFamily="34" charset="0"/>
                            </a:rPr>
                            <a:t>(1+1)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000" b="1" dirty="0">
                              <a:latin typeface="Calibri" pitchFamily="34" charset="0"/>
                            </a:rPr>
                            <a:t>0.875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24521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000" b="1" dirty="0">
                              <a:latin typeface="Calibri" pitchFamily="34" charset="0"/>
                            </a:rPr>
                            <a:t>(1+1+1)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000" b="1" dirty="0">
                              <a:latin typeface="Calibri" pitchFamily="34" charset="0"/>
                            </a:rPr>
                            <a:t>0.656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24521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000" b="1" dirty="0">
                              <a:latin typeface="Calibri" pitchFamily="34" charset="0"/>
                            </a:rPr>
                            <a:t>(1+1+1+1)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000" b="1" dirty="0">
                              <a:latin typeface="Calibri" pitchFamily="34" charset="0"/>
                            </a:rPr>
                            <a:t>0.41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24521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000" b="1" dirty="0">
                              <a:latin typeface="Calibri" pitchFamily="34" charset="0"/>
                            </a:rPr>
                            <a:t>(1+1+1+1+1)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000" b="1" dirty="0">
                              <a:latin typeface="Calibri" pitchFamily="34" charset="0"/>
                            </a:rPr>
                            <a:t>0.205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24521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000" b="1" dirty="0">
                              <a:latin typeface="Calibri" pitchFamily="34" charset="0"/>
                            </a:rPr>
                            <a:t>(1+1+1+1+1+1)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000" b="1" dirty="0">
                              <a:latin typeface="Calibri" pitchFamily="34" charset="0"/>
                            </a:rPr>
                            <a:t>0.077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24521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000" b="1" dirty="0">
                              <a:latin typeface="Calibri" pitchFamily="34" charset="0"/>
                            </a:rPr>
                            <a:t>(1+1+1+1+1+1+1)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000" b="1" dirty="0">
                              <a:latin typeface="Calibri" pitchFamily="34" charset="0"/>
                            </a:rPr>
                            <a:t>0.019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  <a:tr h="24521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000" b="1" dirty="0">
                              <a:latin typeface="Calibri" pitchFamily="34" charset="0"/>
                            </a:rPr>
                            <a:t>(1+1+1+1+1+1+1+1)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000" b="1" dirty="0">
                              <a:latin typeface="Calibri" pitchFamily="34" charset="0"/>
                            </a:rPr>
                            <a:t>0.002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ounded Rectangle 14">
                <a:extLst>
                  <a:ext uri="{FF2B5EF4-FFF2-40B4-BE49-F238E27FC236}">
                    <a16:creationId xmlns:a16="http://schemas.microsoft.com/office/drawing/2014/main" id="{7A1208B8-C30C-754B-B201-60AFA66D1D32}"/>
                  </a:ext>
                </a:extLst>
              </p:cNvPr>
              <p:cNvSpPr/>
              <p:nvPr/>
            </p:nvSpPr>
            <p:spPr bwMode="auto">
              <a:xfrm>
                <a:off x="5825573" y="5452008"/>
                <a:ext cx="2058796" cy="569280"/>
              </a:xfrm>
              <a:prstGeom prst="roundRect">
                <a:avLst/>
              </a:prstGeom>
              <a:solidFill>
                <a:schemeClr val="accent5"/>
              </a:solidFill>
              <a:ln w="19050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de-DE" sz="1400" i="1" ker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de-DE" sz="1400" i="1" ker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=</m:t>
                      </m:r>
                      <m:d>
                        <m:dPr>
                          <m:ctrlPr>
                            <a:rPr lang="en-US" sz="1400" i="1" ker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400" i="1" ker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fPr>
                            <m:num>
                              <m:r>
                                <a:rPr lang="de-DE" sz="1400" i="1" kern="0">
                                  <a:latin typeface="Cambria Math"/>
                                  <a:ea typeface="Cambria Math"/>
                                </a:rPr>
                                <m:t>𝑡</m:t>
                              </m:r>
                              <m:r>
                                <a:rPr lang="de-DE" sz="1400" i="1" kern="0" baseline="-25000">
                                  <a:latin typeface="Cambria Math"/>
                                  <a:ea typeface="Cambria Math"/>
                                </a:rPr>
                                <m:t>𝑠</m:t>
                              </m:r>
                            </m:num>
                            <m:den>
                              <m:r>
                                <a:rPr lang="de-DE" sz="1400" i="1" kern="0">
                                  <a:latin typeface="Cambria Math"/>
                                  <a:ea typeface="Cambria Math"/>
                                </a:rPr>
                                <m:t>𝑡</m:t>
                              </m:r>
                              <m:r>
                                <a:rPr lang="de-DE" sz="1400" i="1" kern="0" baseline="-25000">
                                  <a:latin typeface="Cambria Math"/>
                                  <a:ea typeface="Cambria Math"/>
                                </a:rPr>
                                <m:t>𝑠𝑎</m:t>
                              </m:r>
                              <m:r>
                                <a:rPr lang="en-US" sz="1400" i="1" kern="0">
                                  <a:latin typeface="Cambria Math"/>
                                  <a:ea typeface="Cambria Math"/>
                                </a:rPr>
                                <m:t>+</m:t>
                              </m:r>
                              <m:r>
                                <a:rPr lang="de-DE" sz="1400" i="1" kern="0">
                                  <a:latin typeface="Cambria Math"/>
                                  <a:ea typeface="Cambria Math"/>
                                </a:rPr>
                                <m:t>𝑡</m:t>
                              </m:r>
                              <m:r>
                                <a:rPr lang="de-DE" sz="1400" i="1" kern="0" baseline="-25000">
                                  <a:latin typeface="Cambria Math"/>
                                  <a:ea typeface="Cambria Math"/>
                                </a:rPr>
                                <m:t>𝑠𝑏</m:t>
                              </m:r>
                              <m:r>
                                <a:rPr lang="en-US" sz="1400" i="1" kern="0">
                                  <a:latin typeface="Cambria Math"/>
                                  <a:ea typeface="Cambria Math"/>
                                </a:rPr>
                                <m:t>∙</m:t>
                              </m:r>
                              <m:r>
                                <a:rPr lang="en-US" sz="1400" i="1" kern="0">
                                  <a:latin typeface="Cambria Math"/>
                                </a:rPr>
                                <m:t>𝑅</m:t>
                              </m:r>
                              <m:r>
                                <a:rPr lang="en-US" sz="1400" i="1" kern="0" baseline="-25000">
                                  <a:latin typeface="Cambria Math"/>
                                </a:rPr>
                                <m:t>𝑠𝑜𝑙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1400" kern="0"/>
              </a:p>
            </p:txBody>
          </p:sp>
        </mc:Choice>
        <mc:Fallback xmlns="">
          <p:sp>
            <p:nvSpPr>
              <p:cNvPr id="15" name="Rounded Rectangle 14">
                <a:extLst>
                  <a:ext uri="{FF2B5EF4-FFF2-40B4-BE49-F238E27FC236}">
                    <a16:creationId xmlns:a16="http://schemas.microsoft.com/office/drawing/2014/main" id="{7A1208B8-C30C-754B-B201-60AFA66D1D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825573" y="5452008"/>
                <a:ext cx="2058796" cy="569280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 w="19050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980208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RFID Reading Process</a:t>
            </a:r>
            <a:endParaRPr lang="de-DE"/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5A0D3CB2-E0E6-284D-B358-2D0FC1F909E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>
          <a:xfrm>
            <a:off x="7524750" y="100013"/>
            <a:ext cx="1149350" cy="906462"/>
          </a:xfrm>
        </p:spPr>
      </p:pic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6D6825A-82F5-3A4F-9E8F-D3A513A73C6B}" type="datetime3">
              <a:rPr lang="de-DE" smtClean="0"/>
              <a:t>23/01/2019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Hazem Elsaid Ibrahim | PhD Dissertation</a:t>
            </a:r>
          </a:p>
        </p:txBody>
      </p:sp>
      <p:sp>
        <p:nvSpPr>
          <p:cNvPr id="7" name="Oval 4">
            <a:extLst>
              <a:ext uri="{FF2B5EF4-FFF2-40B4-BE49-F238E27FC236}">
                <a16:creationId xmlns:a16="http://schemas.microsoft.com/office/drawing/2014/main" id="{37089E92-CFCB-B448-B2F8-9222AFF76D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4400" y="1066800"/>
            <a:ext cx="4284306" cy="3971836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9" name="Rectangle 7">
            <a:extLst>
              <a:ext uri="{FF2B5EF4-FFF2-40B4-BE49-F238E27FC236}">
                <a16:creationId xmlns:a16="http://schemas.microsoft.com/office/drawing/2014/main" id="{85A4BF1E-9BDC-7E43-8C74-27622670E7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83624" y="1492354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2" name="Rectangle 8">
            <a:extLst>
              <a:ext uri="{FF2B5EF4-FFF2-40B4-BE49-F238E27FC236}">
                <a16:creationId xmlns:a16="http://schemas.microsoft.com/office/drawing/2014/main" id="{A0045085-2566-DE4E-9B59-3610A3D29D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01564" y="1917906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3" name="Rectangle 9">
            <a:extLst>
              <a:ext uri="{FF2B5EF4-FFF2-40B4-BE49-F238E27FC236}">
                <a16:creationId xmlns:a16="http://schemas.microsoft.com/office/drawing/2014/main" id="{476418F1-3A76-F343-BC10-85A2E38C2F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18818" y="1917907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4" name="Rectangle 10">
            <a:extLst>
              <a:ext uri="{FF2B5EF4-FFF2-40B4-BE49-F238E27FC236}">
                <a16:creationId xmlns:a16="http://schemas.microsoft.com/office/drawing/2014/main" id="{822A57A0-AC64-5E4A-A4DB-8D63F3594D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1817" y="2059759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5" name="Rectangle 11">
            <a:extLst>
              <a:ext uri="{FF2B5EF4-FFF2-40B4-BE49-F238E27FC236}">
                <a16:creationId xmlns:a16="http://schemas.microsoft.com/office/drawing/2014/main" id="{959CF679-B42C-F342-8F6E-FBBDFB0618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35889" y="2481218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6" name="Oval 12">
            <a:extLst>
              <a:ext uri="{FF2B5EF4-FFF2-40B4-BE49-F238E27FC236}">
                <a16:creationId xmlns:a16="http://schemas.microsoft.com/office/drawing/2014/main" id="{9118FF0F-8ED9-7F4D-8005-1174EF26D8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46002" y="2981792"/>
            <a:ext cx="443204" cy="425554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17" name="Rectangle 8">
            <a:extLst>
              <a:ext uri="{FF2B5EF4-FFF2-40B4-BE49-F238E27FC236}">
                <a16:creationId xmlns:a16="http://schemas.microsoft.com/office/drawing/2014/main" id="{1A15FFEF-20BB-374A-8056-355C9104F1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8302" y="2933899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8" name="Rectangle 8">
            <a:extLst>
              <a:ext uri="{FF2B5EF4-FFF2-40B4-BE49-F238E27FC236}">
                <a16:creationId xmlns:a16="http://schemas.microsoft.com/office/drawing/2014/main" id="{8B8B4B95-E837-674E-8FD7-358EF4CEA1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03627" y="1686776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446FF5F4-8856-9747-82B6-1C9F75B6EC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92685" y="1396367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grpSp>
        <p:nvGrpSpPr>
          <p:cNvPr id="20" name="Gruppieren 5">
            <a:extLst>
              <a:ext uri="{FF2B5EF4-FFF2-40B4-BE49-F238E27FC236}">
                <a16:creationId xmlns:a16="http://schemas.microsoft.com/office/drawing/2014/main" id="{221C0008-5044-7645-B90A-2FC867229B7B}"/>
              </a:ext>
            </a:extLst>
          </p:cNvPr>
          <p:cNvGrpSpPr/>
          <p:nvPr/>
        </p:nvGrpSpPr>
        <p:grpSpPr>
          <a:xfrm>
            <a:off x="7233106" y="5229200"/>
            <a:ext cx="1529894" cy="669471"/>
            <a:chOff x="7233106" y="5388503"/>
            <a:chExt cx="1529894" cy="669471"/>
          </a:xfrm>
        </p:grpSpPr>
        <p:sp>
          <p:nvSpPr>
            <p:cNvPr id="21" name="Textfeld 49">
              <a:extLst>
                <a:ext uri="{FF2B5EF4-FFF2-40B4-BE49-F238E27FC236}">
                  <a16:creationId xmlns:a16="http://schemas.microsoft.com/office/drawing/2014/main" id="{094BF561-541C-AE4A-AE4B-95BB34810E54}"/>
                </a:ext>
              </a:extLst>
            </p:cNvPr>
            <p:cNvSpPr txBox="1"/>
            <p:nvPr/>
          </p:nvSpPr>
          <p:spPr>
            <a:xfrm>
              <a:off x="7614105" y="5719420"/>
              <a:ext cx="98470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600">
                  <a:latin typeface="Calibri" panose="020F0502020204030204" pitchFamily="34" charset="0"/>
                  <a:cs typeface="Calibri" panose="020F0502020204030204" pitchFamily="34" charset="0"/>
                </a:rPr>
                <a:t>Reader</a:t>
              </a:r>
            </a:p>
          </p:txBody>
        </p:sp>
        <p:sp>
          <p:nvSpPr>
            <p:cNvPr id="22" name="Textfeld 50">
              <a:extLst>
                <a:ext uri="{FF2B5EF4-FFF2-40B4-BE49-F238E27FC236}">
                  <a16:creationId xmlns:a16="http://schemas.microsoft.com/office/drawing/2014/main" id="{19A73D46-EFFE-F04F-A958-B4BA75C256B2}"/>
                </a:ext>
              </a:extLst>
            </p:cNvPr>
            <p:cNvSpPr txBox="1"/>
            <p:nvPr/>
          </p:nvSpPr>
          <p:spPr>
            <a:xfrm>
              <a:off x="7654990" y="5388503"/>
              <a:ext cx="110801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600">
                  <a:latin typeface="Calibri" panose="020F0502020204030204" pitchFamily="34" charset="0"/>
                  <a:cs typeface="Calibri" panose="020F0502020204030204" pitchFamily="34" charset="0"/>
                </a:rPr>
                <a:t>Tag</a:t>
              </a:r>
            </a:p>
          </p:txBody>
        </p:sp>
        <p:sp>
          <p:nvSpPr>
            <p:cNvPr id="23" name="Rectangle 8">
              <a:extLst>
                <a:ext uri="{FF2B5EF4-FFF2-40B4-BE49-F238E27FC236}">
                  <a16:creationId xmlns:a16="http://schemas.microsoft.com/office/drawing/2014/main" id="{5225C042-887D-6D43-82FD-FD892F1971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33106" y="5450476"/>
              <a:ext cx="228600" cy="164219"/>
            </a:xfrm>
            <a:prstGeom prst="rect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24" name="Oval 12">
              <a:extLst>
                <a:ext uri="{FF2B5EF4-FFF2-40B4-BE49-F238E27FC236}">
                  <a16:creationId xmlns:a16="http://schemas.microsoft.com/office/drawing/2014/main" id="{F98EE421-82B5-814F-BF57-E179E5A432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33106" y="5786819"/>
              <a:ext cx="228600" cy="21128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</p:grpSp>
      <p:sp>
        <p:nvSpPr>
          <p:cNvPr id="25" name="Rectangle 8">
            <a:extLst>
              <a:ext uri="{FF2B5EF4-FFF2-40B4-BE49-F238E27FC236}">
                <a16:creationId xmlns:a16="http://schemas.microsoft.com/office/drawing/2014/main" id="{84CE4DA6-AA39-7E40-8444-01CE7EDB98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02335" y="2877554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26" name="Rectangle 8">
            <a:extLst>
              <a:ext uri="{FF2B5EF4-FFF2-40B4-BE49-F238E27FC236}">
                <a16:creationId xmlns:a16="http://schemas.microsoft.com/office/drawing/2014/main" id="{F8B2369C-5C7C-9B44-B246-FA695851C0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87969" y="2981792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27" name="Rectangle 8">
            <a:extLst>
              <a:ext uri="{FF2B5EF4-FFF2-40B4-BE49-F238E27FC236}">
                <a16:creationId xmlns:a16="http://schemas.microsoft.com/office/drawing/2014/main" id="{F0E741F3-6FAA-084A-ACE1-EE22AE1034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0447" y="2106168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28" name="Rectangle 8">
            <a:extLst>
              <a:ext uri="{FF2B5EF4-FFF2-40B4-BE49-F238E27FC236}">
                <a16:creationId xmlns:a16="http://schemas.microsoft.com/office/drawing/2014/main" id="{818B4385-90E6-1249-B9EB-FE57EFCD95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2019" y="2625746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29" name="Rectangle 8">
            <a:extLst>
              <a:ext uri="{FF2B5EF4-FFF2-40B4-BE49-F238E27FC236}">
                <a16:creationId xmlns:a16="http://schemas.microsoft.com/office/drawing/2014/main" id="{AA5C4A9B-C9CF-C249-996B-2AE34373BB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30062" y="2481217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30" name="Rectangle 8">
            <a:extLst>
              <a:ext uri="{FF2B5EF4-FFF2-40B4-BE49-F238E27FC236}">
                <a16:creationId xmlns:a16="http://schemas.microsoft.com/office/drawing/2014/main" id="{16721E1C-2ACD-7C4E-B49A-49306860DE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1868" y="3140977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31" name="Rectangle 8">
            <a:extLst>
              <a:ext uri="{FF2B5EF4-FFF2-40B4-BE49-F238E27FC236}">
                <a16:creationId xmlns:a16="http://schemas.microsoft.com/office/drawing/2014/main" id="{3FE6EFE6-A053-2F44-BD24-D8F6B1E99E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34593" y="3575357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32" name="Rectangle 8">
            <a:extLst>
              <a:ext uri="{FF2B5EF4-FFF2-40B4-BE49-F238E27FC236}">
                <a16:creationId xmlns:a16="http://schemas.microsoft.com/office/drawing/2014/main" id="{0515D730-B020-DA4E-9996-C58C08DA93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02477" y="3443021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33" name="Rectangle 8">
            <a:extLst>
              <a:ext uri="{FF2B5EF4-FFF2-40B4-BE49-F238E27FC236}">
                <a16:creationId xmlns:a16="http://schemas.microsoft.com/office/drawing/2014/main" id="{6CBBD44F-BB2E-F146-A203-EB4CC845E3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74563" y="3194569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34" name="Rectangle 8">
            <a:extLst>
              <a:ext uri="{FF2B5EF4-FFF2-40B4-BE49-F238E27FC236}">
                <a16:creationId xmlns:a16="http://schemas.microsoft.com/office/drawing/2014/main" id="{CD9BB89C-03E8-C941-97BA-571AC56448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1816" y="4087872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35" name="Rectangle 8">
            <a:extLst>
              <a:ext uri="{FF2B5EF4-FFF2-40B4-BE49-F238E27FC236}">
                <a16:creationId xmlns:a16="http://schemas.microsoft.com/office/drawing/2014/main" id="{8D12D8A1-3702-EA4B-90CF-A950857CBE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78565" y="3834888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36" name="Rectangle 8">
            <a:extLst>
              <a:ext uri="{FF2B5EF4-FFF2-40B4-BE49-F238E27FC236}">
                <a16:creationId xmlns:a16="http://schemas.microsoft.com/office/drawing/2014/main" id="{85A9EEB6-74DB-5747-BAA7-859ED2FD62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9298" y="3676470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37" name="Rectangle 8">
            <a:extLst>
              <a:ext uri="{FF2B5EF4-FFF2-40B4-BE49-F238E27FC236}">
                <a16:creationId xmlns:a16="http://schemas.microsoft.com/office/drawing/2014/main" id="{AC36FBF6-0640-7247-B75B-F2D9E288BE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4600" y="4371575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38" name="Rectangle 8">
            <a:extLst>
              <a:ext uri="{FF2B5EF4-FFF2-40B4-BE49-F238E27FC236}">
                <a16:creationId xmlns:a16="http://schemas.microsoft.com/office/drawing/2014/main" id="{401C2504-9BDC-454F-BBF9-71736DAF8E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75615" y="4229723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39" name="Rectangle 8">
            <a:extLst>
              <a:ext uri="{FF2B5EF4-FFF2-40B4-BE49-F238E27FC236}">
                <a16:creationId xmlns:a16="http://schemas.microsoft.com/office/drawing/2014/main" id="{BB54BF39-7C6F-C141-951E-74FD5BC658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69947" y="3600323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40" name="Rectangle 8">
            <a:extLst>
              <a:ext uri="{FF2B5EF4-FFF2-40B4-BE49-F238E27FC236}">
                <a16:creationId xmlns:a16="http://schemas.microsoft.com/office/drawing/2014/main" id="{6D00FA10-94B6-4D4E-8640-FF84D38AE7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07008" y="4371574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43" name="Textplatzhalter 6">
            <a:extLst>
              <a:ext uri="{FF2B5EF4-FFF2-40B4-BE49-F238E27FC236}">
                <a16:creationId xmlns:a16="http://schemas.microsoft.com/office/drawing/2014/main" id="{B2C4F5D5-717D-0649-BCDE-04AC715C4E52}"/>
              </a:ext>
            </a:extLst>
          </p:cNvPr>
          <p:cNvSpPr txBox="1">
            <a:spLocks/>
          </p:cNvSpPr>
          <p:nvPr/>
        </p:nvSpPr>
        <p:spPr>
          <a:xfrm>
            <a:off x="288000" y="1124744"/>
            <a:ext cx="6769691" cy="5112568"/>
          </a:xfrm>
          <a:prstGeom prst="rect">
            <a:avLst/>
          </a:prstGeom>
        </p:spPr>
        <p:txBody>
          <a:bodyPr/>
          <a:lstStyle>
            <a:lvl1pPr marL="358775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tx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9138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2pPr>
            <a:lvl3pPr marL="1079500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439863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4pPr>
            <a:lvl5pPr marL="1798638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5pPr>
            <a:lvl6pPr marL="18875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6pPr>
            <a:lvl7pPr marL="23447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7pPr>
            <a:lvl8pPr marL="28019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8pPr>
            <a:lvl9pPr marL="32591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600" kern="0"/>
              <a:t>Reader informs the tags with the current frame length</a:t>
            </a:r>
          </a:p>
          <a:p>
            <a:r>
              <a:rPr lang="en-US" sz="1600" kern="0"/>
              <a:t>Each tag chooses random slot</a:t>
            </a:r>
          </a:p>
          <a:p>
            <a:pPr lvl="1"/>
            <a:r>
              <a:rPr lang="en-US" sz="1600" kern="0"/>
              <a:t>Successful slot</a:t>
            </a:r>
          </a:p>
          <a:p>
            <a:pPr lvl="2"/>
            <a:endParaRPr lang="en-US" sz="1600" kern="0"/>
          </a:p>
          <a:p>
            <a:pPr marL="0" indent="0">
              <a:buFont typeface="Wingdings" pitchFamily="2" charset="2"/>
              <a:buNone/>
            </a:pPr>
            <a:r>
              <a:rPr lang="en-US" sz="1600" kern="0"/>
              <a:t>												     </a:t>
            </a:r>
          </a:p>
          <a:p>
            <a:pPr marL="0" indent="0">
              <a:buFont typeface="Wingdings" pitchFamily="2" charset="2"/>
              <a:buNone/>
            </a:pPr>
            <a:endParaRPr lang="en-US" sz="1500" kern="0"/>
          </a:p>
          <a:p>
            <a:endParaRPr lang="en-US" sz="1600" kern="0"/>
          </a:p>
          <a:p>
            <a:endParaRPr lang="en-US" sz="1600" kern="0"/>
          </a:p>
          <a:p>
            <a:endParaRPr lang="en-US" sz="1600" kern="0"/>
          </a:p>
          <a:p>
            <a:endParaRPr lang="en-US" sz="1600" kern="0"/>
          </a:p>
          <a:p>
            <a:endParaRPr lang="en-US" sz="1600" kern="0"/>
          </a:p>
          <a:p>
            <a:endParaRPr lang="en-US" sz="1600" kern="0"/>
          </a:p>
          <a:p>
            <a:pPr marL="0" indent="0">
              <a:buFont typeface="Wingdings" pitchFamily="2" charset="2"/>
              <a:buNone/>
            </a:pPr>
            <a:endParaRPr lang="en-US" sz="1600" kern="0"/>
          </a:p>
          <a:p>
            <a:endParaRPr lang="en-US" sz="1600" kern="0"/>
          </a:p>
          <a:p>
            <a:pPr marL="0" indent="0">
              <a:buFont typeface="Wingdings" pitchFamily="2" charset="2"/>
              <a:buNone/>
            </a:pPr>
            <a:endParaRPr lang="en-US" sz="1600" kern="0"/>
          </a:p>
          <a:p>
            <a:pPr marL="0" indent="0">
              <a:buFont typeface="Wingdings" pitchFamily="2" charset="2"/>
              <a:buNone/>
            </a:pPr>
            <a:r>
              <a:rPr lang="en-US" sz="1600" kern="0"/>
              <a:t>                                                                                             </a:t>
            </a:r>
          </a:p>
        </p:txBody>
      </p:sp>
      <p:sp>
        <p:nvSpPr>
          <p:cNvPr id="44" name="Freeform 16">
            <a:extLst>
              <a:ext uri="{FF2B5EF4-FFF2-40B4-BE49-F238E27FC236}">
                <a16:creationId xmlns:a16="http://schemas.microsoft.com/office/drawing/2014/main" id="{B77E90D4-FDD0-EB47-91DD-72EB31517772}"/>
              </a:ext>
            </a:extLst>
          </p:cNvPr>
          <p:cNvSpPr>
            <a:spLocks/>
          </p:cNvSpPr>
          <p:nvPr/>
        </p:nvSpPr>
        <p:spPr bwMode="auto">
          <a:xfrm rot="7573044" flipV="1">
            <a:off x="5069759" y="2526333"/>
            <a:ext cx="1429226" cy="45719"/>
          </a:xfrm>
          <a:custGeom>
            <a:avLst/>
            <a:gdLst>
              <a:gd name="T0" fmla="*/ 0 w 5153"/>
              <a:gd name="T1" fmla="*/ 584 h 586"/>
              <a:gd name="T2" fmla="*/ 580 w 5153"/>
              <a:gd name="T3" fmla="*/ 4 h 586"/>
              <a:gd name="T4" fmla="*/ 1161 w 5153"/>
              <a:gd name="T5" fmla="*/ 585 h 586"/>
              <a:gd name="T6" fmla="*/ 1741 w 5153"/>
              <a:gd name="T7" fmla="*/ 5 h 586"/>
              <a:gd name="T8" fmla="*/ 2322 w 5153"/>
              <a:gd name="T9" fmla="*/ 586 h 586"/>
              <a:gd name="T10" fmla="*/ 2903 w 5153"/>
              <a:gd name="T11" fmla="*/ 5 h 586"/>
              <a:gd name="T12" fmla="*/ 3483 w 5153"/>
              <a:gd name="T13" fmla="*/ 585 h 586"/>
              <a:gd name="T14" fmla="*/ 4064 w 5153"/>
              <a:gd name="T15" fmla="*/ 4 h 586"/>
              <a:gd name="T16" fmla="*/ 4620 w 5153"/>
              <a:gd name="T17" fmla="*/ 560 h 586"/>
              <a:gd name="T18" fmla="*/ 5153 w 5153"/>
              <a:gd name="T19" fmla="*/ 27 h 5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153" h="586">
                <a:moveTo>
                  <a:pt x="0" y="584"/>
                </a:moveTo>
                <a:cubicBezTo>
                  <a:pt x="193" y="294"/>
                  <a:pt x="387" y="4"/>
                  <a:pt x="580" y="4"/>
                </a:cubicBezTo>
                <a:cubicBezTo>
                  <a:pt x="773" y="4"/>
                  <a:pt x="968" y="585"/>
                  <a:pt x="1161" y="585"/>
                </a:cubicBezTo>
                <a:cubicBezTo>
                  <a:pt x="1354" y="585"/>
                  <a:pt x="1548" y="5"/>
                  <a:pt x="1741" y="5"/>
                </a:cubicBezTo>
                <a:cubicBezTo>
                  <a:pt x="1934" y="5"/>
                  <a:pt x="2128" y="586"/>
                  <a:pt x="2322" y="586"/>
                </a:cubicBezTo>
                <a:cubicBezTo>
                  <a:pt x="2516" y="586"/>
                  <a:pt x="2710" y="5"/>
                  <a:pt x="2903" y="5"/>
                </a:cubicBezTo>
                <a:cubicBezTo>
                  <a:pt x="3096" y="5"/>
                  <a:pt x="3290" y="585"/>
                  <a:pt x="3483" y="585"/>
                </a:cubicBezTo>
                <a:cubicBezTo>
                  <a:pt x="3676" y="585"/>
                  <a:pt x="3875" y="8"/>
                  <a:pt x="4064" y="4"/>
                </a:cubicBezTo>
                <a:cubicBezTo>
                  <a:pt x="4253" y="0"/>
                  <a:pt x="4439" y="556"/>
                  <a:pt x="4620" y="560"/>
                </a:cubicBezTo>
                <a:cubicBezTo>
                  <a:pt x="4801" y="564"/>
                  <a:pt x="5064" y="108"/>
                  <a:pt x="5153" y="27"/>
                </a:cubicBezTo>
              </a:path>
            </a:pathLst>
          </a:custGeom>
          <a:noFill/>
          <a:ln w="19050" cap="flat" cmpd="sng">
            <a:solidFill>
              <a:srgbClr val="9933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" name="Textfeld 42">
            <a:extLst>
              <a:ext uri="{FF2B5EF4-FFF2-40B4-BE49-F238E27FC236}">
                <a16:creationId xmlns:a16="http://schemas.microsoft.com/office/drawing/2014/main" id="{5D7A0CDC-B4D4-8F48-A2BE-EB8FA71939B8}"/>
              </a:ext>
            </a:extLst>
          </p:cNvPr>
          <p:cNvSpPr txBox="1"/>
          <p:nvPr/>
        </p:nvSpPr>
        <p:spPr>
          <a:xfrm>
            <a:off x="5810271" y="2623068"/>
            <a:ext cx="10821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>
                <a:latin typeface="+mj-lt"/>
              </a:rPr>
              <a:t>Successful</a:t>
            </a:r>
          </a:p>
        </p:txBody>
      </p:sp>
      <p:grpSp>
        <p:nvGrpSpPr>
          <p:cNvPr id="46" name="Gruppieren 83">
            <a:extLst>
              <a:ext uri="{FF2B5EF4-FFF2-40B4-BE49-F238E27FC236}">
                <a16:creationId xmlns:a16="http://schemas.microsoft.com/office/drawing/2014/main" id="{1D9D3F0A-E5DB-BB41-996E-6D49A1B5BD84}"/>
              </a:ext>
            </a:extLst>
          </p:cNvPr>
          <p:cNvGrpSpPr/>
          <p:nvPr/>
        </p:nvGrpSpPr>
        <p:grpSpPr>
          <a:xfrm>
            <a:off x="370266" y="3087429"/>
            <a:ext cx="3985710" cy="500066"/>
            <a:chOff x="370266" y="3735501"/>
            <a:chExt cx="3985710" cy="500066"/>
          </a:xfrm>
        </p:grpSpPr>
        <p:sp>
          <p:nvSpPr>
            <p:cNvPr id="47" name="Rectangle 64">
              <a:extLst>
                <a:ext uri="{FF2B5EF4-FFF2-40B4-BE49-F238E27FC236}">
                  <a16:creationId xmlns:a16="http://schemas.microsoft.com/office/drawing/2014/main" id="{3770D85B-C4DD-3744-876D-8E2FC3540E33}"/>
                </a:ext>
              </a:extLst>
            </p:cNvPr>
            <p:cNvSpPr/>
            <p:nvPr/>
          </p:nvSpPr>
          <p:spPr>
            <a:xfrm>
              <a:off x="370266" y="3735501"/>
              <a:ext cx="3985710" cy="50006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8" name="Rectangle 65">
              <a:extLst>
                <a:ext uri="{FF2B5EF4-FFF2-40B4-BE49-F238E27FC236}">
                  <a16:creationId xmlns:a16="http://schemas.microsoft.com/office/drawing/2014/main" id="{29E137F2-2516-D84C-9760-196D53047EB6}"/>
                </a:ext>
              </a:extLst>
            </p:cNvPr>
            <p:cNvSpPr/>
            <p:nvPr/>
          </p:nvSpPr>
          <p:spPr>
            <a:xfrm>
              <a:off x="370266" y="3735501"/>
              <a:ext cx="500066" cy="50006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sp>
          <p:nvSpPr>
            <p:cNvPr id="49" name="Rectangle 66">
              <a:extLst>
                <a:ext uri="{FF2B5EF4-FFF2-40B4-BE49-F238E27FC236}">
                  <a16:creationId xmlns:a16="http://schemas.microsoft.com/office/drawing/2014/main" id="{0FC5AA88-69B1-BA40-9C10-B12930B76457}"/>
                </a:ext>
              </a:extLst>
            </p:cNvPr>
            <p:cNvSpPr/>
            <p:nvPr/>
          </p:nvSpPr>
          <p:spPr>
            <a:xfrm>
              <a:off x="3855910" y="3735501"/>
              <a:ext cx="500066" cy="50006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sp>
          <p:nvSpPr>
            <p:cNvPr id="50" name="Rectangle 31">
              <a:extLst>
                <a:ext uri="{FF2B5EF4-FFF2-40B4-BE49-F238E27FC236}">
                  <a16:creationId xmlns:a16="http://schemas.microsoft.com/office/drawing/2014/main" id="{0C7D54B6-6672-A94B-9AAE-2B432BB912A2}"/>
                </a:ext>
              </a:extLst>
            </p:cNvPr>
            <p:cNvSpPr/>
            <p:nvPr/>
          </p:nvSpPr>
          <p:spPr>
            <a:xfrm>
              <a:off x="1370398" y="3735501"/>
              <a:ext cx="500066" cy="50006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sp>
          <p:nvSpPr>
            <p:cNvPr id="52" name="Rectangle 65">
              <a:extLst>
                <a:ext uri="{FF2B5EF4-FFF2-40B4-BE49-F238E27FC236}">
                  <a16:creationId xmlns:a16="http://schemas.microsoft.com/office/drawing/2014/main" id="{36AA5ABE-87E8-2C47-819A-A00FFC9BCBE1}"/>
                </a:ext>
              </a:extLst>
            </p:cNvPr>
            <p:cNvSpPr/>
            <p:nvPr/>
          </p:nvSpPr>
          <p:spPr>
            <a:xfrm>
              <a:off x="2365687" y="3735501"/>
              <a:ext cx="500066" cy="50006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sp>
          <p:nvSpPr>
            <p:cNvPr id="54" name="Rectangle 66">
              <a:extLst>
                <a:ext uri="{FF2B5EF4-FFF2-40B4-BE49-F238E27FC236}">
                  <a16:creationId xmlns:a16="http://schemas.microsoft.com/office/drawing/2014/main" id="{6AC7CC65-7716-864E-9960-F2D37B6ED310}"/>
                </a:ext>
              </a:extLst>
            </p:cNvPr>
            <p:cNvSpPr/>
            <p:nvPr/>
          </p:nvSpPr>
          <p:spPr>
            <a:xfrm>
              <a:off x="3358027" y="3735501"/>
              <a:ext cx="500066" cy="50006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sp>
          <p:nvSpPr>
            <p:cNvPr id="55" name="Rectangle 31">
              <a:extLst>
                <a:ext uri="{FF2B5EF4-FFF2-40B4-BE49-F238E27FC236}">
                  <a16:creationId xmlns:a16="http://schemas.microsoft.com/office/drawing/2014/main" id="{53CCC3E9-FEEC-5B40-93E4-8D06326EB727}"/>
                </a:ext>
              </a:extLst>
            </p:cNvPr>
            <p:cNvSpPr/>
            <p:nvPr/>
          </p:nvSpPr>
          <p:spPr>
            <a:xfrm>
              <a:off x="874322" y="3735501"/>
              <a:ext cx="500066" cy="50006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</p:grpSp>
      <p:cxnSp>
        <p:nvCxnSpPr>
          <p:cNvPr id="56" name="Gerade Verbindung mit Pfeil 70">
            <a:extLst>
              <a:ext uri="{FF2B5EF4-FFF2-40B4-BE49-F238E27FC236}">
                <a16:creationId xmlns:a16="http://schemas.microsoft.com/office/drawing/2014/main" id="{27EB1E90-6506-8246-8C11-501868B9CD28}"/>
              </a:ext>
            </a:extLst>
          </p:cNvPr>
          <p:cNvCxnSpPr/>
          <p:nvPr/>
        </p:nvCxnSpPr>
        <p:spPr>
          <a:xfrm>
            <a:off x="370266" y="4023533"/>
            <a:ext cx="3985710" cy="0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feld 71">
            <a:extLst>
              <a:ext uri="{FF2B5EF4-FFF2-40B4-BE49-F238E27FC236}">
                <a16:creationId xmlns:a16="http://schemas.microsoft.com/office/drawing/2014/main" id="{22E6E003-52AB-9546-8182-E42246FADB76}"/>
              </a:ext>
            </a:extLst>
          </p:cNvPr>
          <p:cNvSpPr txBox="1"/>
          <p:nvPr/>
        </p:nvSpPr>
        <p:spPr>
          <a:xfrm>
            <a:off x="2127580" y="3615407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0" i="1">
                <a:solidFill>
                  <a:srgbClr val="000364"/>
                </a:solidFill>
                <a:latin typeface="+mn-lt"/>
              </a:rPr>
              <a:t>L</a:t>
            </a:r>
            <a:endParaRPr lang="en-US" b="0" i="1">
              <a:solidFill>
                <a:srgbClr val="000364"/>
              </a:solidFill>
              <a:latin typeface="+mn-lt"/>
            </a:endParaRPr>
          </a:p>
        </p:txBody>
      </p:sp>
      <p:sp>
        <p:nvSpPr>
          <p:cNvPr id="58" name="Rectangle 31">
            <a:extLst>
              <a:ext uri="{FF2B5EF4-FFF2-40B4-BE49-F238E27FC236}">
                <a16:creationId xmlns:a16="http://schemas.microsoft.com/office/drawing/2014/main" id="{CEDAD7F2-3BE2-CC49-AEEC-B4E0C2D334A7}"/>
              </a:ext>
            </a:extLst>
          </p:cNvPr>
          <p:cNvSpPr/>
          <p:nvPr/>
        </p:nvSpPr>
        <p:spPr>
          <a:xfrm>
            <a:off x="366658" y="3090202"/>
            <a:ext cx="500066" cy="50006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>
                <a:solidFill>
                  <a:schemeClr val="tx1"/>
                </a:solidFill>
                <a:latin typeface="Calibri" panose="020F0502020204030204" pitchFamily="34" charset="0"/>
              </a:rPr>
              <a:t>S</a:t>
            </a:r>
            <a:endParaRPr lang="en-CA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pic>
        <p:nvPicPr>
          <p:cNvPr id="59" name="Picture Placeholder 4">
            <a:extLst>
              <a:ext uri="{FF2B5EF4-FFF2-40B4-BE49-F238E27FC236}">
                <a16:creationId xmlns:a16="http://schemas.microsoft.com/office/drawing/2014/main" id="{9937D13D-772F-FF45-8621-FA16540345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 bwMode="auto">
          <a:xfrm>
            <a:off x="5940152" y="6237312"/>
            <a:ext cx="1330007" cy="56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0" name="Gerade Verbindung mit Pfeil 75">
            <a:extLst>
              <a:ext uri="{FF2B5EF4-FFF2-40B4-BE49-F238E27FC236}">
                <a16:creationId xmlns:a16="http://schemas.microsoft.com/office/drawing/2014/main" id="{47D5F2B5-0D90-4E4D-BF2D-D936F4ECC6EB}"/>
              </a:ext>
            </a:extLst>
          </p:cNvPr>
          <p:cNvCxnSpPr/>
          <p:nvPr/>
        </p:nvCxnSpPr>
        <p:spPr>
          <a:xfrm flipV="1">
            <a:off x="5715000" y="4953000"/>
            <a:ext cx="480535" cy="435505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feld 76">
            <a:extLst>
              <a:ext uri="{FF2B5EF4-FFF2-40B4-BE49-F238E27FC236}">
                <a16:creationId xmlns:a16="http://schemas.microsoft.com/office/drawing/2014/main" id="{2D81E0B1-A32B-3A43-BA5D-8364BE63E66F}"/>
              </a:ext>
            </a:extLst>
          </p:cNvPr>
          <p:cNvSpPr txBox="1"/>
          <p:nvPr/>
        </p:nvSpPr>
        <p:spPr>
          <a:xfrm>
            <a:off x="5076057" y="5388505"/>
            <a:ext cx="13681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latin typeface="Calibri" panose="020F0502020204030204" pitchFamily="34" charset="0"/>
                <a:cs typeface="Calibri" panose="020F0502020204030204" pitchFamily="34" charset="0"/>
              </a:rPr>
              <a:t>Reading area</a:t>
            </a:r>
          </a:p>
        </p:txBody>
      </p:sp>
    </p:spTree>
    <p:extLst>
      <p:ext uri="{BB962C8B-B14F-4D97-AF65-F5344CB8AC3E}">
        <p14:creationId xmlns:p14="http://schemas.microsoft.com/office/powerpoint/2010/main" val="2294171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RFID Reading Process</a:t>
            </a:r>
            <a:endParaRPr lang="de-DE"/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5A0D3CB2-E0E6-284D-B358-2D0FC1F909E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>
          <a:xfrm>
            <a:off x="7524750" y="100013"/>
            <a:ext cx="1149350" cy="906462"/>
          </a:xfrm>
        </p:spPr>
      </p:pic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6D6825A-82F5-3A4F-9E8F-D3A513A73C6B}" type="datetime3">
              <a:rPr lang="de-DE" smtClean="0"/>
              <a:t>23/01/2019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Hazem Elsaid Ibrahim | PhD Dissertation</a:t>
            </a:r>
          </a:p>
        </p:txBody>
      </p:sp>
      <p:sp>
        <p:nvSpPr>
          <p:cNvPr id="7" name="Oval 4">
            <a:extLst>
              <a:ext uri="{FF2B5EF4-FFF2-40B4-BE49-F238E27FC236}">
                <a16:creationId xmlns:a16="http://schemas.microsoft.com/office/drawing/2014/main" id="{FD151C0E-59E9-2F46-AF1C-59C72186E9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4400" y="1066800"/>
            <a:ext cx="4284306" cy="3971836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9" name="Rectangle 7">
            <a:extLst>
              <a:ext uri="{FF2B5EF4-FFF2-40B4-BE49-F238E27FC236}">
                <a16:creationId xmlns:a16="http://schemas.microsoft.com/office/drawing/2014/main" id="{03C9750A-AA87-2E47-8558-247EC1AA2E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83624" y="1492354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2" name="Rectangle 8">
            <a:extLst>
              <a:ext uri="{FF2B5EF4-FFF2-40B4-BE49-F238E27FC236}">
                <a16:creationId xmlns:a16="http://schemas.microsoft.com/office/drawing/2014/main" id="{C0EFB3EA-FB08-4B4B-B095-A899EC691A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01564" y="1917906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3" name="Rectangle 9">
            <a:extLst>
              <a:ext uri="{FF2B5EF4-FFF2-40B4-BE49-F238E27FC236}">
                <a16:creationId xmlns:a16="http://schemas.microsoft.com/office/drawing/2014/main" id="{6A5F0276-E573-A94A-A747-D8B8FAF042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18818" y="1917907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4" name="Rectangle 10">
            <a:extLst>
              <a:ext uri="{FF2B5EF4-FFF2-40B4-BE49-F238E27FC236}">
                <a16:creationId xmlns:a16="http://schemas.microsoft.com/office/drawing/2014/main" id="{6300C3E2-4F0A-A348-80E4-87D22C4615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1817" y="2059759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5" name="Rectangle 11">
            <a:extLst>
              <a:ext uri="{FF2B5EF4-FFF2-40B4-BE49-F238E27FC236}">
                <a16:creationId xmlns:a16="http://schemas.microsoft.com/office/drawing/2014/main" id="{CEBE7143-E7D9-3B4F-BAB4-F567AC77E1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35889" y="2481218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6" name="Oval 12">
            <a:extLst>
              <a:ext uri="{FF2B5EF4-FFF2-40B4-BE49-F238E27FC236}">
                <a16:creationId xmlns:a16="http://schemas.microsoft.com/office/drawing/2014/main" id="{8CCD491E-6F86-A84A-A86A-890DBD9459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46002" y="2981792"/>
            <a:ext cx="443204" cy="425554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17" name="Rectangle 8">
            <a:extLst>
              <a:ext uri="{FF2B5EF4-FFF2-40B4-BE49-F238E27FC236}">
                <a16:creationId xmlns:a16="http://schemas.microsoft.com/office/drawing/2014/main" id="{A969FB24-30DD-AE43-B087-A1E5D73674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8302" y="2933899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8" name="Rectangle 8">
            <a:extLst>
              <a:ext uri="{FF2B5EF4-FFF2-40B4-BE49-F238E27FC236}">
                <a16:creationId xmlns:a16="http://schemas.microsoft.com/office/drawing/2014/main" id="{0938C8A7-0012-2A48-BD78-C2B003A230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03627" y="1686776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375E186B-0B52-3445-9F42-4B659D0FB0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92685" y="1396367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grpSp>
        <p:nvGrpSpPr>
          <p:cNvPr id="20" name="Gruppieren 5">
            <a:extLst>
              <a:ext uri="{FF2B5EF4-FFF2-40B4-BE49-F238E27FC236}">
                <a16:creationId xmlns:a16="http://schemas.microsoft.com/office/drawing/2014/main" id="{8AB2B149-E7C6-0B43-B17C-B4F472B92A3F}"/>
              </a:ext>
            </a:extLst>
          </p:cNvPr>
          <p:cNvGrpSpPr/>
          <p:nvPr/>
        </p:nvGrpSpPr>
        <p:grpSpPr>
          <a:xfrm>
            <a:off x="7233106" y="5229200"/>
            <a:ext cx="1529894" cy="669471"/>
            <a:chOff x="7233106" y="5388503"/>
            <a:chExt cx="1529894" cy="669471"/>
          </a:xfrm>
        </p:grpSpPr>
        <p:sp>
          <p:nvSpPr>
            <p:cNvPr id="21" name="Textfeld 49">
              <a:extLst>
                <a:ext uri="{FF2B5EF4-FFF2-40B4-BE49-F238E27FC236}">
                  <a16:creationId xmlns:a16="http://schemas.microsoft.com/office/drawing/2014/main" id="{820E9347-4DC2-B840-89E1-7FC48F1D906C}"/>
                </a:ext>
              </a:extLst>
            </p:cNvPr>
            <p:cNvSpPr txBox="1"/>
            <p:nvPr/>
          </p:nvSpPr>
          <p:spPr>
            <a:xfrm>
              <a:off x="7614105" y="5719420"/>
              <a:ext cx="98470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600">
                  <a:latin typeface="Calibri" panose="020F0502020204030204" pitchFamily="34" charset="0"/>
                  <a:cs typeface="Calibri" panose="020F0502020204030204" pitchFamily="34" charset="0"/>
                </a:rPr>
                <a:t>Reader</a:t>
              </a:r>
            </a:p>
          </p:txBody>
        </p:sp>
        <p:sp>
          <p:nvSpPr>
            <p:cNvPr id="22" name="Textfeld 50">
              <a:extLst>
                <a:ext uri="{FF2B5EF4-FFF2-40B4-BE49-F238E27FC236}">
                  <a16:creationId xmlns:a16="http://schemas.microsoft.com/office/drawing/2014/main" id="{1D91FC7B-CE3A-3744-9080-C2088D64E054}"/>
                </a:ext>
              </a:extLst>
            </p:cNvPr>
            <p:cNvSpPr txBox="1"/>
            <p:nvPr/>
          </p:nvSpPr>
          <p:spPr>
            <a:xfrm>
              <a:off x="7654990" y="5388503"/>
              <a:ext cx="110801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600">
                  <a:latin typeface="Calibri" panose="020F0502020204030204" pitchFamily="34" charset="0"/>
                  <a:cs typeface="Calibri" panose="020F0502020204030204" pitchFamily="34" charset="0"/>
                </a:rPr>
                <a:t>Tag</a:t>
              </a:r>
            </a:p>
          </p:txBody>
        </p:sp>
        <p:sp>
          <p:nvSpPr>
            <p:cNvPr id="23" name="Rectangle 8">
              <a:extLst>
                <a:ext uri="{FF2B5EF4-FFF2-40B4-BE49-F238E27FC236}">
                  <a16:creationId xmlns:a16="http://schemas.microsoft.com/office/drawing/2014/main" id="{B0F2FC9D-D23F-E746-89FB-76F7E8ECFF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33106" y="5450476"/>
              <a:ext cx="228600" cy="164219"/>
            </a:xfrm>
            <a:prstGeom prst="rect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24" name="Oval 12">
              <a:extLst>
                <a:ext uri="{FF2B5EF4-FFF2-40B4-BE49-F238E27FC236}">
                  <a16:creationId xmlns:a16="http://schemas.microsoft.com/office/drawing/2014/main" id="{3333DAD4-BF55-BB4E-A4FF-5BEAAF1055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33106" y="5786819"/>
              <a:ext cx="228600" cy="21128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</p:grpSp>
      <p:sp>
        <p:nvSpPr>
          <p:cNvPr id="25" name="Rectangle 8">
            <a:extLst>
              <a:ext uri="{FF2B5EF4-FFF2-40B4-BE49-F238E27FC236}">
                <a16:creationId xmlns:a16="http://schemas.microsoft.com/office/drawing/2014/main" id="{1E246565-E547-024D-8BBD-D5E7A8CC21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02335" y="2877554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26" name="Rectangle 8">
            <a:extLst>
              <a:ext uri="{FF2B5EF4-FFF2-40B4-BE49-F238E27FC236}">
                <a16:creationId xmlns:a16="http://schemas.microsoft.com/office/drawing/2014/main" id="{32B0ACBE-3888-BC44-B379-AB15F527B5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87969" y="2981792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27" name="Rectangle 8">
            <a:extLst>
              <a:ext uri="{FF2B5EF4-FFF2-40B4-BE49-F238E27FC236}">
                <a16:creationId xmlns:a16="http://schemas.microsoft.com/office/drawing/2014/main" id="{865C51CC-6E2C-C54C-AFAE-4E12B8B16F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0447" y="2106168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28" name="Rectangle 8">
            <a:extLst>
              <a:ext uri="{FF2B5EF4-FFF2-40B4-BE49-F238E27FC236}">
                <a16:creationId xmlns:a16="http://schemas.microsoft.com/office/drawing/2014/main" id="{F43164D0-1DE2-FE40-A425-7E7DC847D4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2019" y="2625746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29" name="Rectangle 8">
            <a:extLst>
              <a:ext uri="{FF2B5EF4-FFF2-40B4-BE49-F238E27FC236}">
                <a16:creationId xmlns:a16="http://schemas.microsoft.com/office/drawing/2014/main" id="{063039BC-318C-DE4C-9D82-71468AD5F7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30062" y="2481217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30" name="Rectangle 8">
            <a:extLst>
              <a:ext uri="{FF2B5EF4-FFF2-40B4-BE49-F238E27FC236}">
                <a16:creationId xmlns:a16="http://schemas.microsoft.com/office/drawing/2014/main" id="{B66E1E39-BA24-BE43-BB31-CC7DD4D552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1868" y="3140977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31" name="Rectangle 8">
            <a:extLst>
              <a:ext uri="{FF2B5EF4-FFF2-40B4-BE49-F238E27FC236}">
                <a16:creationId xmlns:a16="http://schemas.microsoft.com/office/drawing/2014/main" id="{9576CA44-4023-8942-AEF2-D2D9BD8BD8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34593" y="3575357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32" name="Rectangle 8">
            <a:extLst>
              <a:ext uri="{FF2B5EF4-FFF2-40B4-BE49-F238E27FC236}">
                <a16:creationId xmlns:a16="http://schemas.microsoft.com/office/drawing/2014/main" id="{EF93A749-6233-9D41-ABB8-0B31EFA9FC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02477" y="3443021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33" name="Rectangle 8">
            <a:extLst>
              <a:ext uri="{FF2B5EF4-FFF2-40B4-BE49-F238E27FC236}">
                <a16:creationId xmlns:a16="http://schemas.microsoft.com/office/drawing/2014/main" id="{576F77ED-5B26-BD49-BC26-04B71DBFB7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74563" y="3194569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34" name="Rectangle 8">
            <a:extLst>
              <a:ext uri="{FF2B5EF4-FFF2-40B4-BE49-F238E27FC236}">
                <a16:creationId xmlns:a16="http://schemas.microsoft.com/office/drawing/2014/main" id="{336EC267-19F2-2044-8D5D-458FF967B9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1816" y="4087872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35" name="Rectangle 8">
            <a:extLst>
              <a:ext uri="{FF2B5EF4-FFF2-40B4-BE49-F238E27FC236}">
                <a16:creationId xmlns:a16="http://schemas.microsoft.com/office/drawing/2014/main" id="{3FCF3C17-C385-8848-AFA1-39098E514F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78565" y="3834888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36" name="Rectangle 8">
            <a:extLst>
              <a:ext uri="{FF2B5EF4-FFF2-40B4-BE49-F238E27FC236}">
                <a16:creationId xmlns:a16="http://schemas.microsoft.com/office/drawing/2014/main" id="{A0853F69-5D47-C643-9FF6-082CCF53A5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9298" y="3676470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37" name="Rectangle 8">
            <a:extLst>
              <a:ext uri="{FF2B5EF4-FFF2-40B4-BE49-F238E27FC236}">
                <a16:creationId xmlns:a16="http://schemas.microsoft.com/office/drawing/2014/main" id="{23C3250D-B8D6-CD47-A026-5057B11B71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4600" y="4371575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38" name="Rectangle 8">
            <a:extLst>
              <a:ext uri="{FF2B5EF4-FFF2-40B4-BE49-F238E27FC236}">
                <a16:creationId xmlns:a16="http://schemas.microsoft.com/office/drawing/2014/main" id="{49C03A24-CC0B-854E-B7B0-64E98158F9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75615" y="4229723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39" name="Rectangle 8">
            <a:extLst>
              <a:ext uri="{FF2B5EF4-FFF2-40B4-BE49-F238E27FC236}">
                <a16:creationId xmlns:a16="http://schemas.microsoft.com/office/drawing/2014/main" id="{C4017142-44EF-9146-B25D-0FED25B49E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69947" y="3600323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40" name="Rectangle 8">
            <a:extLst>
              <a:ext uri="{FF2B5EF4-FFF2-40B4-BE49-F238E27FC236}">
                <a16:creationId xmlns:a16="http://schemas.microsoft.com/office/drawing/2014/main" id="{76FD00BD-C8BC-514E-8251-29DA161B92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07008" y="4371574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43" name="Textplatzhalter 6">
            <a:extLst>
              <a:ext uri="{FF2B5EF4-FFF2-40B4-BE49-F238E27FC236}">
                <a16:creationId xmlns:a16="http://schemas.microsoft.com/office/drawing/2014/main" id="{0AF195BC-B1C8-7E4A-87A6-E431492EA9D2}"/>
              </a:ext>
            </a:extLst>
          </p:cNvPr>
          <p:cNvSpPr txBox="1">
            <a:spLocks/>
          </p:cNvSpPr>
          <p:nvPr/>
        </p:nvSpPr>
        <p:spPr>
          <a:xfrm>
            <a:off x="288000" y="1124744"/>
            <a:ext cx="6769691" cy="5112568"/>
          </a:xfrm>
          <a:prstGeom prst="rect">
            <a:avLst/>
          </a:prstGeom>
        </p:spPr>
        <p:txBody>
          <a:bodyPr/>
          <a:lstStyle>
            <a:lvl1pPr marL="358775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tx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9138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2pPr>
            <a:lvl3pPr marL="1079500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439863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4pPr>
            <a:lvl5pPr marL="1798638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5pPr>
            <a:lvl6pPr marL="18875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6pPr>
            <a:lvl7pPr marL="23447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7pPr>
            <a:lvl8pPr marL="28019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8pPr>
            <a:lvl9pPr marL="32591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600" kern="0"/>
              <a:t>Reader informs the tags with the current frame length</a:t>
            </a:r>
          </a:p>
          <a:p>
            <a:r>
              <a:rPr lang="en-US" sz="1600" kern="0"/>
              <a:t>Each tag chooses random slot</a:t>
            </a:r>
          </a:p>
          <a:p>
            <a:pPr lvl="1"/>
            <a:r>
              <a:rPr lang="en-US" sz="1600" kern="0"/>
              <a:t>Successful slot</a:t>
            </a:r>
          </a:p>
          <a:p>
            <a:pPr lvl="1"/>
            <a:r>
              <a:rPr lang="en-US" sz="1600" kern="0"/>
              <a:t>Empty slot</a:t>
            </a:r>
          </a:p>
          <a:p>
            <a:pPr lvl="1"/>
            <a:endParaRPr lang="en-US" sz="1600" kern="0"/>
          </a:p>
          <a:p>
            <a:pPr lvl="2"/>
            <a:endParaRPr lang="en-US" sz="1600" kern="0"/>
          </a:p>
          <a:p>
            <a:pPr marL="0" indent="0">
              <a:buFont typeface="Wingdings" pitchFamily="2" charset="2"/>
              <a:buNone/>
            </a:pPr>
            <a:r>
              <a:rPr lang="en-US" sz="1600" kern="0"/>
              <a:t>												     </a:t>
            </a:r>
          </a:p>
          <a:p>
            <a:pPr marL="0" indent="0">
              <a:buFont typeface="Wingdings" pitchFamily="2" charset="2"/>
              <a:buNone/>
            </a:pPr>
            <a:endParaRPr lang="en-US" sz="1500" kern="0"/>
          </a:p>
          <a:p>
            <a:endParaRPr lang="en-US" sz="1600" kern="0"/>
          </a:p>
          <a:p>
            <a:endParaRPr lang="en-US" sz="1600" kern="0"/>
          </a:p>
          <a:p>
            <a:endParaRPr lang="en-US" sz="1600" kern="0"/>
          </a:p>
          <a:p>
            <a:endParaRPr lang="en-US" sz="1600" kern="0"/>
          </a:p>
          <a:p>
            <a:endParaRPr lang="en-US" sz="1600" kern="0"/>
          </a:p>
          <a:p>
            <a:endParaRPr lang="en-US" sz="1600" kern="0"/>
          </a:p>
          <a:p>
            <a:pPr marL="0" indent="0">
              <a:buFont typeface="Wingdings" pitchFamily="2" charset="2"/>
              <a:buNone/>
            </a:pPr>
            <a:endParaRPr lang="en-US" sz="1600" kern="0"/>
          </a:p>
          <a:p>
            <a:endParaRPr lang="en-US" sz="1600" kern="0"/>
          </a:p>
          <a:p>
            <a:pPr marL="0" indent="0">
              <a:buFont typeface="Wingdings" pitchFamily="2" charset="2"/>
              <a:buNone/>
            </a:pPr>
            <a:endParaRPr lang="en-US" sz="1600" kern="0"/>
          </a:p>
          <a:p>
            <a:pPr marL="0" indent="0">
              <a:buFont typeface="Wingdings" pitchFamily="2" charset="2"/>
              <a:buNone/>
            </a:pPr>
            <a:r>
              <a:rPr lang="en-US" sz="1600" kern="0"/>
              <a:t>                                                                                             </a:t>
            </a:r>
          </a:p>
        </p:txBody>
      </p:sp>
      <p:sp>
        <p:nvSpPr>
          <p:cNvPr id="44" name="Textfeld 38">
            <a:extLst>
              <a:ext uri="{FF2B5EF4-FFF2-40B4-BE49-F238E27FC236}">
                <a16:creationId xmlns:a16="http://schemas.microsoft.com/office/drawing/2014/main" id="{D37E05F4-4EFA-1B45-9C69-3B5C43AD474A}"/>
              </a:ext>
            </a:extLst>
          </p:cNvPr>
          <p:cNvSpPr txBox="1"/>
          <p:nvPr/>
        </p:nvSpPr>
        <p:spPr>
          <a:xfrm>
            <a:off x="5810271" y="2623068"/>
            <a:ext cx="10821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>
                <a:latin typeface="+mj-lt"/>
              </a:rPr>
              <a:t>No Answer</a:t>
            </a:r>
          </a:p>
        </p:txBody>
      </p:sp>
      <p:grpSp>
        <p:nvGrpSpPr>
          <p:cNvPr id="45" name="Gruppieren 80">
            <a:extLst>
              <a:ext uri="{FF2B5EF4-FFF2-40B4-BE49-F238E27FC236}">
                <a16:creationId xmlns:a16="http://schemas.microsoft.com/office/drawing/2014/main" id="{ECD9BDA3-6542-CA4E-A2E3-565A07BA4B92}"/>
              </a:ext>
            </a:extLst>
          </p:cNvPr>
          <p:cNvGrpSpPr/>
          <p:nvPr/>
        </p:nvGrpSpPr>
        <p:grpSpPr>
          <a:xfrm>
            <a:off x="370266" y="3087429"/>
            <a:ext cx="3985710" cy="504056"/>
            <a:chOff x="370266" y="3735501"/>
            <a:chExt cx="3985710" cy="504056"/>
          </a:xfrm>
        </p:grpSpPr>
        <p:sp>
          <p:nvSpPr>
            <p:cNvPr id="46" name="Rectangle 64">
              <a:extLst>
                <a:ext uri="{FF2B5EF4-FFF2-40B4-BE49-F238E27FC236}">
                  <a16:creationId xmlns:a16="http://schemas.microsoft.com/office/drawing/2014/main" id="{277BB906-6CD2-FE44-9C5B-2490270650D0}"/>
                </a:ext>
              </a:extLst>
            </p:cNvPr>
            <p:cNvSpPr/>
            <p:nvPr/>
          </p:nvSpPr>
          <p:spPr>
            <a:xfrm>
              <a:off x="370266" y="3735501"/>
              <a:ext cx="3985710" cy="50006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7" name="Rectangle 65">
              <a:extLst>
                <a:ext uri="{FF2B5EF4-FFF2-40B4-BE49-F238E27FC236}">
                  <a16:creationId xmlns:a16="http://schemas.microsoft.com/office/drawing/2014/main" id="{DED82158-1D8D-A242-86A7-EC5A3527CDB3}"/>
                </a:ext>
              </a:extLst>
            </p:cNvPr>
            <p:cNvSpPr/>
            <p:nvPr/>
          </p:nvSpPr>
          <p:spPr>
            <a:xfrm>
              <a:off x="370266" y="3735501"/>
              <a:ext cx="500066" cy="50006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sp>
          <p:nvSpPr>
            <p:cNvPr id="48" name="Rectangle 66">
              <a:extLst>
                <a:ext uri="{FF2B5EF4-FFF2-40B4-BE49-F238E27FC236}">
                  <a16:creationId xmlns:a16="http://schemas.microsoft.com/office/drawing/2014/main" id="{789D87DA-3080-9B4D-AA29-8F2E03585D2F}"/>
                </a:ext>
              </a:extLst>
            </p:cNvPr>
            <p:cNvSpPr/>
            <p:nvPr/>
          </p:nvSpPr>
          <p:spPr>
            <a:xfrm>
              <a:off x="3855910" y="3735501"/>
              <a:ext cx="500066" cy="50006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sp>
          <p:nvSpPr>
            <p:cNvPr id="49" name="Rectangle 31">
              <a:extLst>
                <a:ext uri="{FF2B5EF4-FFF2-40B4-BE49-F238E27FC236}">
                  <a16:creationId xmlns:a16="http://schemas.microsoft.com/office/drawing/2014/main" id="{D584B3C1-1E27-314C-A698-969881CF2E16}"/>
                </a:ext>
              </a:extLst>
            </p:cNvPr>
            <p:cNvSpPr/>
            <p:nvPr/>
          </p:nvSpPr>
          <p:spPr>
            <a:xfrm>
              <a:off x="1370398" y="3735501"/>
              <a:ext cx="500066" cy="50006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sp>
          <p:nvSpPr>
            <p:cNvPr id="50" name="Rectangle 66">
              <a:extLst>
                <a:ext uri="{FF2B5EF4-FFF2-40B4-BE49-F238E27FC236}">
                  <a16:creationId xmlns:a16="http://schemas.microsoft.com/office/drawing/2014/main" id="{04051DCD-9886-CD4D-8545-9C21C6555986}"/>
                </a:ext>
              </a:extLst>
            </p:cNvPr>
            <p:cNvSpPr/>
            <p:nvPr/>
          </p:nvSpPr>
          <p:spPr>
            <a:xfrm>
              <a:off x="1868946" y="3739491"/>
              <a:ext cx="500066" cy="50006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sp>
          <p:nvSpPr>
            <p:cNvPr id="51" name="Rectangle 65">
              <a:extLst>
                <a:ext uri="{FF2B5EF4-FFF2-40B4-BE49-F238E27FC236}">
                  <a16:creationId xmlns:a16="http://schemas.microsoft.com/office/drawing/2014/main" id="{CE0D628C-0CA5-1C47-839F-D4FAD204744D}"/>
                </a:ext>
              </a:extLst>
            </p:cNvPr>
            <p:cNvSpPr/>
            <p:nvPr/>
          </p:nvSpPr>
          <p:spPr>
            <a:xfrm>
              <a:off x="2365687" y="3735501"/>
              <a:ext cx="500066" cy="50006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sp>
          <p:nvSpPr>
            <p:cNvPr id="52" name="Rectangle 31">
              <a:extLst>
                <a:ext uri="{FF2B5EF4-FFF2-40B4-BE49-F238E27FC236}">
                  <a16:creationId xmlns:a16="http://schemas.microsoft.com/office/drawing/2014/main" id="{920BC9D7-6582-FA4D-898C-B10D88ACD46D}"/>
                </a:ext>
              </a:extLst>
            </p:cNvPr>
            <p:cNvSpPr/>
            <p:nvPr/>
          </p:nvSpPr>
          <p:spPr>
            <a:xfrm>
              <a:off x="2862428" y="3739491"/>
              <a:ext cx="500066" cy="50006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sp>
          <p:nvSpPr>
            <p:cNvPr id="53" name="Rectangle 66">
              <a:extLst>
                <a:ext uri="{FF2B5EF4-FFF2-40B4-BE49-F238E27FC236}">
                  <a16:creationId xmlns:a16="http://schemas.microsoft.com/office/drawing/2014/main" id="{7E579BEA-45AF-D043-80F0-D7C9E1C81F25}"/>
                </a:ext>
              </a:extLst>
            </p:cNvPr>
            <p:cNvSpPr/>
            <p:nvPr/>
          </p:nvSpPr>
          <p:spPr>
            <a:xfrm>
              <a:off x="3358027" y="3735501"/>
              <a:ext cx="500066" cy="50006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sp>
          <p:nvSpPr>
            <p:cNvPr id="54" name="Rectangle 31">
              <a:extLst>
                <a:ext uri="{FF2B5EF4-FFF2-40B4-BE49-F238E27FC236}">
                  <a16:creationId xmlns:a16="http://schemas.microsoft.com/office/drawing/2014/main" id="{FCB9DC90-E914-D247-8C3D-12109565388D}"/>
                </a:ext>
              </a:extLst>
            </p:cNvPr>
            <p:cNvSpPr/>
            <p:nvPr/>
          </p:nvSpPr>
          <p:spPr>
            <a:xfrm>
              <a:off x="874322" y="3735501"/>
              <a:ext cx="500066" cy="50006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</p:grpSp>
      <p:cxnSp>
        <p:nvCxnSpPr>
          <p:cNvPr id="55" name="Gerade Verbindung mit Pfeil 70">
            <a:extLst>
              <a:ext uri="{FF2B5EF4-FFF2-40B4-BE49-F238E27FC236}">
                <a16:creationId xmlns:a16="http://schemas.microsoft.com/office/drawing/2014/main" id="{50D86B37-760B-DC48-973C-244ED8A8C779}"/>
              </a:ext>
            </a:extLst>
          </p:cNvPr>
          <p:cNvCxnSpPr/>
          <p:nvPr/>
        </p:nvCxnSpPr>
        <p:spPr>
          <a:xfrm>
            <a:off x="370266" y="4023533"/>
            <a:ext cx="3985710" cy="0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feld 71">
            <a:extLst>
              <a:ext uri="{FF2B5EF4-FFF2-40B4-BE49-F238E27FC236}">
                <a16:creationId xmlns:a16="http://schemas.microsoft.com/office/drawing/2014/main" id="{06471330-8885-AC47-BC05-90CD8C9EFFA2}"/>
              </a:ext>
            </a:extLst>
          </p:cNvPr>
          <p:cNvSpPr txBox="1"/>
          <p:nvPr/>
        </p:nvSpPr>
        <p:spPr>
          <a:xfrm>
            <a:off x="2127580" y="3615407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0" i="1">
                <a:solidFill>
                  <a:srgbClr val="000364"/>
                </a:solidFill>
                <a:latin typeface="+mn-lt"/>
              </a:rPr>
              <a:t>L</a:t>
            </a:r>
            <a:endParaRPr lang="en-US" b="0" i="1">
              <a:solidFill>
                <a:srgbClr val="000364"/>
              </a:solidFill>
              <a:latin typeface="+mn-lt"/>
            </a:endParaRPr>
          </a:p>
        </p:txBody>
      </p:sp>
      <p:sp>
        <p:nvSpPr>
          <p:cNvPr id="57" name="Rectangle 31">
            <a:extLst>
              <a:ext uri="{FF2B5EF4-FFF2-40B4-BE49-F238E27FC236}">
                <a16:creationId xmlns:a16="http://schemas.microsoft.com/office/drawing/2014/main" id="{343C9B9F-F0EB-404F-91BF-57E3E2F21B01}"/>
              </a:ext>
            </a:extLst>
          </p:cNvPr>
          <p:cNvSpPr/>
          <p:nvPr/>
        </p:nvSpPr>
        <p:spPr>
          <a:xfrm>
            <a:off x="366658" y="3090202"/>
            <a:ext cx="500066" cy="50006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>
                <a:solidFill>
                  <a:schemeClr val="tx1"/>
                </a:solidFill>
                <a:latin typeface="Calibri" panose="020F0502020204030204" pitchFamily="34" charset="0"/>
              </a:rPr>
              <a:t>S</a:t>
            </a:r>
            <a:endParaRPr lang="en-CA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58" name="Rectangle 107">
            <a:extLst>
              <a:ext uri="{FF2B5EF4-FFF2-40B4-BE49-F238E27FC236}">
                <a16:creationId xmlns:a16="http://schemas.microsoft.com/office/drawing/2014/main" id="{B7EC48C4-7555-D947-B309-3876284F59F3}"/>
              </a:ext>
            </a:extLst>
          </p:cNvPr>
          <p:cNvSpPr/>
          <p:nvPr/>
        </p:nvSpPr>
        <p:spPr>
          <a:xfrm>
            <a:off x="869078" y="3090202"/>
            <a:ext cx="500066" cy="50006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>
                <a:solidFill>
                  <a:schemeClr val="tx1"/>
                </a:solidFill>
                <a:latin typeface="Calibri" panose="020F0502020204030204" pitchFamily="34" charset="0"/>
              </a:rPr>
              <a:t>E</a:t>
            </a:r>
          </a:p>
        </p:txBody>
      </p:sp>
      <p:pic>
        <p:nvPicPr>
          <p:cNvPr id="59" name="Picture Placeholder 4">
            <a:extLst>
              <a:ext uri="{FF2B5EF4-FFF2-40B4-BE49-F238E27FC236}">
                <a16:creationId xmlns:a16="http://schemas.microsoft.com/office/drawing/2014/main" id="{A17F60EE-38A3-7045-8FE2-8198ED80DE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 bwMode="auto">
          <a:xfrm>
            <a:off x="5940152" y="6237312"/>
            <a:ext cx="1330007" cy="56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0" name="Gerade Verbindung mit Pfeil 75">
            <a:extLst>
              <a:ext uri="{FF2B5EF4-FFF2-40B4-BE49-F238E27FC236}">
                <a16:creationId xmlns:a16="http://schemas.microsoft.com/office/drawing/2014/main" id="{87D91CC6-653D-734B-A1E7-C0C314967C76}"/>
              </a:ext>
            </a:extLst>
          </p:cNvPr>
          <p:cNvCxnSpPr/>
          <p:nvPr/>
        </p:nvCxnSpPr>
        <p:spPr>
          <a:xfrm flipV="1">
            <a:off x="5715000" y="4953000"/>
            <a:ext cx="480535" cy="435505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feld 76">
            <a:extLst>
              <a:ext uri="{FF2B5EF4-FFF2-40B4-BE49-F238E27FC236}">
                <a16:creationId xmlns:a16="http://schemas.microsoft.com/office/drawing/2014/main" id="{7856E706-14FF-C64B-BEEE-E1789DE6EBD0}"/>
              </a:ext>
            </a:extLst>
          </p:cNvPr>
          <p:cNvSpPr txBox="1"/>
          <p:nvPr/>
        </p:nvSpPr>
        <p:spPr>
          <a:xfrm>
            <a:off x="5076057" y="5388505"/>
            <a:ext cx="13681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latin typeface="Calibri" panose="020F0502020204030204" pitchFamily="34" charset="0"/>
                <a:cs typeface="Calibri" panose="020F0502020204030204" pitchFamily="34" charset="0"/>
              </a:rPr>
              <a:t>Reading area</a:t>
            </a:r>
          </a:p>
        </p:txBody>
      </p:sp>
    </p:spTree>
    <p:extLst>
      <p:ext uri="{BB962C8B-B14F-4D97-AF65-F5344CB8AC3E}">
        <p14:creationId xmlns:p14="http://schemas.microsoft.com/office/powerpoint/2010/main" val="1941299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Proposed System</a:t>
            </a:r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5A0D3CB2-E0E6-284D-B358-2D0FC1F909E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>
          <a:xfrm>
            <a:off x="7524750" y="100013"/>
            <a:ext cx="1149350" cy="906462"/>
          </a:xfrm>
        </p:spPr>
      </p:pic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6D6825A-82F5-3A4F-9E8F-D3A513A73C6B}" type="datetime3">
              <a:rPr lang="de-DE" smtClean="0"/>
              <a:t>23/01/2019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Hazem Elsaid Ibrahim | PhD Dissertation</a:t>
            </a:r>
          </a:p>
        </p:txBody>
      </p:sp>
      <p:sp>
        <p:nvSpPr>
          <p:cNvPr id="9" name="Textplatzhalter 3">
            <a:extLst>
              <a:ext uri="{FF2B5EF4-FFF2-40B4-BE49-F238E27FC236}">
                <a16:creationId xmlns:a16="http://schemas.microsoft.com/office/drawing/2014/main" id="{A432584C-E272-0F4D-8FE5-C14070770073}"/>
              </a:ext>
            </a:extLst>
          </p:cNvPr>
          <p:cNvSpPr txBox="1">
            <a:spLocks/>
          </p:cNvSpPr>
          <p:nvPr/>
        </p:nvSpPr>
        <p:spPr>
          <a:xfrm>
            <a:off x="288000" y="1052736"/>
            <a:ext cx="8568000" cy="5184576"/>
          </a:xfrm>
          <a:prstGeom prst="rect">
            <a:avLst/>
          </a:prstGeom>
        </p:spPr>
        <p:txBody>
          <a:bodyPr/>
          <a:lstStyle>
            <a:lvl1pPr marL="358775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tx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9138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2pPr>
            <a:lvl3pPr marL="1079500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439863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4pPr>
            <a:lvl5pPr marL="1798638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5pPr>
            <a:lvl6pPr marL="18875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6pPr>
            <a:lvl7pPr marL="23447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7pPr>
            <a:lvl8pPr marL="28019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8pPr>
            <a:lvl9pPr marL="32591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600" kern="0"/>
              <a:t>Modified Framed Slotted ALOHA algorithm:</a:t>
            </a:r>
          </a:p>
          <a:p>
            <a:pPr marL="180975" lvl="1" indent="0">
              <a:buFont typeface="Wingdings" pitchFamily="2" charset="2"/>
              <a:buNone/>
            </a:pPr>
            <a:endParaRPr lang="en-US" sz="1600" kern="0"/>
          </a:p>
          <a:p>
            <a:pPr lvl="1"/>
            <a:endParaRPr lang="en-US" sz="1600" kern="0"/>
          </a:p>
          <a:p>
            <a:pPr lvl="1"/>
            <a:endParaRPr lang="en-US" sz="1600" kern="0"/>
          </a:p>
          <a:p>
            <a:pPr lvl="1"/>
            <a:endParaRPr lang="en-US" sz="1600" kern="0"/>
          </a:p>
          <a:p>
            <a:pPr lvl="2"/>
            <a:endParaRPr lang="en-US" sz="1600" kern="0"/>
          </a:p>
          <a:p>
            <a:pPr marL="536575" lvl="3" indent="0">
              <a:buFont typeface="Wingdings" pitchFamily="2" charset="2"/>
              <a:buNone/>
            </a:pPr>
            <a:endParaRPr lang="en-US" sz="1600" kern="0"/>
          </a:p>
          <a:p>
            <a:pPr marL="0" indent="0">
              <a:spcAft>
                <a:spcPct val="0"/>
              </a:spcAft>
              <a:buFont typeface="Wingdings" pitchFamily="2" charset="2"/>
              <a:buNone/>
            </a:pPr>
            <a:br>
              <a:rPr lang="en-US" sz="1600" kern="0"/>
            </a:br>
            <a:br>
              <a:rPr lang="en-US" sz="1600" kern="0"/>
            </a:br>
            <a:br>
              <a:rPr lang="en-US" sz="1600" kern="0"/>
            </a:br>
            <a:br>
              <a:rPr lang="en-US" sz="1600" kern="0"/>
            </a:br>
            <a:endParaRPr lang="en-US" sz="1100" b="1" kern="0"/>
          </a:p>
        </p:txBody>
      </p:sp>
      <p:sp>
        <p:nvSpPr>
          <p:cNvPr id="12" name="Ellipse 12">
            <a:extLst>
              <a:ext uri="{FF2B5EF4-FFF2-40B4-BE49-F238E27FC236}">
                <a16:creationId xmlns:a16="http://schemas.microsoft.com/office/drawing/2014/main" id="{0F62CAFA-D67B-1C46-9721-BCDB7FC2DF1F}"/>
              </a:ext>
            </a:extLst>
          </p:cNvPr>
          <p:cNvSpPr/>
          <p:nvPr/>
        </p:nvSpPr>
        <p:spPr>
          <a:xfrm>
            <a:off x="2870349" y="1777318"/>
            <a:ext cx="2919889" cy="627668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>
                <a:solidFill>
                  <a:srgbClr val="001E64"/>
                </a:solidFill>
                <a:latin typeface="Calibri" panose="020F0502020204030204" pitchFamily="34" charset="0"/>
                <a:cs typeface="Arial" pitchFamily="34" charset="0"/>
              </a:rPr>
              <a:t>Initialize: frame length</a:t>
            </a:r>
          </a:p>
        </p:txBody>
      </p:sp>
      <p:cxnSp>
        <p:nvCxnSpPr>
          <p:cNvPr id="13" name="Gerade Verbindung mit Pfeil 14">
            <a:extLst>
              <a:ext uri="{FF2B5EF4-FFF2-40B4-BE49-F238E27FC236}">
                <a16:creationId xmlns:a16="http://schemas.microsoft.com/office/drawing/2014/main" id="{579B0814-0E83-A941-BA00-9B1D7D1FDC3B}"/>
              </a:ext>
            </a:extLst>
          </p:cNvPr>
          <p:cNvCxnSpPr/>
          <p:nvPr/>
        </p:nvCxnSpPr>
        <p:spPr>
          <a:xfrm>
            <a:off x="4324172" y="3080957"/>
            <a:ext cx="0" cy="216024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aute 13">
            <a:extLst>
              <a:ext uri="{FF2B5EF4-FFF2-40B4-BE49-F238E27FC236}">
                <a16:creationId xmlns:a16="http://schemas.microsoft.com/office/drawing/2014/main" id="{CD989717-6175-834C-A349-583B0158E3B3}"/>
              </a:ext>
            </a:extLst>
          </p:cNvPr>
          <p:cNvSpPr/>
          <p:nvPr/>
        </p:nvSpPr>
        <p:spPr>
          <a:xfrm>
            <a:off x="2876246" y="3301253"/>
            <a:ext cx="2927206" cy="637590"/>
          </a:xfrm>
          <a:prstGeom prst="diamond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>
                <a:solidFill>
                  <a:srgbClr val="001E64"/>
                </a:solidFill>
                <a:latin typeface="Calibri" panose="020F0502020204030204" pitchFamily="34" charset="0"/>
                <a:cs typeface="Arial" pitchFamily="34" charset="0"/>
              </a:rPr>
              <a:t>Collided &amp; Successful slots =0</a:t>
            </a:r>
          </a:p>
        </p:txBody>
      </p:sp>
      <p:cxnSp>
        <p:nvCxnSpPr>
          <p:cNvPr id="15" name="Gerade Verbindung mit Pfeil 17">
            <a:extLst>
              <a:ext uri="{FF2B5EF4-FFF2-40B4-BE49-F238E27FC236}">
                <a16:creationId xmlns:a16="http://schemas.microsoft.com/office/drawing/2014/main" id="{2670D110-453F-F844-8995-FC247BD968D4}"/>
              </a:ext>
            </a:extLst>
          </p:cNvPr>
          <p:cNvCxnSpPr>
            <a:endCxn id="17" idx="6"/>
          </p:cNvCxnSpPr>
          <p:nvPr/>
        </p:nvCxnSpPr>
        <p:spPr>
          <a:xfrm flipH="1" flipV="1">
            <a:off x="2483768" y="3620048"/>
            <a:ext cx="396131" cy="3752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hteck 20">
                <a:extLst>
                  <a:ext uri="{FF2B5EF4-FFF2-40B4-BE49-F238E27FC236}">
                    <a16:creationId xmlns:a16="http://schemas.microsoft.com/office/drawing/2014/main" id="{DB323B7F-97A7-7B46-8B13-3FA632334A39}"/>
                  </a:ext>
                </a:extLst>
              </p:cNvPr>
              <p:cNvSpPr/>
              <p:nvPr/>
            </p:nvSpPr>
            <p:spPr>
              <a:xfrm>
                <a:off x="2876245" y="5012606"/>
                <a:ext cx="2927206" cy="504626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sz="1100">
                    <a:solidFill>
                      <a:srgbClr val="001E64"/>
                    </a:solidFill>
                    <a:latin typeface="Calibri" panose="020F0502020204030204" pitchFamily="34" charset="0"/>
                    <a:cs typeface="Arial" pitchFamily="34" charset="0"/>
                  </a:rPr>
                  <a:t>Estimated number of tags (</a:t>
                </a:r>
                <a14:m>
                  <m:oMath xmlns:m="http://schemas.openxmlformats.org/officeDocument/2006/math">
                    <m:r>
                      <a:rPr lang="en-US" sz="1100" i="1" smtClean="0">
                        <a:solidFill>
                          <a:srgbClr val="001E64"/>
                        </a:solidFill>
                        <a:latin typeface="Cambria Math"/>
                        <a:cs typeface="Arial" pitchFamily="34" charset="0"/>
                      </a:rPr>
                      <m:t>𝑛</m:t>
                    </m:r>
                  </m:oMath>
                </a14:m>
                <a:r>
                  <a:rPr lang="en-US" sz="1100">
                    <a:solidFill>
                      <a:srgbClr val="001E64"/>
                    </a:solidFill>
                    <a:latin typeface="Calibri" panose="020F0502020204030204" pitchFamily="34" charset="0"/>
                    <a:cs typeface="Arial" pitchFamily="34" charset="0"/>
                  </a:rPr>
                  <a:t>)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sz="1100">
                    <a:solidFill>
                      <a:srgbClr val="001E64"/>
                    </a:solidFill>
                    <a:latin typeface="Calibri" panose="020F0502020204030204" pitchFamily="34" charset="0"/>
                    <a:cs typeface="Arial" pitchFamily="34" charset="0"/>
                  </a:rPr>
                  <a:t>Optimize the next frame length (</a:t>
                </a:r>
                <a14:m>
                  <m:oMath xmlns:m="http://schemas.openxmlformats.org/officeDocument/2006/math">
                    <m:r>
                      <a:rPr lang="en-US" sz="1100" i="1" smtClean="0">
                        <a:solidFill>
                          <a:srgbClr val="001E64"/>
                        </a:solidFill>
                        <a:latin typeface="Cambria Math"/>
                        <a:cs typeface="Arial" pitchFamily="34" charset="0"/>
                      </a:rPr>
                      <m:t>𝐿</m:t>
                    </m:r>
                    <m:r>
                      <a:rPr lang="en-US" sz="1100" i="1" baseline="-25000" err="1" smtClean="0">
                        <a:solidFill>
                          <a:srgbClr val="001E64"/>
                        </a:solidFill>
                        <a:latin typeface="Cambria Math"/>
                        <a:cs typeface="Arial" pitchFamily="34" charset="0"/>
                      </a:rPr>
                      <m:t>𝑜𝑝𝑡</m:t>
                    </m:r>
                  </m:oMath>
                </a14:m>
                <a:r>
                  <a:rPr lang="en-US" sz="1100">
                    <a:solidFill>
                      <a:srgbClr val="001E64"/>
                    </a:solidFill>
                    <a:latin typeface="Calibri" panose="020F0502020204030204" pitchFamily="34" charset="0"/>
                    <a:cs typeface="Arial" pitchFamily="34" charset="0"/>
                  </a:rPr>
                  <a:t>)</a:t>
                </a:r>
              </a:p>
            </p:txBody>
          </p:sp>
        </mc:Choice>
        <mc:Fallback xmlns="">
          <p:sp>
            <p:nvSpPr>
              <p:cNvPr id="16" name="Rechteck 20">
                <a:extLst>
                  <a:ext uri="{FF2B5EF4-FFF2-40B4-BE49-F238E27FC236}">
                    <a16:creationId xmlns:a16="http://schemas.microsoft.com/office/drawing/2014/main" id="{DB323B7F-97A7-7B46-8B13-3FA632334A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6245" y="5012606"/>
                <a:ext cx="2927206" cy="50462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Ellipse 33">
            <a:extLst>
              <a:ext uri="{FF2B5EF4-FFF2-40B4-BE49-F238E27FC236}">
                <a16:creationId xmlns:a16="http://schemas.microsoft.com/office/drawing/2014/main" id="{B4F94876-8D28-8549-AED1-1960D6840E13}"/>
              </a:ext>
            </a:extLst>
          </p:cNvPr>
          <p:cNvSpPr/>
          <p:nvPr/>
        </p:nvSpPr>
        <p:spPr>
          <a:xfrm>
            <a:off x="1907704" y="3410626"/>
            <a:ext cx="576064" cy="418844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>
                <a:solidFill>
                  <a:srgbClr val="001E64"/>
                </a:solidFill>
                <a:latin typeface="Calibri" panose="020F0502020204030204" pitchFamily="34" charset="0"/>
                <a:cs typeface="Arial" pitchFamily="34" charset="0"/>
              </a:rPr>
              <a:t>End</a:t>
            </a:r>
            <a:endParaRPr lang="en-US" sz="1100">
              <a:solidFill>
                <a:srgbClr val="001E64"/>
              </a:solidFill>
              <a:latin typeface="Calibri" panose="020F0502020204030204" pitchFamily="34" charset="0"/>
              <a:cs typeface="Arial" pitchFamily="34" charset="0"/>
            </a:endParaRPr>
          </a:p>
        </p:txBody>
      </p:sp>
      <p:sp>
        <p:nvSpPr>
          <p:cNvPr id="18" name="Textfeld 2">
            <a:extLst>
              <a:ext uri="{FF2B5EF4-FFF2-40B4-BE49-F238E27FC236}">
                <a16:creationId xmlns:a16="http://schemas.microsoft.com/office/drawing/2014/main" id="{BF9DDFAA-19DB-CE49-82C7-28BD97CB4FF6}"/>
              </a:ext>
            </a:extLst>
          </p:cNvPr>
          <p:cNvSpPr txBox="1"/>
          <p:nvPr/>
        </p:nvSpPr>
        <p:spPr>
          <a:xfrm>
            <a:off x="2483768" y="3296532"/>
            <a:ext cx="3786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>
                <a:solidFill>
                  <a:srgbClr val="001E64"/>
                </a:solidFill>
                <a:latin typeface="Calibri" panose="020F0502020204030204" pitchFamily="34" charset="0"/>
              </a:rPr>
              <a:t>yes</a:t>
            </a:r>
          </a:p>
        </p:txBody>
      </p:sp>
      <p:sp>
        <p:nvSpPr>
          <p:cNvPr id="19" name="Textfeld 16">
            <a:extLst>
              <a:ext uri="{FF2B5EF4-FFF2-40B4-BE49-F238E27FC236}">
                <a16:creationId xmlns:a16="http://schemas.microsoft.com/office/drawing/2014/main" id="{EFE5B53A-C2F2-8F4B-A2C9-1BB323F88305}"/>
              </a:ext>
            </a:extLst>
          </p:cNvPr>
          <p:cNvSpPr txBox="1"/>
          <p:nvPr/>
        </p:nvSpPr>
        <p:spPr>
          <a:xfrm>
            <a:off x="4340074" y="3913867"/>
            <a:ext cx="35298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>
                <a:solidFill>
                  <a:srgbClr val="001E64"/>
                </a:solidFill>
                <a:latin typeface="Calibri" panose="020F0502020204030204" pitchFamily="34" charset="0"/>
              </a:rPr>
              <a:t>No</a:t>
            </a:r>
          </a:p>
        </p:txBody>
      </p:sp>
      <p:sp>
        <p:nvSpPr>
          <p:cNvPr id="20" name="Rechteck 9">
            <a:extLst>
              <a:ext uri="{FF2B5EF4-FFF2-40B4-BE49-F238E27FC236}">
                <a16:creationId xmlns:a16="http://schemas.microsoft.com/office/drawing/2014/main" id="{127DAE51-BD43-AB4C-A8CD-6DD9B8A0695E}"/>
              </a:ext>
            </a:extLst>
          </p:cNvPr>
          <p:cNvSpPr/>
          <p:nvPr/>
        </p:nvSpPr>
        <p:spPr>
          <a:xfrm>
            <a:off x="2883563" y="2644863"/>
            <a:ext cx="2919888" cy="435645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>
                <a:solidFill>
                  <a:srgbClr val="001E64"/>
                </a:solidFill>
                <a:latin typeface="Calibri" panose="020F0502020204030204" pitchFamily="34" charset="0"/>
                <a:cs typeface="Arial" pitchFamily="34" charset="0"/>
              </a:rPr>
              <a:t>Observe: (Collided- Successful- Empty) slots</a:t>
            </a:r>
          </a:p>
        </p:txBody>
      </p:sp>
      <p:cxnSp>
        <p:nvCxnSpPr>
          <p:cNvPr id="21" name="Gerade Verbindung mit Pfeil 14">
            <a:extLst>
              <a:ext uri="{FF2B5EF4-FFF2-40B4-BE49-F238E27FC236}">
                <a16:creationId xmlns:a16="http://schemas.microsoft.com/office/drawing/2014/main" id="{D37D6B0B-C7F5-7546-9B8A-4435689349FC}"/>
              </a:ext>
            </a:extLst>
          </p:cNvPr>
          <p:cNvCxnSpPr/>
          <p:nvPr/>
        </p:nvCxnSpPr>
        <p:spPr>
          <a:xfrm>
            <a:off x="4331674" y="3944604"/>
            <a:ext cx="0" cy="216024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31">
            <a:extLst>
              <a:ext uri="{FF2B5EF4-FFF2-40B4-BE49-F238E27FC236}">
                <a16:creationId xmlns:a16="http://schemas.microsoft.com/office/drawing/2014/main" id="{B0668368-FCB1-B949-856A-3E1035293496}"/>
              </a:ext>
            </a:extLst>
          </p:cNvPr>
          <p:cNvCxnSpPr/>
          <p:nvPr/>
        </p:nvCxnSpPr>
        <p:spPr>
          <a:xfrm flipH="1">
            <a:off x="4355976" y="2527256"/>
            <a:ext cx="1707506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89">
            <a:extLst>
              <a:ext uri="{FF2B5EF4-FFF2-40B4-BE49-F238E27FC236}">
                <a16:creationId xmlns:a16="http://schemas.microsoft.com/office/drawing/2014/main" id="{BC78FD97-F7EC-4741-9028-87FDC489FF10}"/>
              </a:ext>
            </a:extLst>
          </p:cNvPr>
          <p:cNvCxnSpPr/>
          <p:nvPr/>
        </p:nvCxnSpPr>
        <p:spPr>
          <a:xfrm>
            <a:off x="5823235" y="5264919"/>
            <a:ext cx="240247" cy="1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25">
            <a:extLst>
              <a:ext uri="{FF2B5EF4-FFF2-40B4-BE49-F238E27FC236}">
                <a16:creationId xmlns:a16="http://schemas.microsoft.com/office/drawing/2014/main" id="{4FE2D05E-C390-8E40-9424-2891F2B16201}"/>
              </a:ext>
            </a:extLst>
          </p:cNvPr>
          <p:cNvCxnSpPr/>
          <p:nvPr/>
        </p:nvCxnSpPr>
        <p:spPr>
          <a:xfrm flipV="1">
            <a:off x="6063482" y="2527256"/>
            <a:ext cx="0" cy="2737664"/>
          </a:xfrm>
          <a:prstGeom prst="line">
            <a:avLst/>
          </a:prstGeom>
          <a:ln w="12700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hteck 9">
            <a:extLst>
              <a:ext uri="{FF2B5EF4-FFF2-40B4-BE49-F238E27FC236}">
                <a16:creationId xmlns:a16="http://schemas.microsoft.com/office/drawing/2014/main" id="{83DDA0CE-6F5B-5E48-A660-E860D38978B5}"/>
              </a:ext>
            </a:extLst>
          </p:cNvPr>
          <p:cNvSpPr/>
          <p:nvPr/>
        </p:nvSpPr>
        <p:spPr>
          <a:xfrm>
            <a:off x="2875612" y="4169336"/>
            <a:ext cx="2919888" cy="61191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>
                <a:solidFill>
                  <a:srgbClr val="001E64"/>
                </a:solidFill>
                <a:latin typeface="Calibri" panose="020F0502020204030204" pitchFamily="34" charset="0"/>
                <a:cs typeface="Arial" pitchFamily="34" charset="0"/>
              </a:rPr>
              <a:t>Receive the PHY-Layer parameters: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>
                <a:solidFill>
                  <a:srgbClr val="001E64"/>
                </a:solidFill>
                <a:latin typeface="Calibri" panose="020F0502020204030204" pitchFamily="34" charset="0"/>
                <a:cs typeface="Arial" pitchFamily="34" charset="0"/>
              </a:rPr>
              <a:t>Slots durations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>
                <a:solidFill>
                  <a:srgbClr val="001E64"/>
                </a:solidFill>
                <a:latin typeface="Calibri" panose="020F0502020204030204" pitchFamily="34" charset="0"/>
                <a:cs typeface="Arial" pitchFamily="34" charset="0"/>
              </a:rPr>
              <a:t>Collision recovery probability</a:t>
            </a:r>
          </a:p>
        </p:txBody>
      </p:sp>
      <p:cxnSp>
        <p:nvCxnSpPr>
          <p:cNvPr id="26" name="Gerade Verbindung mit Pfeil 39">
            <a:extLst>
              <a:ext uri="{FF2B5EF4-FFF2-40B4-BE49-F238E27FC236}">
                <a16:creationId xmlns:a16="http://schemas.microsoft.com/office/drawing/2014/main" id="{93121087-4ACA-BE4F-B945-3D0A932F54ED}"/>
              </a:ext>
            </a:extLst>
          </p:cNvPr>
          <p:cNvCxnSpPr/>
          <p:nvPr/>
        </p:nvCxnSpPr>
        <p:spPr>
          <a:xfrm>
            <a:off x="4332123" y="2417601"/>
            <a:ext cx="0" cy="21931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14">
            <a:extLst>
              <a:ext uri="{FF2B5EF4-FFF2-40B4-BE49-F238E27FC236}">
                <a16:creationId xmlns:a16="http://schemas.microsoft.com/office/drawing/2014/main" id="{729CC52A-D0A7-9F41-8507-7F7FFE28B153}"/>
              </a:ext>
            </a:extLst>
          </p:cNvPr>
          <p:cNvCxnSpPr/>
          <p:nvPr/>
        </p:nvCxnSpPr>
        <p:spPr>
          <a:xfrm>
            <a:off x="4332123" y="4797152"/>
            <a:ext cx="0" cy="216024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Placeholder 4">
            <a:extLst>
              <a:ext uri="{FF2B5EF4-FFF2-40B4-BE49-F238E27FC236}">
                <a16:creationId xmlns:a16="http://schemas.microsoft.com/office/drawing/2014/main" id="{79B14A7D-4EBB-2841-97DA-54D37AAEB7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 bwMode="auto">
          <a:xfrm>
            <a:off x="5940152" y="6237312"/>
            <a:ext cx="1330007" cy="56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0987858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369332"/>
          </a:xfrm>
        </p:spPr>
        <p:txBody>
          <a:bodyPr/>
          <a:lstStyle/>
          <a:p>
            <a:pPr lvl="1"/>
            <a:r>
              <a:rPr lang="en-US"/>
              <a:t>Tags Population Estimation</a:t>
            </a:r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6D6825A-82F5-3A4F-9E8F-D3A513A73C6B}" type="datetime3">
              <a:rPr lang="de-DE" smtClean="0"/>
              <a:t>23/01/2019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Hazem Elsaid Ibrahim | PhD Dissertation</a:t>
            </a:r>
          </a:p>
        </p:txBody>
      </p:sp>
      <p:pic>
        <p:nvPicPr>
          <p:cNvPr id="7" name="Picture Placeholder 4">
            <a:extLst>
              <a:ext uri="{FF2B5EF4-FFF2-40B4-BE49-F238E27FC236}">
                <a16:creationId xmlns:a16="http://schemas.microsoft.com/office/drawing/2014/main" id="{862FBCA6-8654-EB4E-B8B9-5343706E4A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 bwMode="auto">
          <a:xfrm>
            <a:off x="5940152" y="6237312"/>
            <a:ext cx="1330007" cy="56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Placeholder 10">
            <a:extLst>
              <a:ext uri="{FF2B5EF4-FFF2-40B4-BE49-F238E27FC236}">
                <a16:creationId xmlns:a16="http://schemas.microsoft.com/office/drawing/2014/main" id="{BAE75F73-534B-764C-990D-730F3DE6CF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 bwMode="auto">
          <a:xfrm>
            <a:off x="7524750" y="100013"/>
            <a:ext cx="1149350" cy="906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" name="Textplatzhalter 3">
            <a:extLst>
              <a:ext uri="{FF2B5EF4-FFF2-40B4-BE49-F238E27FC236}">
                <a16:creationId xmlns:a16="http://schemas.microsoft.com/office/drawing/2014/main" id="{F933153D-F2A7-2445-8D60-9D10D8C9C378}"/>
              </a:ext>
            </a:extLst>
          </p:cNvPr>
          <p:cNvSpPr txBox="1">
            <a:spLocks/>
          </p:cNvSpPr>
          <p:nvPr/>
        </p:nvSpPr>
        <p:spPr>
          <a:xfrm>
            <a:off x="288000" y="1052736"/>
            <a:ext cx="8568000" cy="5184576"/>
          </a:xfrm>
          <a:prstGeom prst="rect">
            <a:avLst/>
          </a:prstGeom>
        </p:spPr>
        <p:txBody>
          <a:bodyPr/>
          <a:lstStyle>
            <a:lvl1pPr marL="358775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tx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9138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2pPr>
            <a:lvl3pPr marL="1079500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439863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4pPr>
            <a:lvl5pPr marL="1798638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5pPr>
            <a:lvl6pPr marL="18875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6pPr>
            <a:lvl7pPr marL="23447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7pPr>
            <a:lvl8pPr marL="28019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8pPr>
            <a:lvl9pPr marL="32591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600" kern="0"/>
              <a:t>Conventional Estimation Systems:</a:t>
            </a:r>
            <a:endParaRPr lang="de-DE" sz="1400" i="1" kern="0">
              <a:latin typeface="Cambria Math" panose="02040503050406030204" pitchFamily="18" charset="0"/>
            </a:endParaRPr>
          </a:p>
          <a:p>
            <a:endParaRPr lang="en-US" sz="1600" kern="0"/>
          </a:p>
          <a:p>
            <a:endParaRPr lang="en-US" sz="1600" kern="0"/>
          </a:p>
          <a:p>
            <a:endParaRPr lang="en-US" sz="1600" kern="0"/>
          </a:p>
          <a:p>
            <a:endParaRPr lang="en-US" sz="1600" kern="0"/>
          </a:p>
          <a:p>
            <a:pPr marL="0" indent="0">
              <a:buNone/>
            </a:pPr>
            <a:endParaRPr lang="en-US" sz="1400" kern="0"/>
          </a:p>
          <a:p>
            <a:pPr marL="360363" lvl="1" indent="0">
              <a:buNone/>
            </a:pPr>
            <a:endParaRPr lang="en-US" sz="1600" kern="0"/>
          </a:p>
          <a:p>
            <a:endParaRPr lang="en-US" sz="1600" kern="0"/>
          </a:p>
          <a:p>
            <a:pPr lvl="1"/>
            <a:endParaRPr lang="de-DE" sz="1600" kern="0"/>
          </a:p>
          <a:p>
            <a:pPr marL="180975" lvl="1" indent="0">
              <a:buFont typeface="Wingdings" pitchFamily="2" charset="2"/>
              <a:buNone/>
            </a:pPr>
            <a:br>
              <a:rPr lang="en-US" sz="1600" kern="0"/>
            </a:br>
            <a:endParaRPr lang="en-US" sz="1600" kern="0"/>
          </a:p>
          <a:p>
            <a:endParaRPr lang="de-DE" sz="1600" kern="0"/>
          </a:p>
          <a:p>
            <a:pPr lvl="1"/>
            <a:endParaRPr lang="en-US" sz="1600" kern="0"/>
          </a:p>
          <a:p>
            <a:pPr marL="361950" lvl="2" indent="0">
              <a:buFont typeface="Wingdings" pitchFamily="2" charset="2"/>
              <a:buNone/>
            </a:pPr>
            <a:endParaRPr lang="en-US" sz="1600" kern="0"/>
          </a:p>
          <a:p>
            <a:pPr marL="0" indent="0">
              <a:spcAft>
                <a:spcPct val="0"/>
              </a:spcAft>
              <a:buFont typeface="Wingdings" pitchFamily="2" charset="2"/>
              <a:buNone/>
            </a:pPr>
            <a:br>
              <a:rPr lang="en-US" sz="1600" kern="0"/>
            </a:br>
            <a:br>
              <a:rPr lang="en-US" sz="1600" kern="0"/>
            </a:br>
            <a:br>
              <a:rPr lang="en-US" sz="1600" kern="0"/>
            </a:br>
            <a:br>
              <a:rPr lang="en-US" sz="1600" kern="0"/>
            </a:br>
            <a:endParaRPr lang="en-US" sz="1100" b="1" ker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Abgerundetes Rechteck 7">
                <a:extLst>
                  <a:ext uri="{FF2B5EF4-FFF2-40B4-BE49-F238E27FC236}">
                    <a16:creationId xmlns:a16="http://schemas.microsoft.com/office/drawing/2014/main" id="{7F8C38E1-4F0C-E14E-BB83-DC44F4EDD82C}"/>
                  </a:ext>
                </a:extLst>
              </p:cNvPr>
              <p:cNvSpPr/>
              <p:nvPr/>
            </p:nvSpPr>
            <p:spPr>
              <a:xfrm>
                <a:off x="4294375" y="4245033"/>
                <a:ext cx="2088232" cy="871381"/>
              </a:xfrm>
              <a:prstGeom prst="round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sz="1000" i="1" kern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0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𝑁</m:t>
                        </m:r>
                      </m:e>
                      <m:sub>
                        <m:r>
                          <a:rPr lang="de-DE" sz="10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sz="1000" kern="0">
                    <a:solidFill>
                      <a:schemeClr val="tx1"/>
                    </a:solidFill>
                  </a:rPr>
                  <a:t>: number of successful slots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sz="1000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0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𝑁</m:t>
                        </m:r>
                      </m:e>
                      <m:sub>
                        <m:r>
                          <a:rPr lang="de-DE" sz="1000" i="1" kern="0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de-DE" sz="1000" kern="0">
                    <a:solidFill>
                      <a:schemeClr val="tx1"/>
                    </a:solidFill>
                  </a:rPr>
                  <a:t>: </a:t>
                </a:r>
                <a:r>
                  <a:rPr lang="en-US" sz="1000" kern="0">
                    <a:solidFill>
                      <a:schemeClr val="tx1"/>
                    </a:solidFill>
                  </a:rPr>
                  <a:t>number of collided slots</a:t>
                </a:r>
                <a:endParaRPr lang="de-DE" sz="1000" kern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sz="1000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0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𝑁</m:t>
                        </m:r>
                      </m:e>
                      <m:sub>
                        <m:r>
                          <a:rPr lang="de-DE" sz="10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en-US" sz="1000" kern="0">
                    <a:solidFill>
                      <a:schemeClr val="tx1"/>
                    </a:solidFill>
                  </a:rPr>
                  <a:t>: number of empty slots</a:t>
                </a:r>
              </a:p>
              <a:p>
                <a:pPr algn="ctr"/>
                <a:r>
                  <a:rPr lang="en-US" sz="1000" b="1" kern="0">
                    <a:solidFill>
                      <a:srgbClr val="C00000"/>
                    </a:solidFill>
                  </a:rPr>
                  <a:t>After </a:t>
                </a:r>
                <a:r>
                  <a:rPr lang="en-US" sz="1000" b="1" kern="0">
                    <a:solidFill>
                      <a:schemeClr val="tx1"/>
                    </a:solidFill>
                  </a:rPr>
                  <a:t>collision recovery</a:t>
                </a:r>
              </a:p>
            </p:txBody>
          </p:sp>
        </mc:Choice>
        <mc:Fallback xmlns="">
          <p:sp>
            <p:nvSpPr>
              <p:cNvPr id="30" name="Abgerundetes Rechteck 7">
                <a:extLst>
                  <a:ext uri="{FF2B5EF4-FFF2-40B4-BE49-F238E27FC236}">
                    <a16:creationId xmlns:a16="http://schemas.microsoft.com/office/drawing/2014/main" id="{7F8C38E1-4F0C-E14E-BB83-DC44F4EDD8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4375" y="4245033"/>
                <a:ext cx="2088232" cy="871381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Abgerundetes Rechteck 7">
                <a:extLst>
                  <a:ext uri="{FF2B5EF4-FFF2-40B4-BE49-F238E27FC236}">
                    <a16:creationId xmlns:a16="http://schemas.microsoft.com/office/drawing/2014/main" id="{3C78D28E-EF6D-2D49-907A-EE6E2A361A8E}"/>
                  </a:ext>
                </a:extLst>
              </p:cNvPr>
              <p:cNvSpPr/>
              <p:nvPr/>
            </p:nvSpPr>
            <p:spPr>
              <a:xfrm>
                <a:off x="719354" y="3701807"/>
                <a:ext cx="2138375" cy="1104787"/>
              </a:xfrm>
              <a:prstGeom prst="round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BR" sz="1200" i="1" kern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2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𝑁</m:t>
                        </m:r>
                        <m:r>
                          <a:rPr lang="de-DE" sz="12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′</m:t>
                        </m:r>
                      </m:e>
                      <m:sub>
                        <m:r>
                          <a:rPr lang="de-DE" sz="12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𝐶</m:t>
                        </m:r>
                      </m:sub>
                    </m:sSub>
                    <m:r>
                      <a:rPr lang="de-DE" sz="1200" i="1" kern="0">
                        <a:solidFill>
                          <a:schemeClr val="tx1"/>
                        </a:solidFill>
                        <a:latin typeface="Cambria Math"/>
                      </a:rPr>
                      <m:t>=</m:t>
                    </m:r>
                    <m:d>
                      <m:dPr>
                        <m:begChr m:val="⌊"/>
                        <m:endChr m:val="⌋"/>
                        <m:ctrlPr>
                          <a:rPr lang="de-DE" sz="1200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de-DE" sz="1200" i="1" ker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pt-BR" sz="1200" i="1" ker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200" i="1" ker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de-DE" sz="1200" i="1" ker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𝑐</m:t>
                                </m:r>
                              </m:sub>
                            </m:sSub>
                          </m:num>
                          <m:den>
                            <m:r>
                              <a:rPr lang="de-DE" sz="1200" i="1" ker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(1−</m:t>
                            </m:r>
                            <m:r>
                              <a:rPr lang="pt-BR" sz="1200" i="1" kern="0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  <m:t>𝛼</m:t>
                            </m:r>
                            <m:r>
                              <a:rPr lang="de-DE" sz="1200" i="1" kern="0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  <m:t>)</m:t>
                            </m:r>
                          </m:den>
                        </m:f>
                      </m:e>
                    </m:d>
                  </m:oMath>
                </a14:m>
                <a:endParaRPr lang="en-US" sz="1200" kern="0">
                  <a:solidFill>
                    <a:schemeClr val="tx1"/>
                  </a:solidFill>
                </a:endParaRP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BR" sz="1200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2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𝑁</m:t>
                        </m:r>
                        <m:r>
                          <a:rPr lang="de-DE" sz="12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′</m:t>
                        </m:r>
                      </m:e>
                      <m:sub>
                        <m:r>
                          <a:rPr lang="de-DE" sz="12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𝑠</m:t>
                        </m:r>
                      </m:sub>
                    </m:sSub>
                    <m:r>
                      <a:rPr lang="de-DE" sz="1200" i="1" kern="0">
                        <a:solidFill>
                          <a:schemeClr val="tx1"/>
                        </a:solidFill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pt-BR" sz="1200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2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𝑁</m:t>
                        </m:r>
                      </m:e>
                      <m:sub>
                        <m:r>
                          <a:rPr lang="de-DE" sz="12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𝑠</m:t>
                        </m:r>
                      </m:sub>
                    </m:sSub>
                    <m:r>
                      <a:rPr lang="de-DE" sz="1200" i="1" kern="0">
                        <a:solidFill>
                          <a:schemeClr val="tx1"/>
                        </a:solidFill>
                        <a:latin typeface="Cambria Math"/>
                      </a:rPr>
                      <m:t>−</m:t>
                    </m:r>
                    <m:d>
                      <m:dPr>
                        <m:begChr m:val="⌈"/>
                        <m:endChr m:val="⌉"/>
                        <m:ctrlPr>
                          <a:rPr lang="de-DE" sz="1200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de-DE" sz="1200" i="1" ker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de-DE" sz="1200" i="1" ker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pt-BR" sz="1200" i="1" kern="0">
                                    <a:solidFill>
                                      <a:schemeClr val="tx1"/>
                                    </a:solidFill>
                                    <a:latin typeface="Cambria Math"/>
                                    <a:ea typeface="Cambria Math"/>
                                  </a:rPr>
                                  <m:t>𝛼</m:t>
                                </m:r>
                              </m:num>
                              <m:den>
                                <m:r>
                                  <a:rPr lang="de-DE" sz="1200" i="1" ker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1−</m:t>
                                </m:r>
                                <m:r>
                                  <a:rPr lang="pt-BR" sz="1200" i="1" kern="0">
                                    <a:solidFill>
                                      <a:schemeClr val="tx1"/>
                                    </a:solidFill>
                                    <a:latin typeface="Cambria Math"/>
                                    <a:ea typeface="Cambria Math"/>
                                  </a:rPr>
                                  <m:t>𝛼</m:t>
                                </m:r>
                              </m:den>
                            </m:f>
                          </m:e>
                        </m:d>
                      </m:e>
                    </m:d>
                    <m:sSub>
                      <m:sSubPr>
                        <m:ctrlPr>
                          <a:rPr lang="pt-BR" sz="1200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2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𝑁</m:t>
                        </m:r>
                      </m:e>
                      <m:sub>
                        <m:r>
                          <a:rPr lang="de-DE" sz="12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𝑐</m:t>
                        </m:r>
                      </m:sub>
                    </m:sSub>
                  </m:oMath>
                </a14:m>
                <a:endParaRPr lang="en-US" sz="1200" kern="0">
                  <a:solidFill>
                    <a:schemeClr val="tx1"/>
                  </a:solidFill>
                </a:endParaRP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BR" sz="1200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2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𝑁</m:t>
                        </m:r>
                        <m:r>
                          <a:rPr lang="de-DE" sz="12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′</m:t>
                        </m:r>
                      </m:e>
                      <m:sub>
                        <m:r>
                          <a:rPr lang="de-DE" sz="12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𝐸</m:t>
                        </m:r>
                      </m:sub>
                    </m:sSub>
                    <m:r>
                      <a:rPr lang="de-DE" sz="1200" i="1" kern="0">
                        <a:solidFill>
                          <a:schemeClr val="tx1"/>
                        </a:solidFill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pt-BR" sz="1200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2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𝑁</m:t>
                        </m:r>
                      </m:e>
                      <m:sub>
                        <m:r>
                          <a:rPr lang="de-DE" sz="12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𝐸</m:t>
                        </m:r>
                      </m:sub>
                    </m:sSub>
                  </m:oMath>
                </a14:m>
                <a:endParaRPr lang="de-DE" sz="1200" kern="0">
                  <a:solidFill>
                    <a:schemeClr val="tx1"/>
                  </a:solidFill>
                </a:endParaRPr>
              </a:p>
              <a:p>
                <a:pPr lvl="1"/>
                <a:endParaRPr lang="en-US" sz="1000" ker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" name="Abgerundetes Rechteck 7">
                <a:extLst>
                  <a:ext uri="{FF2B5EF4-FFF2-40B4-BE49-F238E27FC236}">
                    <a16:creationId xmlns:a16="http://schemas.microsoft.com/office/drawing/2014/main" id="{3C78D28E-EF6D-2D49-907A-EE6E2A361A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354" y="3701807"/>
                <a:ext cx="2138375" cy="1104787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Abgerundetes Rechteck 7">
                <a:extLst>
                  <a:ext uri="{FF2B5EF4-FFF2-40B4-BE49-F238E27FC236}">
                    <a16:creationId xmlns:a16="http://schemas.microsoft.com/office/drawing/2014/main" id="{F7C4F6D0-FBED-FE40-9828-20519DA2FEA2}"/>
                  </a:ext>
                </a:extLst>
              </p:cNvPr>
              <p:cNvSpPr/>
              <p:nvPr/>
            </p:nvSpPr>
            <p:spPr>
              <a:xfrm>
                <a:off x="3866231" y="5230611"/>
                <a:ext cx="2093294" cy="854549"/>
              </a:xfrm>
              <a:prstGeom prst="round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sz="1000" i="1" kern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0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𝑁</m:t>
                        </m:r>
                        <m:r>
                          <a:rPr lang="de-DE" sz="10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′</m:t>
                        </m:r>
                      </m:e>
                      <m:sub>
                        <m:r>
                          <a:rPr lang="de-DE" sz="10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sz="1000" kern="0">
                    <a:solidFill>
                      <a:schemeClr val="tx1"/>
                    </a:solidFill>
                  </a:rPr>
                  <a:t>: number of successful slots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sz="1000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0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𝑁</m:t>
                        </m:r>
                        <m:r>
                          <a:rPr lang="de-DE" sz="10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′</m:t>
                        </m:r>
                      </m:e>
                      <m:sub>
                        <m:r>
                          <a:rPr lang="de-DE" sz="10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de-DE" sz="1000" kern="0">
                    <a:solidFill>
                      <a:schemeClr val="tx1"/>
                    </a:solidFill>
                  </a:rPr>
                  <a:t>: </a:t>
                </a:r>
                <a:r>
                  <a:rPr lang="en-US" sz="1000" kern="0">
                    <a:solidFill>
                      <a:schemeClr val="tx1"/>
                    </a:solidFill>
                  </a:rPr>
                  <a:t>number of collided slots</a:t>
                </a:r>
                <a:endParaRPr lang="de-DE" sz="1000" kern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sz="1000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0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𝑁</m:t>
                        </m:r>
                        <m:r>
                          <a:rPr lang="de-DE" sz="10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′</m:t>
                        </m:r>
                      </m:e>
                      <m:sub>
                        <m:r>
                          <a:rPr lang="de-DE" sz="10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en-US" sz="1000" kern="0">
                    <a:solidFill>
                      <a:schemeClr val="tx1"/>
                    </a:solidFill>
                  </a:rPr>
                  <a:t>: number of empty slots</a:t>
                </a:r>
              </a:p>
              <a:p>
                <a:pPr algn="ctr"/>
                <a:r>
                  <a:rPr lang="en-US" sz="1000" b="1" kern="0">
                    <a:solidFill>
                      <a:srgbClr val="C00000"/>
                    </a:solidFill>
                  </a:rPr>
                  <a:t>Before </a:t>
                </a:r>
                <a:r>
                  <a:rPr lang="en-US" sz="1000" b="1" kern="0">
                    <a:solidFill>
                      <a:schemeClr val="tx1"/>
                    </a:solidFill>
                  </a:rPr>
                  <a:t>collision recovery</a:t>
                </a:r>
              </a:p>
            </p:txBody>
          </p:sp>
        </mc:Choice>
        <mc:Fallback xmlns="">
          <p:sp>
            <p:nvSpPr>
              <p:cNvPr id="34" name="Abgerundetes Rechteck 7">
                <a:extLst>
                  <a:ext uri="{FF2B5EF4-FFF2-40B4-BE49-F238E27FC236}">
                    <a16:creationId xmlns:a16="http://schemas.microsoft.com/office/drawing/2014/main" id="{F7C4F6D0-FBED-FE40-9828-20519DA2FE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6231" y="5230611"/>
                <a:ext cx="2093294" cy="854549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Abgerundetes Rechteck 7">
                <a:extLst>
                  <a:ext uri="{FF2B5EF4-FFF2-40B4-BE49-F238E27FC236}">
                    <a16:creationId xmlns:a16="http://schemas.microsoft.com/office/drawing/2014/main" id="{E4E3EA4A-DE85-F342-9BF3-73354DBF2CD3}"/>
                  </a:ext>
                </a:extLst>
              </p:cNvPr>
              <p:cNvSpPr/>
              <p:nvPr/>
            </p:nvSpPr>
            <p:spPr>
              <a:xfrm>
                <a:off x="1041160" y="5116414"/>
                <a:ext cx="2093294" cy="307545"/>
              </a:xfrm>
              <a:prstGeom prst="round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r>
                      <a:rPr lang="pt-BR" sz="1000" i="1" kern="0">
                        <a:solidFill>
                          <a:schemeClr val="tx1"/>
                        </a:solidFill>
                        <a:latin typeface="Cambria Math"/>
                        <a:ea typeface="Cambria Math"/>
                      </a:rPr>
                      <m:t>𝛼</m:t>
                    </m:r>
                  </m:oMath>
                </a14:m>
                <a:r>
                  <a:rPr lang="en-US" sz="1000" kern="0">
                    <a:solidFill>
                      <a:schemeClr val="tx1"/>
                    </a:solidFill>
                  </a:rPr>
                  <a:t>: Collision recovery probability</a:t>
                </a:r>
                <a:endParaRPr lang="de-DE" sz="1000" i="1" kern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5" name="Abgerundetes Rechteck 7">
                <a:extLst>
                  <a:ext uri="{FF2B5EF4-FFF2-40B4-BE49-F238E27FC236}">
                    <a16:creationId xmlns:a16="http://schemas.microsoft.com/office/drawing/2014/main" id="{E4E3EA4A-DE85-F342-9BF3-73354DBF2C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1160" y="5116414"/>
                <a:ext cx="2093294" cy="307545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tx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1" name="Group 30">
            <a:extLst>
              <a:ext uri="{FF2B5EF4-FFF2-40B4-BE49-F238E27FC236}">
                <a16:creationId xmlns:a16="http://schemas.microsoft.com/office/drawing/2014/main" id="{03D36352-8527-B145-BCA1-A04C70A34345}"/>
              </a:ext>
            </a:extLst>
          </p:cNvPr>
          <p:cNvGrpSpPr/>
          <p:nvPr/>
        </p:nvGrpSpPr>
        <p:grpSpPr>
          <a:xfrm>
            <a:off x="1043608" y="2613295"/>
            <a:ext cx="6264696" cy="815705"/>
            <a:chOff x="2011025" y="2708920"/>
            <a:chExt cx="5401260" cy="81570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Rechteck 35">
                  <a:extLst>
                    <a:ext uri="{FF2B5EF4-FFF2-40B4-BE49-F238E27FC236}">
                      <a16:creationId xmlns:a16="http://schemas.microsoft.com/office/drawing/2014/main" id="{9964AEE2-7433-C340-87A0-AB545D8EAD35}"/>
                    </a:ext>
                  </a:extLst>
                </p:cNvPr>
                <p:cNvSpPr/>
                <p:nvPr/>
              </p:nvSpPr>
              <p:spPr>
                <a:xfrm>
                  <a:off x="3097426" y="2732537"/>
                  <a:ext cx="1432827" cy="792088"/>
                </a:xfrm>
                <a:prstGeom prst="rect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 b="1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  <a:p>
                  <a:pPr algn="ctr"/>
                  <a:r>
                    <a:rPr lang="en-US" sz="1800" b="1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PHY-Layer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i="1" kern="0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𝛼</m:t>
                        </m:r>
                      </m:oMath>
                    </m:oMathPara>
                  </a14:m>
                  <a:endParaRPr lang="en-US" sz="1800" b="1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  <a:p>
                  <a:pPr algn="ctr"/>
                  <a:endParaRPr lang="en-US" sz="1800" b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33" name="Rechteck 35">
                  <a:extLst>
                    <a:ext uri="{FF2B5EF4-FFF2-40B4-BE49-F238E27FC236}">
                      <a16:creationId xmlns:a16="http://schemas.microsoft.com/office/drawing/2014/main" id="{9964AEE2-7433-C340-87A0-AB545D8EAD3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97426" y="2732537"/>
                  <a:ext cx="1432827" cy="792088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Rechteck 36">
                  <a:extLst>
                    <a:ext uri="{FF2B5EF4-FFF2-40B4-BE49-F238E27FC236}">
                      <a16:creationId xmlns:a16="http://schemas.microsoft.com/office/drawing/2014/main" id="{97831A6E-2D5D-D24F-ABF8-9BCE1EF9EEDF}"/>
                    </a:ext>
                  </a:extLst>
                </p:cNvPr>
                <p:cNvSpPr/>
                <p:nvPr/>
              </p:nvSpPr>
              <p:spPr>
                <a:xfrm>
                  <a:off x="5396061" y="2728497"/>
                  <a:ext cx="2016224" cy="792088"/>
                </a:xfrm>
                <a:prstGeom prst="rect">
                  <a:avLst/>
                </a:prstGeom>
                <a:solidFill>
                  <a:srgbClr val="92D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800" b="1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MAC-Layer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pt-B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acc>
                        <m:r>
                          <a:rPr lang="de-DE" sz="14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=</m:t>
                        </m:r>
                        <m:r>
                          <a:rPr lang="de-DE" sz="14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𝑓</m:t>
                        </m:r>
                        <m:r>
                          <a:rPr lang="de-DE" sz="14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(</m:t>
                        </m:r>
                        <m:r>
                          <a:rPr lang="de-DE" sz="14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𝐿</m:t>
                        </m:r>
                        <m:r>
                          <a:rPr lang="de-DE" sz="14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pt-B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4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de-DE" sz="14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𝑠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US" sz="14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, </m:t>
                        </m:r>
                        <m:sSub>
                          <m:sSubPr>
                            <m:ctrlPr>
                              <a:rPr lang="pt-B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4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de-DE" sz="14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𝑐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US" sz="14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, </m:t>
                        </m:r>
                        <m:sSub>
                          <m:sSubPr>
                            <m:ctrlPr>
                              <a:rPr lang="pt-B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4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de-DE" sz="14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𝐸</m:t>
                            </m:r>
                          </m:sub>
                        </m:sSub>
                        <m:r>
                          <a:rPr lang="de-DE" sz="16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)</m:t>
                        </m:r>
                      </m:oMath>
                    </m:oMathPara>
                  </a14:m>
                  <a:endParaRPr lang="en-US" sz="1600" b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37" name="Rechteck 36">
                  <a:extLst>
                    <a:ext uri="{FF2B5EF4-FFF2-40B4-BE49-F238E27FC236}">
                      <a16:creationId xmlns:a16="http://schemas.microsoft.com/office/drawing/2014/main" id="{97831A6E-2D5D-D24F-ABF8-9BCE1EF9EED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96061" y="2728497"/>
                  <a:ext cx="2016224" cy="792088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feld 65">
                  <a:extLst>
                    <a:ext uri="{FF2B5EF4-FFF2-40B4-BE49-F238E27FC236}">
                      <a16:creationId xmlns:a16="http://schemas.microsoft.com/office/drawing/2014/main" id="{CCB0EE6E-D3D0-1A4B-922E-6AACD76D7802}"/>
                    </a:ext>
                  </a:extLst>
                </p:cNvPr>
                <p:cNvSpPr txBox="1"/>
                <p:nvPr/>
              </p:nvSpPr>
              <p:spPr>
                <a:xfrm>
                  <a:off x="4556446" y="2728497"/>
                  <a:ext cx="935769" cy="307777"/>
                </a:xfrm>
                <a:prstGeom prst="rect">
                  <a:avLst/>
                </a:prstGeom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pt-BR" sz="1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lang="de-DE" sz="1400" b="0" i="1">
                              <a:solidFill>
                                <a:srgbClr val="C00000"/>
                              </a:solidFill>
                              <a:latin typeface="Cambria Math"/>
                              <a:cs typeface="+mn-cs"/>
                            </a:rPr>
                            <m:t>𝑁</m:t>
                          </m:r>
                        </m:e>
                        <m:sub>
                          <m:r>
                            <a:rPr lang="de-DE" sz="1400" b="0" i="1">
                              <a:solidFill>
                                <a:srgbClr val="C00000"/>
                              </a:solidFill>
                              <a:latin typeface="Cambria Math"/>
                              <a:cs typeface="+mn-cs"/>
                            </a:rPr>
                            <m:t>𝑠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1400" b="0" i="1">
                          <a:solidFill>
                            <a:srgbClr val="C00000"/>
                          </a:solidFill>
                          <a:latin typeface="Cambria Math"/>
                          <a:cs typeface="+mn-cs"/>
                        </a:rPr>
                        <m:t>, </m:t>
                      </m:r>
                      <m:sSub>
                        <m:sSubPr>
                          <m:ctrlPr>
                            <a:rPr lang="pt-BR" sz="1400" b="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lang="de-DE" sz="1400" b="0" i="1">
                              <a:solidFill>
                                <a:srgbClr val="C00000"/>
                              </a:solidFill>
                              <a:latin typeface="Cambria Math"/>
                              <a:cs typeface="+mn-cs"/>
                            </a:rPr>
                            <m:t>𝑁</m:t>
                          </m:r>
                        </m:e>
                        <m:sub>
                          <m:r>
                            <a:rPr lang="de-DE" sz="1400" b="0" i="1">
                              <a:solidFill>
                                <a:srgbClr val="C00000"/>
                              </a:solidFill>
                              <a:latin typeface="Cambria Math"/>
                              <a:cs typeface="+mn-cs"/>
                            </a:rPr>
                            <m:t>𝑐</m:t>
                          </m:r>
                        </m:sub>
                      </m:sSub>
                    </m:oMath>
                  </a14:m>
                  <a:r>
                    <a:rPr lang="en-US" sz="1400" b="0" i="1">
                      <a:solidFill>
                        <a:srgbClr val="C00000"/>
                      </a:solidFill>
                      <a:latin typeface="Cambria Math"/>
                      <a:cs typeface="+mn-cs"/>
                    </a:rPr>
                    <a:t>,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pt-BR" sz="1400" b="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lang="de-DE" sz="1400" b="0" i="1">
                              <a:solidFill>
                                <a:srgbClr val="C00000"/>
                              </a:solidFill>
                              <a:latin typeface="Cambria Math"/>
                              <a:cs typeface="+mn-cs"/>
                            </a:rPr>
                            <m:t>𝑁</m:t>
                          </m:r>
                        </m:e>
                        <m:sub>
                          <m:r>
                            <a:rPr lang="de-DE" sz="1400" b="0" i="1">
                              <a:solidFill>
                                <a:srgbClr val="C00000"/>
                              </a:solidFill>
                              <a:latin typeface="Cambria Math"/>
                              <a:cs typeface="+mn-cs"/>
                            </a:rPr>
                            <m:t>𝐸</m:t>
                          </m:r>
                        </m:sub>
                      </m:sSub>
                    </m:oMath>
                  </a14:m>
                  <a:endParaRPr lang="en-US" sz="1400" b="0" i="1">
                    <a:solidFill>
                      <a:srgbClr val="C00000"/>
                    </a:solidFill>
                    <a:latin typeface="Cambria Math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9" name="Textfeld 65">
                  <a:extLst>
                    <a:ext uri="{FF2B5EF4-FFF2-40B4-BE49-F238E27FC236}">
                      <a16:creationId xmlns:a16="http://schemas.microsoft.com/office/drawing/2014/main" id="{CCB0EE6E-D3D0-1A4B-922E-6AACD76D780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56446" y="2728497"/>
                  <a:ext cx="935769" cy="307777"/>
                </a:xfrm>
                <a:prstGeom prst="rect">
                  <a:avLst/>
                </a:prstGeom>
                <a:blipFill>
                  <a:blip r:embed="rId10"/>
                  <a:stretch>
                    <a:fillRect b="-1538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1" name="Pfeil nach unten 7">
              <a:extLst>
                <a:ext uri="{FF2B5EF4-FFF2-40B4-BE49-F238E27FC236}">
                  <a16:creationId xmlns:a16="http://schemas.microsoft.com/office/drawing/2014/main" id="{145AC83F-2500-4A44-808E-C44CA82119E8}"/>
                </a:ext>
              </a:extLst>
            </p:cNvPr>
            <p:cNvSpPr/>
            <p:nvPr/>
          </p:nvSpPr>
          <p:spPr>
            <a:xfrm rot="16200000">
              <a:off x="2480944" y="2680734"/>
              <a:ext cx="180020" cy="975842"/>
            </a:xfrm>
            <a:prstGeom prst="down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feld 1">
                  <a:extLst>
                    <a:ext uri="{FF2B5EF4-FFF2-40B4-BE49-F238E27FC236}">
                      <a16:creationId xmlns:a16="http://schemas.microsoft.com/office/drawing/2014/main" id="{6DAB63D7-6544-5047-946B-75533BE44B7E}"/>
                    </a:ext>
                  </a:extLst>
                </p:cNvPr>
                <p:cNvSpPr txBox="1"/>
                <p:nvPr/>
              </p:nvSpPr>
              <p:spPr>
                <a:xfrm>
                  <a:off x="2011025" y="2708920"/>
                  <a:ext cx="1119858" cy="307777"/>
                </a:xfrm>
                <a:prstGeom prst="rect">
                  <a:avLst/>
                </a:prstGeom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pt-BR" sz="1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b="0" i="1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𝑁</m:t>
                          </m:r>
                          <m:r>
                            <a:rPr lang="de-DE" sz="1400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′</m:t>
                          </m:r>
                        </m:e>
                        <m:sub>
                          <m:r>
                            <a:rPr lang="de-DE" sz="1400" b="0" i="1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𝑠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1400" b="0" i="1">
                          <a:solidFill>
                            <a:srgbClr val="C00000"/>
                          </a:solidFill>
                          <a:latin typeface="Cambria Math"/>
                        </a:rPr>
                        <m:t>, </m:t>
                      </m:r>
                      <m:sSub>
                        <m:sSubPr>
                          <m:ctrlPr>
                            <a:rPr lang="pt-BR" sz="1400" b="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b="0" i="1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𝑁</m:t>
                          </m:r>
                          <m:r>
                            <a:rPr lang="de-DE" sz="1400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′</m:t>
                          </m:r>
                        </m:e>
                        <m:sub>
                          <m:r>
                            <a:rPr lang="de-DE" sz="1400" b="0" i="1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𝑐</m:t>
                          </m:r>
                        </m:sub>
                      </m:sSub>
                    </m:oMath>
                  </a14:m>
                  <a:r>
                    <a:rPr lang="en-US" sz="1400" b="0" i="1">
                      <a:solidFill>
                        <a:srgbClr val="C00000"/>
                      </a:solidFill>
                      <a:latin typeface="Cambria Math"/>
                    </a:rPr>
                    <a:t>,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pt-BR" sz="1400" b="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b="0" i="1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𝑁</m:t>
                          </m:r>
                          <m:r>
                            <a:rPr lang="de-DE" sz="1400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′</m:t>
                          </m:r>
                        </m:e>
                        <m:sub>
                          <m:r>
                            <a:rPr lang="de-DE" sz="1400" b="0" i="1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𝐸</m:t>
                          </m:r>
                        </m:sub>
                      </m:sSub>
                    </m:oMath>
                  </a14:m>
                  <a:endParaRPr lang="en-US" sz="1400" b="0"/>
                </a:p>
              </p:txBody>
            </p:sp>
          </mc:Choice>
          <mc:Fallback xmlns="">
            <p:sp>
              <p:nvSpPr>
                <p:cNvPr id="26" name="Textfeld 1">
                  <a:extLst>
                    <a:ext uri="{FF2B5EF4-FFF2-40B4-BE49-F238E27FC236}">
                      <a16:creationId xmlns:a16="http://schemas.microsoft.com/office/drawing/2014/main" id="{D8EC06A9-DBEF-FD48-BE3B-ECB1C74BA52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11025" y="2708920"/>
                  <a:ext cx="1119858" cy="307777"/>
                </a:xfrm>
                <a:prstGeom prst="rect">
                  <a:avLst/>
                </a:prstGeom>
                <a:blipFill>
                  <a:blip r:embed="rId11"/>
                  <a:stretch>
                    <a:fillRect t="-4000" b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8" name="Pfeil nach unten 7">
            <a:extLst>
              <a:ext uri="{FF2B5EF4-FFF2-40B4-BE49-F238E27FC236}">
                <a16:creationId xmlns:a16="http://schemas.microsoft.com/office/drawing/2014/main" id="{B2525957-E602-B541-9593-0741865AE52A}"/>
              </a:ext>
            </a:extLst>
          </p:cNvPr>
          <p:cNvSpPr/>
          <p:nvPr/>
        </p:nvSpPr>
        <p:spPr>
          <a:xfrm rot="16200000">
            <a:off x="4386515" y="2573134"/>
            <a:ext cx="151628" cy="993548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68D991-9F32-0F4D-9B35-3C1B1018B2FD}"/>
              </a:ext>
            </a:extLst>
          </p:cNvPr>
          <p:cNvSpPr txBox="1"/>
          <p:nvPr/>
        </p:nvSpPr>
        <p:spPr>
          <a:xfrm>
            <a:off x="401607" y="1780737"/>
            <a:ext cx="2456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ker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Before</a:t>
            </a:r>
            <a:r>
              <a:rPr lang="en-US" sz="1600" b="1" kern="0">
                <a:latin typeface="Calibri" panose="020F0502020204030204" pitchFamily="34" charset="0"/>
                <a:cs typeface="Calibri" panose="020F0502020204030204" pitchFamily="34" charset="0"/>
              </a:rPr>
              <a:t> Collision</a:t>
            </a:r>
            <a:r>
              <a:rPr lang="en-US" b="1" kern="0"/>
              <a:t> Recovery</a:t>
            </a:r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5E880752-E320-9443-B4C3-C5ACF31C56A9}"/>
              </a:ext>
            </a:extLst>
          </p:cNvPr>
          <p:cNvSpPr/>
          <p:nvPr/>
        </p:nvSpPr>
        <p:spPr bwMode="auto">
          <a:xfrm rot="16200000">
            <a:off x="1406670" y="1856496"/>
            <a:ext cx="321730" cy="1047851"/>
          </a:xfrm>
          <a:prstGeom prst="rightBrace">
            <a:avLst/>
          </a:prstGeom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Frutiger LT Com 55 Roman" pitchFamily="34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11E6B84-0066-D147-84CF-BD2C8BC12739}"/>
              </a:ext>
            </a:extLst>
          </p:cNvPr>
          <p:cNvSpPr txBox="1"/>
          <p:nvPr/>
        </p:nvSpPr>
        <p:spPr>
          <a:xfrm>
            <a:off x="3419872" y="1780737"/>
            <a:ext cx="2323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ker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After</a:t>
            </a:r>
            <a:r>
              <a:rPr lang="en-US" sz="1600" b="1" kern="0">
                <a:latin typeface="Calibri" panose="020F0502020204030204" pitchFamily="34" charset="0"/>
                <a:cs typeface="Calibri" panose="020F0502020204030204" pitchFamily="34" charset="0"/>
              </a:rPr>
              <a:t> Collision</a:t>
            </a:r>
            <a:r>
              <a:rPr lang="en-US" b="1" kern="0"/>
              <a:t> Recovery</a:t>
            </a:r>
          </a:p>
        </p:txBody>
      </p:sp>
      <p:sp>
        <p:nvSpPr>
          <p:cNvPr id="51" name="Right Brace 50">
            <a:extLst>
              <a:ext uri="{FF2B5EF4-FFF2-40B4-BE49-F238E27FC236}">
                <a16:creationId xmlns:a16="http://schemas.microsoft.com/office/drawing/2014/main" id="{4C21657A-8D2C-EE4D-9D48-60BC5F7E44CD}"/>
              </a:ext>
            </a:extLst>
          </p:cNvPr>
          <p:cNvSpPr/>
          <p:nvPr/>
        </p:nvSpPr>
        <p:spPr bwMode="auto">
          <a:xfrm rot="16200000">
            <a:off x="4358409" y="1856496"/>
            <a:ext cx="321730" cy="1047851"/>
          </a:xfrm>
          <a:prstGeom prst="rightBrace">
            <a:avLst/>
          </a:prstGeom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Frutiger LT Com 55 Roman" pitchFamily="34" charset="0"/>
            </a:endParaRPr>
          </a:p>
        </p:txBody>
      </p:sp>
      <p:sp>
        <p:nvSpPr>
          <p:cNvPr id="52" name="Pfeil nach unten 7">
            <a:extLst>
              <a:ext uri="{FF2B5EF4-FFF2-40B4-BE49-F238E27FC236}">
                <a16:creationId xmlns:a16="http://schemas.microsoft.com/office/drawing/2014/main" id="{D8B5C92D-932F-F64C-B6E7-167BA9AC24F3}"/>
              </a:ext>
            </a:extLst>
          </p:cNvPr>
          <p:cNvSpPr/>
          <p:nvPr/>
        </p:nvSpPr>
        <p:spPr>
          <a:xfrm rot="16200000">
            <a:off x="7554419" y="2671756"/>
            <a:ext cx="238517" cy="709413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19806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369332"/>
          </a:xfrm>
        </p:spPr>
        <p:txBody>
          <a:bodyPr/>
          <a:lstStyle/>
          <a:p>
            <a:pPr lvl="1"/>
            <a:r>
              <a:rPr lang="en-US"/>
              <a:t>Tags Population Estimation</a:t>
            </a:r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6D6825A-82F5-3A4F-9E8F-D3A513A73C6B}" type="datetime3">
              <a:rPr lang="de-DE" smtClean="0"/>
              <a:t>23/01/2019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Hazem Elsaid Ibrahim | PhD Dissertation</a:t>
            </a:r>
          </a:p>
        </p:txBody>
      </p:sp>
      <p:pic>
        <p:nvPicPr>
          <p:cNvPr id="7" name="Picture Placeholder 4">
            <a:extLst>
              <a:ext uri="{FF2B5EF4-FFF2-40B4-BE49-F238E27FC236}">
                <a16:creationId xmlns:a16="http://schemas.microsoft.com/office/drawing/2014/main" id="{862FBCA6-8654-EB4E-B8B9-5343706E4A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 bwMode="auto">
          <a:xfrm>
            <a:off x="5940152" y="6237312"/>
            <a:ext cx="1330007" cy="56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platzhalter 3">
            <a:extLst>
              <a:ext uri="{FF2B5EF4-FFF2-40B4-BE49-F238E27FC236}">
                <a16:creationId xmlns:a16="http://schemas.microsoft.com/office/drawing/2014/main" id="{4EF8D30E-03C1-2648-A429-24ABA5D0FC8F}"/>
              </a:ext>
            </a:extLst>
          </p:cNvPr>
          <p:cNvSpPr txBox="1">
            <a:spLocks/>
          </p:cNvSpPr>
          <p:nvPr/>
        </p:nvSpPr>
        <p:spPr>
          <a:xfrm>
            <a:off x="288000" y="1052736"/>
            <a:ext cx="8568000" cy="5184576"/>
          </a:xfrm>
          <a:prstGeom prst="rect">
            <a:avLst/>
          </a:prstGeom>
        </p:spPr>
        <p:txBody>
          <a:bodyPr/>
          <a:lstStyle>
            <a:lvl1pPr marL="358775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tx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9138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2pPr>
            <a:lvl3pPr marL="1079500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439863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4pPr>
            <a:lvl5pPr marL="1798638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5pPr>
            <a:lvl6pPr marL="18875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6pPr>
            <a:lvl7pPr marL="23447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7pPr>
            <a:lvl8pPr marL="28019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8pPr>
            <a:lvl9pPr marL="32591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600" kern="0"/>
              <a:t>Conventional Estimation Systems:</a:t>
            </a:r>
            <a:endParaRPr lang="de-DE" sz="1400" i="1" kern="0">
              <a:latin typeface="Cambria Math" panose="02040503050406030204" pitchFamily="18" charset="0"/>
            </a:endParaRPr>
          </a:p>
          <a:p>
            <a:endParaRPr lang="en-US" sz="1600" kern="0"/>
          </a:p>
          <a:p>
            <a:endParaRPr lang="en-US" sz="1600" kern="0"/>
          </a:p>
          <a:p>
            <a:endParaRPr lang="en-US" sz="1600" kern="0"/>
          </a:p>
          <a:p>
            <a:endParaRPr lang="en-US" sz="1600" kern="0"/>
          </a:p>
          <a:p>
            <a:endParaRPr lang="en-US" sz="1600" kern="0"/>
          </a:p>
          <a:p>
            <a:r>
              <a:rPr lang="en-US" sz="1600" kern="0"/>
              <a:t>Proposed Estimation System:</a:t>
            </a:r>
          </a:p>
          <a:p>
            <a:pPr lvl="1"/>
            <a:endParaRPr lang="en-US" sz="1400" kern="0"/>
          </a:p>
          <a:p>
            <a:pPr lvl="1"/>
            <a:endParaRPr lang="en-US" sz="1400" kern="0"/>
          </a:p>
          <a:p>
            <a:pPr lvl="1"/>
            <a:endParaRPr lang="en-US" sz="1600" kern="0"/>
          </a:p>
          <a:p>
            <a:endParaRPr lang="en-US" sz="1600" kern="0"/>
          </a:p>
          <a:p>
            <a:pPr lvl="1"/>
            <a:endParaRPr lang="de-DE" sz="1600" kern="0"/>
          </a:p>
          <a:p>
            <a:pPr marL="180975" lvl="1" indent="0">
              <a:buFont typeface="Wingdings" pitchFamily="2" charset="2"/>
              <a:buNone/>
            </a:pPr>
            <a:br>
              <a:rPr lang="en-US" sz="1600" kern="0"/>
            </a:br>
            <a:endParaRPr lang="en-US" sz="1600" kern="0"/>
          </a:p>
          <a:p>
            <a:endParaRPr lang="de-DE" sz="1600" kern="0"/>
          </a:p>
          <a:p>
            <a:pPr lvl="1"/>
            <a:endParaRPr lang="en-US" sz="1600" kern="0"/>
          </a:p>
          <a:p>
            <a:pPr marL="361950" lvl="2" indent="0">
              <a:buFont typeface="Wingdings" pitchFamily="2" charset="2"/>
              <a:buNone/>
            </a:pPr>
            <a:endParaRPr lang="en-US" sz="1600" kern="0"/>
          </a:p>
          <a:p>
            <a:pPr marL="0" indent="0">
              <a:spcAft>
                <a:spcPct val="0"/>
              </a:spcAft>
              <a:buFont typeface="Wingdings" pitchFamily="2" charset="2"/>
              <a:buNone/>
            </a:pPr>
            <a:br>
              <a:rPr lang="en-US" sz="1600" kern="0"/>
            </a:br>
            <a:br>
              <a:rPr lang="en-US" sz="1600" kern="0"/>
            </a:br>
            <a:br>
              <a:rPr lang="en-US" sz="1600" kern="0"/>
            </a:br>
            <a:br>
              <a:rPr lang="en-US" sz="1600" kern="0"/>
            </a:br>
            <a:endParaRPr lang="en-US" sz="1100" b="1" kern="0"/>
          </a:p>
        </p:txBody>
      </p:sp>
      <p:pic>
        <p:nvPicPr>
          <p:cNvPr id="20" name="Picture Placeholder 10">
            <a:extLst>
              <a:ext uri="{FF2B5EF4-FFF2-40B4-BE49-F238E27FC236}">
                <a16:creationId xmlns:a16="http://schemas.microsoft.com/office/drawing/2014/main" id="{BAE75F73-534B-764C-990D-730F3DE6CF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 bwMode="auto">
          <a:xfrm>
            <a:off x="7524750" y="100013"/>
            <a:ext cx="1149350" cy="906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3" name="Group 42">
            <a:extLst>
              <a:ext uri="{FF2B5EF4-FFF2-40B4-BE49-F238E27FC236}">
                <a16:creationId xmlns:a16="http://schemas.microsoft.com/office/drawing/2014/main" id="{7128C57D-3CD0-5442-A713-0C3867BD7055}"/>
              </a:ext>
            </a:extLst>
          </p:cNvPr>
          <p:cNvGrpSpPr/>
          <p:nvPr/>
        </p:nvGrpSpPr>
        <p:grpSpPr>
          <a:xfrm>
            <a:off x="3058447" y="1666620"/>
            <a:ext cx="3494001" cy="792088"/>
            <a:chOff x="3988580" y="1339861"/>
            <a:chExt cx="3494001" cy="79208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Rechteck 36">
                  <a:extLst>
                    <a:ext uri="{FF2B5EF4-FFF2-40B4-BE49-F238E27FC236}">
                      <a16:creationId xmlns:a16="http://schemas.microsoft.com/office/drawing/2014/main" id="{81DBB73C-81BF-C24D-8A71-563332812807}"/>
                    </a:ext>
                  </a:extLst>
                </p:cNvPr>
                <p:cNvSpPr/>
                <p:nvPr/>
              </p:nvSpPr>
              <p:spPr>
                <a:xfrm>
                  <a:off x="5466357" y="1339861"/>
                  <a:ext cx="2016224" cy="792088"/>
                </a:xfrm>
                <a:prstGeom prst="rect">
                  <a:avLst/>
                </a:prstGeom>
                <a:solidFill>
                  <a:srgbClr val="92D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800" b="1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MAC-Layer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pt-BR" sz="1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acc>
                        <m:r>
                          <a:rPr lang="de-DE" sz="14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=</m:t>
                        </m:r>
                        <m:r>
                          <a:rPr lang="de-DE" sz="14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𝑓</m:t>
                        </m:r>
                        <m:r>
                          <a:rPr lang="de-DE" sz="14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(</m:t>
                        </m:r>
                        <m:r>
                          <a:rPr lang="de-DE" sz="14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𝐿</m:t>
                        </m:r>
                        <m:r>
                          <a:rPr lang="de-DE" sz="14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pt-BR" sz="14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400" b="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de-DE" sz="1400" b="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𝑠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US" sz="1400" b="0" i="1">
                            <a:solidFill>
                              <a:schemeClr val="tx1"/>
                            </a:solidFill>
                            <a:latin typeface="Cambria Math"/>
                          </a:rPr>
                          <m:t>, </m:t>
                        </m:r>
                        <m:sSub>
                          <m:sSubPr>
                            <m:ctrlPr>
                              <a:rPr lang="pt-BR" sz="14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400" b="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de-DE" sz="1400" b="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𝑐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US" sz="1400" b="0" i="1">
                            <a:solidFill>
                              <a:schemeClr val="tx1"/>
                            </a:solidFill>
                            <a:latin typeface="Cambria Math"/>
                          </a:rPr>
                          <m:t>, </m:t>
                        </m:r>
                        <m:sSub>
                          <m:sSubPr>
                            <m:ctrlPr>
                              <a:rPr lang="pt-BR" sz="14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400" b="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de-DE" sz="1400" b="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𝐸</m:t>
                            </m:r>
                          </m:sub>
                        </m:sSub>
                        <m:r>
                          <a:rPr lang="de-DE" sz="16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)</m:t>
                        </m:r>
                      </m:oMath>
                    </m:oMathPara>
                  </a14:m>
                  <a:endParaRPr lang="en-US" sz="1600" b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27" name="Rechteck 36">
                  <a:extLst>
                    <a:ext uri="{FF2B5EF4-FFF2-40B4-BE49-F238E27FC236}">
                      <a16:creationId xmlns:a16="http://schemas.microsoft.com/office/drawing/2014/main" id="{81DBB73C-81BF-C24D-8A71-56333281280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66357" y="1339861"/>
                  <a:ext cx="2016224" cy="792088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Pfeil nach unten 64">
              <a:extLst>
                <a:ext uri="{FF2B5EF4-FFF2-40B4-BE49-F238E27FC236}">
                  <a16:creationId xmlns:a16="http://schemas.microsoft.com/office/drawing/2014/main" id="{FD707427-3E3E-FD42-BB11-9438C0C007EC}"/>
                </a:ext>
              </a:extLst>
            </p:cNvPr>
            <p:cNvSpPr/>
            <p:nvPr/>
          </p:nvSpPr>
          <p:spPr>
            <a:xfrm rot="16200000">
              <a:off x="5080600" y="1501422"/>
              <a:ext cx="259287" cy="486678"/>
            </a:xfrm>
            <a:prstGeom prst="down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feld 65">
                  <a:extLst>
                    <a:ext uri="{FF2B5EF4-FFF2-40B4-BE49-F238E27FC236}">
                      <a16:creationId xmlns:a16="http://schemas.microsoft.com/office/drawing/2014/main" id="{85EE2BE0-451F-E546-9A19-4120621C3E4D}"/>
                    </a:ext>
                  </a:extLst>
                </p:cNvPr>
                <p:cNvSpPr txBox="1"/>
                <p:nvPr/>
              </p:nvSpPr>
              <p:spPr>
                <a:xfrm>
                  <a:off x="3988580" y="1566628"/>
                  <a:ext cx="935769" cy="307777"/>
                </a:xfrm>
                <a:prstGeom prst="rect">
                  <a:avLst/>
                </a:prstGeom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pt-BR" sz="1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lang="de-DE" sz="1400" b="0" i="1">
                              <a:solidFill>
                                <a:srgbClr val="C00000"/>
                              </a:solidFill>
                              <a:latin typeface="Cambria Math"/>
                              <a:cs typeface="+mn-cs"/>
                            </a:rPr>
                            <m:t>𝑁</m:t>
                          </m:r>
                        </m:e>
                        <m:sub>
                          <m:r>
                            <a:rPr lang="de-DE" sz="1400" b="0" i="1">
                              <a:solidFill>
                                <a:srgbClr val="C00000"/>
                              </a:solidFill>
                              <a:latin typeface="Cambria Math"/>
                              <a:cs typeface="+mn-cs"/>
                            </a:rPr>
                            <m:t>𝑠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1400" b="0" i="1">
                          <a:solidFill>
                            <a:srgbClr val="C00000"/>
                          </a:solidFill>
                          <a:latin typeface="Cambria Math"/>
                          <a:cs typeface="+mn-cs"/>
                        </a:rPr>
                        <m:t>, </m:t>
                      </m:r>
                      <m:sSub>
                        <m:sSubPr>
                          <m:ctrlPr>
                            <a:rPr lang="pt-BR" sz="1400" b="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lang="de-DE" sz="1400" b="0" i="1">
                              <a:solidFill>
                                <a:srgbClr val="C00000"/>
                              </a:solidFill>
                              <a:latin typeface="Cambria Math"/>
                              <a:cs typeface="+mn-cs"/>
                            </a:rPr>
                            <m:t>𝑁</m:t>
                          </m:r>
                        </m:e>
                        <m:sub>
                          <m:r>
                            <a:rPr lang="de-DE" sz="1400" b="0" i="1">
                              <a:solidFill>
                                <a:srgbClr val="C00000"/>
                              </a:solidFill>
                              <a:latin typeface="Cambria Math"/>
                              <a:cs typeface="+mn-cs"/>
                            </a:rPr>
                            <m:t>𝑐</m:t>
                          </m:r>
                        </m:sub>
                      </m:sSub>
                    </m:oMath>
                  </a14:m>
                  <a:r>
                    <a:rPr lang="en-US" sz="1400" b="0" i="1">
                      <a:solidFill>
                        <a:srgbClr val="C00000"/>
                      </a:solidFill>
                      <a:latin typeface="Cambria Math"/>
                      <a:cs typeface="+mn-cs"/>
                    </a:rPr>
                    <a:t>,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pt-BR" sz="1400" b="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lang="de-DE" sz="1400" b="0" i="1">
                              <a:solidFill>
                                <a:srgbClr val="C00000"/>
                              </a:solidFill>
                              <a:latin typeface="Cambria Math"/>
                              <a:cs typeface="+mn-cs"/>
                            </a:rPr>
                            <m:t>𝑁</m:t>
                          </m:r>
                        </m:e>
                        <m:sub>
                          <m:r>
                            <a:rPr lang="de-DE" sz="1400" b="0" i="1">
                              <a:solidFill>
                                <a:srgbClr val="C00000"/>
                              </a:solidFill>
                              <a:latin typeface="Cambria Math"/>
                              <a:cs typeface="+mn-cs"/>
                            </a:rPr>
                            <m:t>𝐸</m:t>
                          </m:r>
                        </m:sub>
                      </m:sSub>
                    </m:oMath>
                  </a14:m>
                  <a:endParaRPr lang="en-US" sz="1400" b="0" i="1">
                    <a:solidFill>
                      <a:srgbClr val="C00000"/>
                    </a:solidFill>
                    <a:latin typeface="Cambria Math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9" name="Textfeld 65">
                  <a:extLst>
                    <a:ext uri="{FF2B5EF4-FFF2-40B4-BE49-F238E27FC236}">
                      <a16:creationId xmlns:a16="http://schemas.microsoft.com/office/drawing/2014/main" id="{85EE2BE0-451F-E546-9A19-4120621C3E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88580" y="1566628"/>
                  <a:ext cx="935769" cy="307777"/>
                </a:xfrm>
                <a:prstGeom prst="rect">
                  <a:avLst/>
                </a:prstGeom>
                <a:blipFill>
                  <a:blip r:embed="rId6"/>
                  <a:stretch>
                    <a:fillRect b="-1538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24036B1D-69F3-AB41-A04E-0C94E7BE43D3}"/>
              </a:ext>
            </a:extLst>
          </p:cNvPr>
          <p:cNvGrpSpPr/>
          <p:nvPr/>
        </p:nvGrpSpPr>
        <p:grpSpPr>
          <a:xfrm>
            <a:off x="1080892" y="3549399"/>
            <a:ext cx="5471556" cy="1103737"/>
            <a:chOff x="2011025" y="2420888"/>
            <a:chExt cx="5471556" cy="1103737"/>
          </a:xfrm>
        </p:grpSpPr>
        <p:sp>
          <p:nvSpPr>
            <p:cNvPr id="21" name="Rechteck 35">
              <a:extLst>
                <a:ext uri="{FF2B5EF4-FFF2-40B4-BE49-F238E27FC236}">
                  <a16:creationId xmlns:a16="http://schemas.microsoft.com/office/drawing/2014/main" id="{FDDE6ECA-9F55-0241-B9C4-A54ABD1BBDAA}"/>
                </a:ext>
              </a:extLst>
            </p:cNvPr>
            <p:cNvSpPr/>
            <p:nvPr/>
          </p:nvSpPr>
          <p:spPr>
            <a:xfrm>
              <a:off x="3097426" y="2732537"/>
              <a:ext cx="1432827" cy="792088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algn="ctr"/>
              <a:r>
                <a:rPr lang="en-US" sz="1800" b="1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PHY-Layer</a:t>
              </a:r>
            </a:p>
            <a:p>
              <a:pPr algn="ctr"/>
              <a:endParaRPr lang="en-US" sz="1800" b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Rechteck 36">
                  <a:extLst>
                    <a:ext uri="{FF2B5EF4-FFF2-40B4-BE49-F238E27FC236}">
                      <a16:creationId xmlns:a16="http://schemas.microsoft.com/office/drawing/2014/main" id="{ECA304FE-51CD-634A-BC86-47FFD3100A64}"/>
                    </a:ext>
                  </a:extLst>
                </p:cNvPr>
                <p:cNvSpPr/>
                <p:nvPr/>
              </p:nvSpPr>
              <p:spPr>
                <a:xfrm>
                  <a:off x="5466357" y="2682600"/>
                  <a:ext cx="2016224" cy="792088"/>
                </a:xfrm>
                <a:prstGeom prst="rect">
                  <a:avLst/>
                </a:prstGeom>
                <a:solidFill>
                  <a:srgbClr val="92D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800" b="1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MAC-Layer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pt-B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acc>
                        <m:r>
                          <a:rPr lang="de-DE" sz="14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=</m:t>
                        </m:r>
                        <m:r>
                          <a:rPr lang="de-DE" sz="14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𝑓</m:t>
                        </m:r>
                        <m:r>
                          <a:rPr lang="de-DE" sz="14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(</m:t>
                        </m:r>
                        <m:r>
                          <a:rPr lang="de-DE" sz="14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𝐿</m:t>
                        </m:r>
                        <m:r>
                          <a:rPr lang="de-DE" sz="14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pt-B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4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de-DE" sz="14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𝑠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US" sz="14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, </m:t>
                        </m:r>
                        <m:sSub>
                          <m:sSubPr>
                            <m:ctrlPr>
                              <a:rPr lang="pt-B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4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de-DE" sz="14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𝑐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US" sz="14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, </m:t>
                        </m:r>
                        <m:sSub>
                          <m:sSubPr>
                            <m:ctrlPr>
                              <a:rPr lang="pt-B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4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de-DE" sz="14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𝐸</m:t>
                            </m:r>
                          </m:sub>
                        </m:sSub>
                        <m:r>
                          <a:rPr lang="de-DE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400" i="1" smtClean="0">
                            <a:solidFill>
                              <a:srgbClr val="C00000"/>
                            </a:solidFill>
                            <a:latin typeface="Cambria Math"/>
                          </a:rPr>
                          <m:t>𝛼</m:t>
                        </m:r>
                        <m:r>
                          <a:rPr lang="de-DE" sz="16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)</m:t>
                        </m:r>
                      </m:oMath>
                    </m:oMathPara>
                  </a14:m>
                  <a:endParaRPr lang="en-US" sz="1600" b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22" name="Rechteck 36">
                  <a:extLst>
                    <a:ext uri="{FF2B5EF4-FFF2-40B4-BE49-F238E27FC236}">
                      <a16:creationId xmlns:a16="http://schemas.microsoft.com/office/drawing/2014/main" id="{ECA304FE-51CD-634A-BC86-47FFD3100A6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66357" y="2682600"/>
                  <a:ext cx="2016224" cy="792088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" name="Pfeil nach unten 64">
              <a:extLst>
                <a:ext uri="{FF2B5EF4-FFF2-40B4-BE49-F238E27FC236}">
                  <a16:creationId xmlns:a16="http://schemas.microsoft.com/office/drawing/2014/main" id="{DABE406D-D641-0F4A-BE6B-E07171CBF602}"/>
                </a:ext>
              </a:extLst>
            </p:cNvPr>
            <p:cNvSpPr/>
            <p:nvPr/>
          </p:nvSpPr>
          <p:spPr>
            <a:xfrm rot="16200000">
              <a:off x="4910990" y="2395662"/>
              <a:ext cx="174632" cy="936103"/>
            </a:xfrm>
            <a:prstGeom prst="down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feld 65">
                  <a:extLst>
                    <a:ext uri="{FF2B5EF4-FFF2-40B4-BE49-F238E27FC236}">
                      <a16:creationId xmlns:a16="http://schemas.microsoft.com/office/drawing/2014/main" id="{DE6168F3-6BFA-5C4B-A7B5-D0DB02037D65}"/>
                    </a:ext>
                  </a:extLst>
                </p:cNvPr>
                <p:cNvSpPr txBox="1"/>
                <p:nvPr/>
              </p:nvSpPr>
              <p:spPr>
                <a:xfrm>
                  <a:off x="4456465" y="2420888"/>
                  <a:ext cx="935769" cy="307777"/>
                </a:xfrm>
                <a:prstGeom prst="rect">
                  <a:avLst/>
                </a:prstGeom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pt-BR" sz="1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lang="de-DE" sz="1400" b="0" i="1">
                              <a:solidFill>
                                <a:srgbClr val="C00000"/>
                              </a:solidFill>
                              <a:latin typeface="Cambria Math"/>
                              <a:cs typeface="+mn-cs"/>
                            </a:rPr>
                            <m:t>𝑁</m:t>
                          </m:r>
                        </m:e>
                        <m:sub>
                          <m:r>
                            <a:rPr lang="de-DE" sz="1400" b="0" i="1">
                              <a:solidFill>
                                <a:srgbClr val="C00000"/>
                              </a:solidFill>
                              <a:latin typeface="Cambria Math"/>
                              <a:cs typeface="+mn-cs"/>
                            </a:rPr>
                            <m:t>𝑠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1400" b="0" i="1">
                          <a:solidFill>
                            <a:srgbClr val="C00000"/>
                          </a:solidFill>
                          <a:latin typeface="Cambria Math"/>
                          <a:cs typeface="+mn-cs"/>
                        </a:rPr>
                        <m:t>, </m:t>
                      </m:r>
                      <m:sSub>
                        <m:sSubPr>
                          <m:ctrlPr>
                            <a:rPr lang="pt-BR" sz="1400" b="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lang="de-DE" sz="1400" b="0" i="1">
                              <a:solidFill>
                                <a:srgbClr val="C00000"/>
                              </a:solidFill>
                              <a:latin typeface="Cambria Math"/>
                              <a:cs typeface="+mn-cs"/>
                            </a:rPr>
                            <m:t>𝑁</m:t>
                          </m:r>
                        </m:e>
                        <m:sub>
                          <m:r>
                            <a:rPr lang="de-DE" sz="1400" b="0" i="1">
                              <a:solidFill>
                                <a:srgbClr val="C00000"/>
                              </a:solidFill>
                              <a:latin typeface="Cambria Math"/>
                              <a:cs typeface="+mn-cs"/>
                            </a:rPr>
                            <m:t>𝑐</m:t>
                          </m:r>
                        </m:sub>
                      </m:sSub>
                    </m:oMath>
                  </a14:m>
                  <a:r>
                    <a:rPr lang="en-US" sz="1400" b="0" i="1">
                      <a:solidFill>
                        <a:srgbClr val="C00000"/>
                      </a:solidFill>
                      <a:latin typeface="Cambria Math"/>
                      <a:cs typeface="+mn-cs"/>
                    </a:rPr>
                    <a:t>,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pt-BR" sz="1400" b="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lang="de-DE" sz="1400" b="0" i="1">
                              <a:solidFill>
                                <a:srgbClr val="C00000"/>
                              </a:solidFill>
                              <a:latin typeface="Cambria Math"/>
                              <a:cs typeface="+mn-cs"/>
                            </a:rPr>
                            <m:t>𝑁</m:t>
                          </m:r>
                        </m:e>
                        <m:sub>
                          <m:r>
                            <a:rPr lang="de-DE" sz="1400" b="0" i="1">
                              <a:solidFill>
                                <a:srgbClr val="C00000"/>
                              </a:solidFill>
                              <a:latin typeface="Cambria Math"/>
                              <a:cs typeface="+mn-cs"/>
                            </a:rPr>
                            <m:t>𝐸</m:t>
                          </m:r>
                        </m:sub>
                      </m:sSub>
                    </m:oMath>
                  </a14:m>
                  <a:endParaRPr lang="en-US" sz="1400" b="0" i="1">
                    <a:solidFill>
                      <a:srgbClr val="C00000"/>
                    </a:solidFill>
                    <a:latin typeface="Cambria Math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4" name="Textfeld 65">
                  <a:extLst>
                    <a:ext uri="{FF2B5EF4-FFF2-40B4-BE49-F238E27FC236}">
                      <a16:creationId xmlns:a16="http://schemas.microsoft.com/office/drawing/2014/main" id="{DE6168F3-6BFA-5C4B-A7B5-D0DB02037D6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56465" y="2420888"/>
                  <a:ext cx="935769" cy="307777"/>
                </a:xfrm>
                <a:prstGeom prst="rect">
                  <a:avLst/>
                </a:prstGeom>
                <a:blipFill>
                  <a:blip r:embed="rId8"/>
                  <a:stretch>
                    <a:fillRect b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5" name="Pfeil nach unten 7">
              <a:extLst>
                <a:ext uri="{FF2B5EF4-FFF2-40B4-BE49-F238E27FC236}">
                  <a16:creationId xmlns:a16="http://schemas.microsoft.com/office/drawing/2014/main" id="{D80463B4-D749-9141-8599-7C575975D9F6}"/>
                </a:ext>
              </a:extLst>
            </p:cNvPr>
            <p:cNvSpPr/>
            <p:nvPr/>
          </p:nvSpPr>
          <p:spPr>
            <a:xfrm rot="16200000">
              <a:off x="2752841" y="2952631"/>
              <a:ext cx="180020" cy="432048"/>
            </a:xfrm>
            <a:prstGeom prst="down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feld 1">
                  <a:extLst>
                    <a:ext uri="{FF2B5EF4-FFF2-40B4-BE49-F238E27FC236}">
                      <a16:creationId xmlns:a16="http://schemas.microsoft.com/office/drawing/2014/main" id="{D8EC06A9-DBEF-FD48-BE3B-ECB1C74BA52A}"/>
                    </a:ext>
                  </a:extLst>
                </p:cNvPr>
                <p:cNvSpPr txBox="1"/>
                <p:nvPr/>
              </p:nvSpPr>
              <p:spPr>
                <a:xfrm>
                  <a:off x="2011025" y="2708920"/>
                  <a:ext cx="1119858" cy="307777"/>
                </a:xfrm>
                <a:prstGeom prst="rect">
                  <a:avLst/>
                </a:prstGeom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pt-BR" sz="1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b="0" i="1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𝑁</m:t>
                          </m:r>
                          <m:r>
                            <a:rPr lang="de-DE" sz="1400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′</m:t>
                          </m:r>
                        </m:e>
                        <m:sub>
                          <m:r>
                            <a:rPr lang="de-DE" sz="1400" b="0" i="1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𝑠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1400" b="0" i="1">
                          <a:solidFill>
                            <a:srgbClr val="C00000"/>
                          </a:solidFill>
                          <a:latin typeface="Cambria Math"/>
                        </a:rPr>
                        <m:t>, </m:t>
                      </m:r>
                      <m:sSub>
                        <m:sSubPr>
                          <m:ctrlPr>
                            <a:rPr lang="pt-BR" sz="1400" b="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b="0" i="1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𝑁</m:t>
                          </m:r>
                          <m:r>
                            <a:rPr lang="de-DE" sz="1400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′</m:t>
                          </m:r>
                        </m:e>
                        <m:sub>
                          <m:r>
                            <a:rPr lang="de-DE" sz="1400" b="0" i="1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𝑐</m:t>
                          </m:r>
                        </m:sub>
                      </m:sSub>
                    </m:oMath>
                  </a14:m>
                  <a:r>
                    <a:rPr lang="en-US" sz="1400" b="0" i="1">
                      <a:solidFill>
                        <a:srgbClr val="C00000"/>
                      </a:solidFill>
                      <a:latin typeface="Cambria Math"/>
                    </a:rPr>
                    <a:t>,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pt-BR" sz="1400" b="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b="0" i="1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𝑁</m:t>
                          </m:r>
                          <m:r>
                            <a:rPr lang="de-DE" sz="1400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′</m:t>
                          </m:r>
                        </m:e>
                        <m:sub>
                          <m:r>
                            <a:rPr lang="de-DE" sz="1400" b="0" i="1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𝐸</m:t>
                          </m:r>
                        </m:sub>
                      </m:sSub>
                    </m:oMath>
                  </a14:m>
                  <a:endParaRPr lang="en-US" sz="1400" b="0"/>
                </a:p>
              </p:txBody>
            </p:sp>
          </mc:Choice>
          <mc:Fallback xmlns="">
            <p:sp>
              <p:nvSpPr>
                <p:cNvPr id="26" name="Textfeld 1">
                  <a:extLst>
                    <a:ext uri="{FF2B5EF4-FFF2-40B4-BE49-F238E27FC236}">
                      <a16:creationId xmlns:a16="http://schemas.microsoft.com/office/drawing/2014/main" id="{D8EC06A9-DBEF-FD48-BE3B-ECB1C74BA52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11025" y="2708920"/>
                  <a:ext cx="1119858" cy="307777"/>
                </a:xfrm>
                <a:prstGeom prst="rect">
                  <a:avLst/>
                </a:prstGeom>
                <a:blipFill>
                  <a:blip r:embed="rId9"/>
                  <a:stretch>
                    <a:fillRect t="-4000" b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D9EBFBE2-A2B3-4C4B-8AEE-853723B7113B}"/>
                    </a:ext>
                  </a:extLst>
                </p:cNvPr>
                <p:cNvSpPr txBox="1"/>
                <p:nvPr/>
              </p:nvSpPr>
              <p:spPr>
                <a:xfrm>
                  <a:off x="4806300" y="3018438"/>
                  <a:ext cx="372025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i="1" smtClean="0">
                            <a:solidFill>
                              <a:srgbClr val="C00000"/>
                            </a:solidFill>
                            <a:latin typeface="Cambria Math"/>
                            <a:ea typeface="Cambria Math"/>
                            <a:cs typeface="Calibri" panose="020F0502020204030204" pitchFamily="34" charset="0"/>
                          </a:rPr>
                          <m:t>𝛼</m:t>
                        </m:r>
                      </m:oMath>
                    </m:oMathPara>
                  </a14:m>
                  <a:endParaRPr lang="en-US" sz="1600">
                    <a:solidFill>
                      <a:srgbClr val="C0000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D9EBFBE2-A2B3-4C4B-8AEE-853723B7113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06300" y="3018438"/>
                  <a:ext cx="372025" cy="338554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83238ECA-C641-0D41-840F-C1A5EC71AC69}"/>
                </a:ext>
              </a:extLst>
            </p:cNvPr>
            <p:cNvCxnSpPr/>
            <p:nvPr/>
          </p:nvCxnSpPr>
          <p:spPr bwMode="auto">
            <a:xfrm>
              <a:off x="4530253" y="3356992"/>
              <a:ext cx="936103" cy="0"/>
            </a:xfrm>
            <a:prstGeom prst="straightConnector1">
              <a:avLst/>
            </a:prstGeom>
            <a:ln w="412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Abgerundetes Rechteck 7">
                <a:extLst>
                  <a:ext uri="{FF2B5EF4-FFF2-40B4-BE49-F238E27FC236}">
                    <a16:creationId xmlns:a16="http://schemas.microsoft.com/office/drawing/2014/main" id="{7F8C38E1-4F0C-E14E-BB83-DC44F4EDD82C}"/>
                  </a:ext>
                </a:extLst>
              </p:cNvPr>
              <p:cNvSpPr/>
              <p:nvPr/>
            </p:nvSpPr>
            <p:spPr>
              <a:xfrm>
                <a:off x="428207" y="2078459"/>
                <a:ext cx="2088232" cy="789995"/>
              </a:xfrm>
              <a:prstGeom prst="round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sz="1000" i="1" kern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0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𝑁</m:t>
                        </m:r>
                      </m:e>
                      <m:sub>
                        <m:r>
                          <a:rPr lang="de-DE" sz="10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sz="1000" kern="0">
                    <a:solidFill>
                      <a:schemeClr val="tx1"/>
                    </a:solidFill>
                  </a:rPr>
                  <a:t>: number of successful slots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sz="1000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0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𝑁</m:t>
                        </m:r>
                      </m:e>
                      <m:sub>
                        <m:r>
                          <a:rPr lang="de-DE" sz="1000" i="1" kern="0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de-DE" sz="1000" kern="0">
                    <a:solidFill>
                      <a:schemeClr val="tx1"/>
                    </a:solidFill>
                  </a:rPr>
                  <a:t>: </a:t>
                </a:r>
                <a:r>
                  <a:rPr lang="en-US" sz="1000" kern="0">
                    <a:solidFill>
                      <a:schemeClr val="tx1"/>
                    </a:solidFill>
                  </a:rPr>
                  <a:t>number of collided slots</a:t>
                </a:r>
                <a:endParaRPr lang="de-DE" sz="1000" kern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sz="1000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0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𝑁</m:t>
                        </m:r>
                      </m:e>
                      <m:sub>
                        <m:r>
                          <a:rPr lang="de-DE" sz="10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en-US" sz="1000" kern="0">
                    <a:solidFill>
                      <a:schemeClr val="tx1"/>
                    </a:solidFill>
                  </a:rPr>
                  <a:t>: number of empty slots</a:t>
                </a:r>
              </a:p>
              <a:p>
                <a:pPr algn="ctr"/>
                <a:r>
                  <a:rPr lang="en-US" sz="1000" b="1" kern="0">
                    <a:solidFill>
                      <a:srgbClr val="C00000"/>
                    </a:solidFill>
                  </a:rPr>
                  <a:t>After </a:t>
                </a:r>
                <a:r>
                  <a:rPr lang="en-US" sz="1000" b="1" kern="0">
                    <a:solidFill>
                      <a:schemeClr val="tx1"/>
                    </a:solidFill>
                  </a:rPr>
                  <a:t>collision recovery</a:t>
                </a:r>
              </a:p>
            </p:txBody>
          </p:sp>
        </mc:Choice>
        <mc:Fallback xmlns="">
          <p:sp>
            <p:nvSpPr>
              <p:cNvPr id="30" name="Abgerundetes Rechteck 7">
                <a:extLst>
                  <a:ext uri="{FF2B5EF4-FFF2-40B4-BE49-F238E27FC236}">
                    <a16:creationId xmlns:a16="http://schemas.microsoft.com/office/drawing/2014/main" id="{7F8C38E1-4F0C-E14E-BB83-DC44F4EDD8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207" y="2078459"/>
                <a:ext cx="2088232" cy="789995"/>
              </a:xfrm>
              <a:prstGeom prst="round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solidFill>
                  <a:schemeClr val="tx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Abgerundetes Rechteck 7">
                <a:extLst>
                  <a:ext uri="{FF2B5EF4-FFF2-40B4-BE49-F238E27FC236}">
                    <a16:creationId xmlns:a16="http://schemas.microsoft.com/office/drawing/2014/main" id="{3C78D28E-EF6D-2D49-907A-EE6E2A361A8E}"/>
                  </a:ext>
                </a:extLst>
              </p:cNvPr>
              <p:cNvSpPr/>
              <p:nvPr/>
            </p:nvSpPr>
            <p:spPr>
              <a:xfrm>
                <a:off x="6372200" y="4822217"/>
                <a:ext cx="2138375" cy="1104787"/>
              </a:xfrm>
              <a:prstGeom prst="round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BR" sz="1200" i="1" kern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2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𝑁</m:t>
                        </m:r>
                        <m:r>
                          <a:rPr lang="de-DE" sz="12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′</m:t>
                        </m:r>
                      </m:e>
                      <m:sub>
                        <m:r>
                          <a:rPr lang="de-DE" sz="12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𝐶</m:t>
                        </m:r>
                      </m:sub>
                    </m:sSub>
                    <m:r>
                      <a:rPr lang="de-DE" sz="1200" i="1" kern="0">
                        <a:solidFill>
                          <a:schemeClr val="tx1"/>
                        </a:solidFill>
                        <a:latin typeface="Cambria Math"/>
                      </a:rPr>
                      <m:t>=</m:t>
                    </m:r>
                    <m:d>
                      <m:dPr>
                        <m:begChr m:val="⌊"/>
                        <m:endChr m:val="⌋"/>
                        <m:ctrlPr>
                          <a:rPr lang="de-DE" sz="1200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de-DE" sz="1200" i="1" ker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pt-BR" sz="1200" i="1" ker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200" i="1" ker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de-DE" sz="1200" i="1" ker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𝑐</m:t>
                                </m:r>
                              </m:sub>
                            </m:sSub>
                          </m:num>
                          <m:den>
                            <m:r>
                              <a:rPr lang="de-DE" sz="1200" i="1" ker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(1−</m:t>
                            </m:r>
                            <m:r>
                              <a:rPr lang="pt-BR" sz="1200" i="1" kern="0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  <m:t>𝛼</m:t>
                            </m:r>
                            <m:r>
                              <a:rPr lang="de-DE" sz="1200" i="1" kern="0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  <m:t>)</m:t>
                            </m:r>
                          </m:den>
                        </m:f>
                      </m:e>
                    </m:d>
                  </m:oMath>
                </a14:m>
                <a:endParaRPr lang="en-US" sz="1200" kern="0">
                  <a:solidFill>
                    <a:schemeClr val="tx1"/>
                  </a:solidFill>
                </a:endParaRP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BR" sz="1200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2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𝑁</m:t>
                        </m:r>
                        <m:r>
                          <a:rPr lang="de-DE" sz="12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′</m:t>
                        </m:r>
                      </m:e>
                      <m:sub>
                        <m:r>
                          <a:rPr lang="de-DE" sz="12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𝑠</m:t>
                        </m:r>
                      </m:sub>
                    </m:sSub>
                    <m:r>
                      <a:rPr lang="de-DE" sz="1200" i="1" kern="0">
                        <a:solidFill>
                          <a:schemeClr val="tx1"/>
                        </a:solidFill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pt-BR" sz="1200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2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𝑁</m:t>
                        </m:r>
                      </m:e>
                      <m:sub>
                        <m:r>
                          <a:rPr lang="de-DE" sz="12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𝑠</m:t>
                        </m:r>
                      </m:sub>
                    </m:sSub>
                    <m:r>
                      <a:rPr lang="de-DE" sz="1200" i="1" kern="0">
                        <a:solidFill>
                          <a:schemeClr val="tx1"/>
                        </a:solidFill>
                        <a:latin typeface="Cambria Math"/>
                      </a:rPr>
                      <m:t>−</m:t>
                    </m:r>
                    <m:d>
                      <m:dPr>
                        <m:begChr m:val="⌈"/>
                        <m:endChr m:val="⌉"/>
                        <m:ctrlPr>
                          <a:rPr lang="de-DE" sz="1200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de-DE" sz="1200" i="1" ker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de-DE" sz="1200" i="1" ker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pt-BR" sz="1200" i="1" kern="0">
                                    <a:solidFill>
                                      <a:schemeClr val="tx1"/>
                                    </a:solidFill>
                                    <a:latin typeface="Cambria Math"/>
                                    <a:ea typeface="Cambria Math"/>
                                  </a:rPr>
                                  <m:t>𝛼</m:t>
                                </m:r>
                              </m:num>
                              <m:den>
                                <m:r>
                                  <a:rPr lang="de-DE" sz="1200" i="1" ker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1−</m:t>
                                </m:r>
                                <m:r>
                                  <a:rPr lang="pt-BR" sz="1200" i="1" kern="0">
                                    <a:solidFill>
                                      <a:schemeClr val="tx1"/>
                                    </a:solidFill>
                                    <a:latin typeface="Cambria Math"/>
                                    <a:ea typeface="Cambria Math"/>
                                  </a:rPr>
                                  <m:t>𝛼</m:t>
                                </m:r>
                              </m:den>
                            </m:f>
                          </m:e>
                        </m:d>
                      </m:e>
                    </m:d>
                    <m:sSub>
                      <m:sSubPr>
                        <m:ctrlPr>
                          <a:rPr lang="pt-BR" sz="1200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2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𝑁</m:t>
                        </m:r>
                      </m:e>
                      <m:sub>
                        <m:r>
                          <a:rPr lang="de-DE" sz="12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𝑐</m:t>
                        </m:r>
                      </m:sub>
                    </m:sSub>
                  </m:oMath>
                </a14:m>
                <a:endParaRPr lang="en-US" sz="1200" kern="0">
                  <a:solidFill>
                    <a:schemeClr val="tx1"/>
                  </a:solidFill>
                </a:endParaRP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BR" sz="1200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2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𝑁</m:t>
                        </m:r>
                        <m:r>
                          <a:rPr lang="de-DE" sz="12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′</m:t>
                        </m:r>
                      </m:e>
                      <m:sub>
                        <m:r>
                          <a:rPr lang="de-DE" sz="12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𝐸</m:t>
                        </m:r>
                      </m:sub>
                    </m:sSub>
                    <m:r>
                      <a:rPr lang="de-DE" sz="1200" i="1" kern="0">
                        <a:solidFill>
                          <a:schemeClr val="tx1"/>
                        </a:solidFill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pt-BR" sz="1200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2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𝑁</m:t>
                        </m:r>
                      </m:e>
                      <m:sub>
                        <m:r>
                          <a:rPr lang="de-DE" sz="12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𝐸</m:t>
                        </m:r>
                      </m:sub>
                    </m:sSub>
                  </m:oMath>
                </a14:m>
                <a:endParaRPr lang="de-DE" sz="1200" kern="0">
                  <a:solidFill>
                    <a:schemeClr val="tx1"/>
                  </a:solidFill>
                </a:endParaRPr>
              </a:p>
              <a:p>
                <a:pPr lvl="1"/>
                <a:endParaRPr lang="en-US" sz="1000" ker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" name="Abgerundetes Rechteck 7">
                <a:extLst>
                  <a:ext uri="{FF2B5EF4-FFF2-40B4-BE49-F238E27FC236}">
                    <a16:creationId xmlns:a16="http://schemas.microsoft.com/office/drawing/2014/main" id="{3C78D28E-EF6D-2D49-907A-EE6E2A361A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2200" y="4822217"/>
                <a:ext cx="2138375" cy="1104787"/>
              </a:xfrm>
              <a:prstGeom prst="round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solidFill>
                  <a:schemeClr val="tx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Abgerundetes Rechteck 7">
                <a:extLst>
                  <a:ext uri="{FF2B5EF4-FFF2-40B4-BE49-F238E27FC236}">
                    <a16:creationId xmlns:a16="http://schemas.microsoft.com/office/drawing/2014/main" id="{F7C4F6D0-FBED-FE40-9828-20519DA2FEA2}"/>
                  </a:ext>
                </a:extLst>
              </p:cNvPr>
              <p:cNvSpPr/>
              <p:nvPr/>
            </p:nvSpPr>
            <p:spPr>
              <a:xfrm>
                <a:off x="466725" y="4822217"/>
                <a:ext cx="2093294" cy="854549"/>
              </a:xfrm>
              <a:prstGeom prst="round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sz="1000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0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𝑁</m:t>
                        </m:r>
                        <m:r>
                          <a:rPr lang="de-DE" sz="10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′</m:t>
                        </m:r>
                      </m:e>
                      <m:sub>
                        <m:r>
                          <a:rPr lang="de-DE" sz="10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sz="1000" kern="0">
                    <a:solidFill>
                      <a:schemeClr val="tx1"/>
                    </a:solidFill>
                  </a:rPr>
                  <a:t>: number of successful slots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sz="1000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0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𝑁</m:t>
                        </m:r>
                        <m:r>
                          <a:rPr lang="de-DE" sz="10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′</m:t>
                        </m:r>
                      </m:e>
                      <m:sub>
                        <m:r>
                          <a:rPr lang="de-DE" sz="10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de-DE" sz="1000" kern="0">
                    <a:solidFill>
                      <a:schemeClr val="tx1"/>
                    </a:solidFill>
                  </a:rPr>
                  <a:t>: </a:t>
                </a:r>
                <a:r>
                  <a:rPr lang="en-US" sz="1000" kern="0">
                    <a:solidFill>
                      <a:schemeClr val="tx1"/>
                    </a:solidFill>
                  </a:rPr>
                  <a:t>number of collided slots</a:t>
                </a:r>
                <a:endParaRPr lang="de-DE" sz="1000" kern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sz="1000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0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𝑁</m:t>
                        </m:r>
                        <m:r>
                          <a:rPr lang="de-DE" sz="10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′</m:t>
                        </m:r>
                      </m:e>
                      <m:sub>
                        <m:r>
                          <a:rPr lang="de-DE" sz="10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en-US" sz="1000" kern="0">
                    <a:solidFill>
                      <a:schemeClr val="tx1"/>
                    </a:solidFill>
                  </a:rPr>
                  <a:t>: number of empty slots</a:t>
                </a:r>
              </a:p>
              <a:p>
                <a:pPr algn="ctr"/>
                <a:r>
                  <a:rPr lang="en-US" sz="1000" b="1" kern="0">
                    <a:solidFill>
                      <a:srgbClr val="C00000"/>
                    </a:solidFill>
                  </a:rPr>
                  <a:t>Before </a:t>
                </a:r>
                <a:r>
                  <a:rPr lang="en-US" sz="1000" b="1" kern="0">
                    <a:solidFill>
                      <a:schemeClr val="tx1"/>
                    </a:solidFill>
                  </a:rPr>
                  <a:t>collision recovery</a:t>
                </a:r>
              </a:p>
            </p:txBody>
          </p:sp>
        </mc:Choice>
        <mc:Fallback xmlns="">
          <p:sp>
            <p:nvSpPr>
              <p:cNvPr id="34" name="Abgerundetes Rechteck 7">
                <a:extLst>
                  <a:ext uri="{FF2B5EF4-FFF2-40B4-BE49-F238E27FC236}">
                    <a16:creationId xmlns:a16="http://schemas.microsoft.com/office/drawing/2014/main" id="{F7C4F6D0-FBED-FE40-9828-20519DA2FE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725" y="4822217"/>
                <a:ext cx="2093294" cy="854549"/>
              </a:xfrm>
              <a:prstGeom prst="round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solidFill>
                  <a:schemeClr val="tx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Abgerundetes Rechteck 7">
                <a:extLst>
                  <a:ext uri="{FF2B5EF4-FFF2-40B4-BE49-F238E27FC236}">
                    <a16:creationId xmlns:a16="http://schemas.microsoft.com/office/drawing/2014/main" id="{E4E3EA4A-DE85-F342-9BF3-73354DBF2CD3}"/>
                  </a:ext>
                </a:extLst>
              </p:cNvPr>
              <p:cNvSpPr/>
              <p:nvPr/>
            </p:nvSpPr>
            <p:spPr>
              <a:xfrm>
                <a:off x="3365500" y="5042029"/>
                <a:ext cx="2093294" cy="307545"/>
              </a:xfrm>
              <a:prstGeom prst="round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r>
                      <a:rPr lang="pt-BR" sz="1000" i="1" kern="0">
                        <a:solidFill>
                          <a:schemeClr val="tx1"/>
                        </a:solidFill>
                        <a:latin typeface="Cambria Math"/>
                        <a:ea typeface="Cambria Math"/>
                      </a:rPr>
                      <m:t>𝛼</m:t>
                    </m:r>
                  </m:oMath>
                </a14:m>
                <a:r>
                  <a:rPr lang="en-US" sz="1000" kern="0">
                    <a:solidFill>
                      <a:schemeClr val="tx1"/>
                    </a:solidFill>
                  </a:rPr>
                  <a:t>: Collision recovery probability</a:t>
                </a:r>
                <a:endParaRPr lang="de-DE" sz="1000" i="1" kern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5" name="Abgerundetes Rechteck 7">
                <a:extLst>
                  <a:ext uri="{FF2B5EF4-FFF2-40B4-BE49-F238E27FC236}">
                    <a16:creationId xmlns:a16="http://schemas.microsoft.com/office/drawing/2014/main" id="{E4E3EA4A-DE85-F342-9BF3-73354DBF2C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5500" y="5042029"/>
                <a:ext cx="2093294" cy="307545"/>
              </a:xfrm>
              <a:prstGeom prst="round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solidFill>
                  <a:schemeClr val="tx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079761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C87FC861-5090-BA41-824C-70418336512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958" b="18958"/>
          <a:stretch>
            <a:fillRect/>
          </a:stretch>
        </p:blipFill>
        <p:spPr/>
      </p:pic>
      <p:sp>
        <p:nvSpPr>
          <p:cNvPr id="7" name="Titel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2400"/>
              <a:t>Design and Implementation of Anti-collision Algorithms for Dense RFID Systems</a:t>
            </a:r>
            <a:br>
              <a:rPr lang="en-US" sz="2400"/>
            </a:br>
            <a:br>
              <a:rPr lang="en-US"/>
            </a:br>
            <a:endParaRPr lang="de-DE"/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6603E203-80CE-8345-9D30-77E7141E23FC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>
          <a:xfrm>
            <a:off x="5940152" y="6237312"/>
            <a:ext cx="1330007" cy="564151"/>
          </a:xfr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E91637A-D6F8-F543-9965-B025056FD5F3}"/>
              </a:ext>
            </a:extLst>
          </p:cNvPr>
          <p:cNvSpPr/>
          <p:nvPr/>
        </p:nvSpPr>
        <p:spPr>
          <a:xfrm>
            <a:off x="466725" y="1822410"/>
            <a:ext cx="55984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000">
                <a:latin typeface="Calibri" panose="020F0502020204030204" pitchFamily="34" charset="0"/>
              </a:rPr>
              <a:t>Hazem </a:t>
            </a:r>
            <a:r>
              <a:rPr lang="de-DE" sz="2000" err="1">
                <a:latin typeface="Calibri" panose="020F0502020204030204" pitchFamily="34" charset="0"/>
              </a:rPr>
              <a:t>Elsaid</a:t>
            </a:r>
            <a:r>
              <a:rPr lang="de-DE" sz="2000">
                <a:latin typeface="Calibri" panose="020F0502020204030204" pitchFamily="34" charset="0"/>
              </a:rPr>
              <a:t> Ibrahim</a:t>
            </a:r>
          </a:p>
        </p:txBody>
      </p:sp>
    </p:spTree>
    <p:extLst>
      <p:ext uri="{BB962C8B-B14F-4D97-AF65-F5344CB8AC3E}">
        <p14:creationId xmlns:p14="http://schemas.microsoft.com/office/powerpoint/2010/main" val="19468038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C87FC861-5090-BA41-824C-70418336512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958" b="18958"/>
          <a:stretch>
            <a:fillRect/>
          </a:stretch>
        </p:blipFill>
        <p:spPr>
          <a:xfrm>
            <a:off x="466725" y="2636912"/>
            <a:ext cx="8208000" cy="3384470"/>
          </a:xfrm>
        </p:spPr>
      </p:pic>
      <p:sp>
        <p:nvSpPr>
          <p:cNvPr id="7" name="Titel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sz="2400"/>
              <a:t>Design and Implementation of Anti-collision Algorithms for Dense RFID Systems</a:t>
            </a:r>
            <a:endParaRPr lang="de-DE"/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6603E203-80CE-8345-9D30-77E7141E23FC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>
          <a:xfrm>
            <a:off x="5940152" y="6237312"/>
            <a:ext cx="1330007" cy="564151"/>
          </a:xfr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47BEBCD-F8A9-864A-9393-5DBB104CCBBE}"/>
              </a:ext>
            </a:extLst>
          </p:cNvPr>
          <p:cNvSpPr/>
          <p:nvPr/>
        </p:nvSpPr>
        <p:spPr>
          <a:xfrm>
            <a:off x="1979712" y="1443791"/>
            <a:ext cx="5598400" cy="12849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2000">
                <a:latin typeface="Calibri" panose="020F0502020204030204" pitchFamily="34" charset="0"/>
              </a:rPr>
              <a:t>A </a:t>
            </a:r>
            <a:r>
              <a:rPr lang="de-DE" sz="2000" err="1">
                <a:latin typeface="Calibri" panose="020F0502020204030204" pitchFamily="34" charset="0"/>
              </a:rPr>
              <a:t>Doctoral</a:t>
            </a:r>
            <a:r>
              <a:rPr lang="de-DE" sz="2000">
                <a:latin typeface="Calibri" panose="020F0502020204030204" pitchFamily="34" charset="0"/>
              </a:rPr>
              <a:t> Thesis</a:t>
            </a:r>
          </a:p>
          <a:p>
            <a:pPr algn="ctr"/>
            <a:r>
              <a:rPr lang="de-DE" sz="2000" err="1">
                <a:latin typeface="Calibri" panose="020F0502020204030204" pitchFamily="34" charset="0"/>
              </a:rPr>
              <a:t>by</a:t>
            </a:r>
            <a:endParaRPr lang="de-DE" sz="2000">
              <a:latin typeface="Calibri" panose="020F050202020403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de-DE" sz="2500">
                <a:latin typeface="Calibri" panose="020F0502020204030204" pitchFamily="34" charset="0"/>
              </a:rPr>
              <a:t>Hazem </a:t>
            </a:r>
            <a:r>
              <a:rPr lang="de-DE" sz="2500" err="1">
                <a:latin typeface="Calibri" panose="020F0502020204030204" pitchFamily="34" charset="0"/>
              </a:rPr>
              <a:t>Elsaid</a:t>
            </a:r>
            <a:r>
              <a:rPr lang="de-DE" sz="2500">
                <a:latin typeface="Calibri" panose="020F0502020204030204" pitchFamily="34" charset="0"/>
              </a:rPr>
              <a:t> Ibrahim</a:t>
            </a:r>
          </a:p>
        </p:txBody>
      </p:sp>
    </p:spTree>
    <p:extLst>
      <p:ext uri="{BB962C8B-B14F-4D97-AF65-F5344CB8AC3E}">
        <p14:creationId xmlns:p14="http://schemas.microsoft.com/office/powerpoint/2010/main" val="208247310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de-DE"/>
            </a:br>
            <a:r>
              <a:rPr lang="de-DE"/>
              <a:t>Agenda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Bildplatzhalter 5"/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4ACDCDA-98E8-5349-AE37-0E5BA4858195}" type="datetime3">
              <a:rPr lang="de-DE" smtClean="0"/>
              <a:t>23/01/2019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Hazem Elsaid Ibrahim | PhD Dissertation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5A0D3CB2-E0E6-284D-B358-2D0FC1F909E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>
          <a:xfrm>
            <a:off x="7524750" y="100013"/>
            <a:ext cx="1149350" cy="906462"/>
          </a:xfrm>
        </p:spPr>
      </p:pic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6D6825A-82F5-3A4F-9E8F-D3A513A73C6B}" type="datetime3">
              <a:rPr lang="de-DE" smtClean="0"/>
              <a:t>23/01/2019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Hazem Elsaid Ibrahim | PhD Dissertation</a:t>
            </a:r>
          </a:p>
        </p:txBody>
      </p:sp>
      <p:sp>
        <p:nvSpPr>
          <p:cNvPr id="7" name="Oval 4">
            <a:extLst>
              <a:ext uri="{FF2B5EF4-FFF2-40B4-BE49-F238E27FC236}">
                <a16:creationId xmlns:a16="http://schemas.microsoft.com/office/drawing/2014/main" id="{921C712E-A34A-D445-8790-DC72058E0A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48697" y="1110248"/>
            <a:ext cx="3452288" cy="3010272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16" name="Oval 12">
            <a:extLst>
              <a:ext uri="{FF2B5EF4-FFF2-40B4-BE49-F238E27FC236}">
                <a16:creationId xmlns:a16="http://schemas.microsoft.com/office/drawing/2014/main" id="{F4C24C1D-D06B-3F4D-BD8F-9AF1555E2F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58949" y="2317160"/>
            <a:ext cx="443204" cy="425554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grpSp>
        <p:nvGrpSpPr>
          <p:cNvPr id="20" name="Gruppieren 5">
            <a:extLst>
              <a:ext uri="{FF2B5EF4-FFF2-40B4-BE49-F238E27FC236}">
                <a16:creationId xmlns:a16="http://schemas.microsoft.com/office/drawing/2014/main" id="{9EB00962-EB73-3E4E-A80F-87745F4C46CA}"/>
              </a:ext>
            </a:extLst>
          </p:cNvPr>
          <p:cNvGrpSpPr/>
          <p:nvPr/>
        </p:nvGrpSpPr>
        <p:grpSpPr>
          <a:xfrm>
            <a:off x="7909152" y="4051904"/>
            <a:ext cx="1559391" cy="638694"/>
            <a:chOff x="7233106" y="5388503"/>
            <a:chExt cx="1529894" cy="638694"/>
          </a:xfrm>
        </p:grpSpPr>
        <p:sp>
          <p:nvSpPr>
            <p:cNvPr id="21" name="Textfeld 49">
              <a:extLst>
                <a:ext uri="{FF2B5EF4-FFF2-40B4-BE49-F238E27FC236}">
                  <a16:creationId xmlns:a16="http://schemas.microsoft.com/office/drawing/2014/main" id="{9C8AECE5-B73D-B441-84A3-09046FD2E56D}"/>
                </a:ext>
              </a:extLst>
            </p:cNvPr>
            <p:cNvSpPr txBox="1"/>
            <p:nvPr/>
          </p:nvSpPr>
          <p:spPr>
            <a:xfrm>
              <a:off x="7614106" y="5719420"/>
              <a:ext cx="7463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b="1">
                  <a:latin typeface="Calibri" panose="020F0502020204030204" pitchFamily="34" charset="0"/>
                  <a:cs typeface="Calibri" panose="020F0502020204030204" pitchFamily="34" charset="0"/>
                </a:rPr>
                <a:t>Reader</a:t>
              </a:r>
            </a:p>
          </p:txBody>
        </p:sp>
        <p:sp>
          <p:nvSpPr>
            <p:cNvPr id="22" name="Textfeld 50">
              <a:extLst>
                <a:ext uri="{FF2B5EF4-FFF2-40B4-BE49-F238E27FC236}">
                  <a16:creationId xmlns:a16="http://schemas.microsoft.com/office/drawing/2014/main" id="{92B104C4-1A50-D145-9D21-2962EEF7E51B}"/>
                </a:ext>
              </a:extLst>
            </p:cNvPr>
            <p:cNvSpPr txBox="1"/>
            <p:nvPr/>
          </p:nvSpPr>
          <p:spPr>
            <a:xfrm>
              <a:off x="7654990" y="5388503"/>
              <a:ext cx="110801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b="1">
                  <a:latin typeface="Calibri" panose="020F0502020204030204" pitchFamily="34" charset="0"/>
                  <a:cs typeface="Calibri" panose="020F0502020204030204" pitchFamily="34" charset="0"/>
                </a:rPr>
                <a:t>Tag</a:t>
              </a:r>
            </a:p>
          </p:txBody>
        </p:sp>
        <p:sp>
          <p:nvSpPr>
            <p:cNvPr id="23" name="Rectangle 8">
              <a:extLst>
                <a:ext uri="{FF2B5EF4-FFF2-40B4-BE49-F238E27FC236}">
                  <a16:creationId xmlns:a16="http://schemas.microsoft.com/office/drawing/2014/main" id="{CCA7C8D4-D688-1E4A-8760-7895269FAF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33106" y="5450476"/>
              <a:ext cx="228600" cy="164219"/>
            </a:xfrm>
            <a:prstGeom prst="rect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24" name="Oval 12">
              <a:extLst>
                <a:ext uri="{FF2B5EF4-FFF2-40B4-BE49-F238E27FC236}">
                  <a16:creationId xmlns:a16="http://schemas.microsoft.com/office/drawing/2014/main" id="{D58481A4-3317-F548-BBA5-0DC5C635D2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33106" y="5786819"/>
              <a:ext cx="228600" cy="21128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</p:grpSp>
      <p:sp>
        <p:nvSpPr>
          <p:cNvPr id="37" name="Rectangle 8">
            <a:extLst>
              <a:ext uri="{FF2B5EF4-FFF2-40B4-BE49-F238E27FC236}">
                <a16:creationId xmlns:a16="http://schemas.microsoft.com/office/drawing/2014/main" id="{713CF2E5-5671-0C40-A42D-BE9A5DFDE0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9171" y="1381846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grpSp>
        <p:nvGrpSpPr>
          <p:cNvPr id="49" name="Gruppieren 86">
            <a:extLst>
              <a:ext uri="{FF2B5EF4-FFF2-40B4-BE49-F238E27FC236}">
                <a16:creationId xmlns:a16="http://schemas.microsoft.com/office/drawing/2014/main" id="{02756C76-AA7B-9D42-AC68-74B28D40B833}"/>
              </a:ext>
            </a:extLst>
          </p:cNvPr>
          <p:cNvGrpSpPr/>
          <p:nvPr/>
        </p:nvGrpSpPr>
        <p:grpSpPr>
          <a:xfrm>
            <a:off x="5375168" y="5026634"/>
            <a:ext cx="3312831" cy="295420"/>
            <a:chOff x="370266" y="3735501"/>
            <a:chExt cx="3985710" cy="500066"/>
          </a:xfrm>
        </p:grpSpPr>
        <p:sp>
          <p:nvSpPr>
            <p:cNvPr id="50" name="Rectangle 64">
              <a:extLst>
                <a:ext uri="{FF2B5EF4-FFF2-40B4-BE49-F238E27FC236}">
                  <a16:creationId xmlns:a16="http://schemas.microsoft.com/office/drawing/2014/main" id="{DB5B1487-E2DE-8145-AE5B-46B3DAA0D4AC}"/>
                </a:ext>
              </a:extLst>
            </p:cNvPr>
            <p:cNvSpPr/>
            <p:nvPr/>
          </p:nvSpPr>
          <p:spPr>
            <a:xfrm>
              <a:off x="370266" y="3735501"/>
              <a:ext cx="3985710" cy="50006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1" name="Rectangle 65">
              <a:extLst>
                <a:ext uri="{FF2B5EF4-FFF2-40B4-BE49-F238E27FC236}">
                  <a16:creationId xmlns:a16="http://schemas.microsoft.com/office/drawing/2014/main" id="{4A032FC1-9A1B-CD4E-ADD6-E11F6B3740EE}"/>
                </a:ext>
              </a:extLst>
            </p:cNvPr>
            <p:cNvSpPr/>
            <p:nvPr/>
          </p:nvSpPr>
          <p:spPr>
            <a:xfrm>
              <a:off x="370266" y="3735501"/>
              <a:ext cx="500066" cy="50006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sp>
          <p:nvSpPr>
            <p:cNvPr id="52" name="Rectangle 66">
              <a:extLst>
                <a:ext uri="{FF2B5EF4-FFF2-40B4-BE49-F238E27FC236}">
                  <a16:creationId xmlns:a16="http://schemas.microsoft.com/office/drawing/2014/main" id="{D62A8334-98D5-5940-991B-B6997D4C450B}"/>
                </a:ext>
              </a:extLst>
            </p:cNvPr>
            <p:cNvSpPr/>
            <p:nvPr/>
          </p:nvSpPr>
          <p:spPr>
            <a:xfrm>
              <a:off x="3855910" y="3735501"/>
              <a:ext cx="500066" cy="50006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sp>
          <p:nvSpPr>
            <p:cNvPr id="53" name="Rectangle 31">
              <a:extLst>
                <a:ext uri="{FF2B5EF4-FFF2-40B4-BE49-F238E27FC236}">
                  <a16:creationId xmlns:a16="http://schemas.microsoft.com/office/drawing/2014/main" id="{99FC5C39-4752-2E42-8608-5AD2AC3A5991}"/>
                </a:ext>
              </a:extLst>
            </p:cNvPr>
            <p:cNvSpPr/>
            <p:nvPr/>
          </p:nvSpPr>
          <p:spPr>
            <a:xfrm>
              <a:off x="1370398" y="3735501"/>
              <a:ext cx="500066" cy="50006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sp>
          <p:nvSpPr>
            <p:cNvPr id="55" name="Rectangle 65">
              <a:extLst>
                <a:ext uri="{FF2B5EF4-FFF2-40B4-BE49-F238E27FC236}">
                  <a16:creationId xmlns:a16="http://schemas.microsoft.com/office/drawing/2014/main" id="{91B36F45-924E-6143-BA18-B08E580D8494}"/>
                </a:ext>
              </a:extLst>
            </p:cNvPr>
            <p:cNvSpPr/>
            <p:nvPr/>
          </p:nvSpPr>
          <p:spPr>
            <a:xfrm>
              <a:off x="2365687" y="3735501"/>
              <a:ext cx="500066" cy="50006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sp>
          <p:nvSpPr>
            <p:cNvPr id="57" name="Rectangle 66">
              <a:extLst>
                <a:ext uri="{FF2B5EF4-FFF2-40B4-BE49-F238E27FC236}">
                  <a16:creationId xmlns:a16="http://schemas.microsoft.com/office/drawing/2014/main" id="{5B502034-62CF-5146-ABFF-3B44014A09C2}"/>
                </a:ext>
              </a:extLst>
            </p:cNvPr>
            <p:cNvSpPr/>
            <p:nvPr/>
          </p:nvSpPr>
          <p:spPr>
            <a:xfrm>
              <a:off x="3358027" y="3735501"/>
              <a:ext cx="500066" cy="50006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sp>
          <p:nvSpPr>
            <p:cNvPr id="58" name="Rectangle 31">
              <a:extLst>
                <a:ext uri="{FF2B5EF4-FFF2-40B4-BE49-F238E27FC236}">
                  <a16:creationId xmlns:a16="http://schemas.microsoft.com/office/drawing/2014/main" id="{20EF5C80-B680-BE4C-9283-653BE9793F71}"/>
                </a:ext>
              </a:extLst>
            </p:cNvPr>
            <p:cNvSpPr/>
            <p:nvPr/>
          </p:nvSpPr>
          <p:spPr>
            <a:xfrm>
              <a:off x="874322" y="3735501"/>
              <a:ext cx="500066" cy="50006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</p:grpSp>
      <p:cxnSp>
        <p:nvCxnSpPr>
          <p:cNvPr id="59" name="Gerade Verbindung mit Pfeil 70">
            <a:extLst>
              <a:ext uri="{FF2B5EF4-FFF2-40B4-BE49-F238E27FC236}">
                <a16:creationId xmlns:a16="http://schemas.microsoft.com/office/drawing/2014/main" id="{ECF2A788-11B5-2A41-8DF8-1F238A9A3A86}"/>
              </a:ext>
            </a:extLst>
          </p:cNvPr>
          <p:cNvCxnSpPr>
            <a:cxnSpLocks/>
          </p:cNvCxnSpPr>
          <p:nvPr/>
        </p:nvCxnSpPr>
        <p:spPr>
          <a:xfrm>
            <a:off x="5393058" y="5670273"/>
            <a:ext cx="3446651" cy="0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feld 71">
                <a:extLst>
                  <a:ext uri="{FF2B5EF4-FFF2-40B4-BE49-F238E27FC236}">
                    <a16:creationId xmlns:a16="http://schemas.microsoft.com/office/drawing/2014/main" id="{183C32A0-6597-A540-BCBB-8131FB22E402}"/>
                  </a:ext>
                </a:extLst>
              </p:cNvPr>
              <p:cNvSpPr txBox="1"/>
              <p:nvPr/>
            </p:nvSpPr>
            <p:spPr>
              <a:xfrm>
                <a:off x="6872386" y="5384432"/>
                <a:ext cx="35561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rgbClr val="000364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1600" b="0" i="1">
                  <a:solidFill>
                    <a:srgbClr val="000364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60" name="Textfeld 71">
                <a:extLst>
                  <a:ext uri="{FF2B5EF4-FFF2-40B4-BE49-F238E27FC236}">
                    <a16:creationId xmlns:a16="http://schemas.microsoft.com/office/drawing/2014/main" id="{183C32A0-6597-A540-BCBB-8131FB22E4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2386" y="5384432"/>
                <a:ext cx="355610" cy="3385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1" name="Picture Placeholder 4">
            <a:extLst>
              <a:ext uri="{FF2B5EF4-FFF2-40B4-BE49-F238E27FC236}">
                <a16:creationId xmlns:a16="http://schemas.microsoft.com/office/drawing/2014/main" id="{17F03CFE-CC8D-7E43-AC1B-033BE5BC10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 bwMode="auto">
          <a:xfrm>
            <a:off x="5940152" y="6237312"/>
            <a:ext cx="1330007" cy="56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" name="Rectangle 8">
            <a:extLst>
              <a:ext uri="{FF2B5EF4-FFF2-40B4-BE49-F238E27FC236}">
                <a16:creationId xmlns:a16="http://schemas.microsoft.com/office/drawing/2014/main" id="{41E5EC55-2294-CA41-8DDF-56A02B114F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97979" y="1554085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63" name="Rectangle 8">
            <a:extLst>
              <a:ext uri="{FF2B5EF4-FFF2-40B4-BE49-F238E27FC236}">
                <a16:creationId xmlns:a16="http://schemas.microsoft.com/office/drawing/2014/main" id="{FBC60566-90C7-EC42-B97B-FFC405BDB1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29550" y="2005608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64" name="Rectangle 8">
            <a:extLst>
              <a:ext uri="{FF2B5EF4-FFF2-40B4-BE49-F238E27FC236}">
                <a16:creationId xmlns:a16="http://schemas.microsoft.com/office/drawing/2014/main" id="{200B3ACE-A9EA-6245-AADD-290683CDBC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65393" y="2325895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65" name="Rectangle 8">
            <a:extLst>
              <a:ext uri="{FF2B5EF4-FFF2-40B4-BE49-F238E27FC236}">
                <a16:creationId xmlns:a16="http://schemas.microsoft.com/office/drawing/2014/main" id="{8EC9088D-19CD-A142-8A39-35E6A87274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15267" y="1919352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66" name="Rectangle 8">
            <a:extLst>
              <a:ext uri="{FF2B5EF4-FFF2-40B4-BE49-F238E27FC236}">
                <a16:creationId xmlns:a16="http://schemas.microsoft.com/office/drawing/2014/main" id="{A3DB459D-4371-6D44-8DAA-5BF57F80E6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19626" y="2886340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67" name="Rectangle 8">
            <a:extLst>
              <a:ext uri="{FF2B5EF4-FFF2-40B4-BE49-F238E27FC236}">
                <a16:creationId xmlns:a16="http://schemas.microsoft.com/office/drawing/2014/main" id="{F78629C2-134E-0441-ADFD-5E7B72D4D7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37648" y="3187973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68" name="Rectangle 8">
            <a:extLst>
              <a:ext uri="{FF2B5EF4-FFF2-40B4-BE49-F238E27FC236}">
                <a16:creationId xmlns:a16="http://schemas.microsoft.com/office/drawing/2014/main" id="{A6C2F931-E81F-EE44-8E3D-2E061272D2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95481" y="2784285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69" name="Rectangle 8">
            <a:extLst>
              <a:ext uri="{FF2B5EF4-FFF2-40B4-BE49-F238E27FC236}">
                <a16:creationId xmlns:a16="http://schemas.microsoft.com/office/drawing/2014/main" id="{F6356CE1-687C-5844-8BB2-C49F62EC3C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48836" y="3087429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70" name="Rectangle 8">
            <a:extLst>
              <a:ext uri="{FF2B5EF4-FFF2-40B4-BE49-F238E27FC236}">
                <a16:creationId xmlns:a16="http://schemas.microsoft.com/office/drawing/2014/main" id="{3D8B921B-38F7-0B41-A064-4367D31433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87533" y="2529937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71" name="Rectangle 8">
            <a:extLst>
              <a:ext uri="{FF2B5EF4-FFF2-40B4-BE49-F238E27FC236}">
                <a16:creationId xmlns:a16="http://schemas.microsoft.com/office/drawing/2014/main" id="{98C03668-A2C5-3A47-A72D-AF90F57E3B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73745" y="1480814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72" name="Rectangle 8">
            <a:extLst>
              <a:ext uri="{FF2B5EF4-FFF2-40B4-BE49-F238E27FC236}">
                <a16:creationId xmlns:a16="http://schemas.microsoft.com/office/drawing/2014/main" id="{6724580E-9EAC-8445-9F8F-852C9F7375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70159" y="1830217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73" name="Rectangle 8">
            <a:extLst>
              <a:ext uri="{FF2B5EF4-FFF2-40B4-BE49-F238E27FC236}">
                <a16:creationId xmlns:a16="http://schemas.microsoft.com/office/drawing/2014/main" id="{59B0831E-BE9B-D54F-A377-980C398E68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29550" y="2005608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74" name="Rectangle 8">
            <a:extLst>
              <a:ext uri="{FF2B5EF4-FFF2-40B4-BE49-F238E27FC236}">
                <a16:creationId xmlns:a16="http://schemas.microsoft.com/office/drawing/2014/main" id="{6CAAEDEA-B035-8C44-83E0-4DA88B7396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29550" y="2742714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75" name="Rectangle 8">
            <a:extLst>
              <a:ext uri="{FF2B5EF4-FFF2-40B4-BE49-F238E27FC236}">
                <a16:creationId xmlns:a16="http://schemas.microsoft.com/office/drawing/2014/main" id="{D85E1AD0-A6BF-2745-8068-50B61AB766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72693" y="2358665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76" name="Rectangle 8">
            <a:extLst>
              <a:ext uri="{FF2B5EF4-FFF2-40B4-BE49-F238E27FC236}">
                <a16:creationId xmlns:a16="http://schemas.microsoft.com/office/drawing/2014/main" id="{6AAB2316-6AB1-6C4A-8899-B51130894C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14768" y="2250721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77" name="Rectangle 8">
            <a:extLst>
              <a:ext uri="{FF2B5EF4-FFF2-40B4-BE49-F238E27FC236}">
                <a16:creationId xmlns:a16="http://schemas.microsoft.com/office/drawing/2014/main" id="{B61BF7D1-A0F6-A844-B4FF-0433AA6366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4787" y="3661091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78" name="Rectangle 8">
            <a:extLst>
              <a:ext uri="{FF2B5EF4-FFF2-40B4-BE49-F238E27FC236}">
                <a16:creationId xmlns:a16="http://schemas.microsoft.com/office/drawing/2014/main" id="{2F883D27-E4A6-D640-92F7-F4E046F4A3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29550" y="2005608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79" name="Rectangle 8">
            <a:extLst>
              <a:ext uri="{FF2B5EF4-FFF2-40B4-BE49-F238E27FC236}">
                <a16:creationId xmlns:a16="http://schemas.microsoft.com/office/drawing/2014/main" id="{A1F3CE08-FA90-EA4C-97B3-1D352F53E8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71338" y="3384290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56" name="Rechteck 9">
            <a:extLst>
              <a:ext uri="{FF2B5EF4-FFF2-40B4-BE49-F238E27FC236}">
                <a16:creationId xmlns:a16="http://schemas.microsoft.com/office/drawing/2014/main" id="{E14B616E-A728-0E45-A1AB-956CA68DDF73}"/>
              </a:ext>
            </a:extLst>
          </p:cNvPr>
          <p:cNvSpPr/>
          <p:nvPr/>
        </p:nvSpPr>
        <p:spPr>
          <a:xfrm>
            <a:off x="894839" y="2108072"/>
            <a:ext cx="2919888" cy="62295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>
                <a:solidFill>
                  <a:srgbClr val="001E64"/>
                </a:solidFill>
                <a:latin typeface="Calibri" panose="020F0502020204030204" pitchFamily="34" charset="0"/>
                <a:cs typeface="Arial" pitchFamily="34" charset="0"/>
              </a:rPr>
              <a:t>Observe slots </a:t>
            </a:r>
          </a:p>
          <a:p>
            <a:pPr algn="ctr"/>
            <a:r>
              <a:rPr lang="en-US" sz="1400" b="1">
                <a:solidFill>
                  <a:srgbClr val="001E64"/>
                </a:solidFill>
                <a:latin typeface="Calibri" panose="020F0502020204030204" pitchFamily="34" charset="0"/>
                <a:cs typeface="Arial" pitchFamily="34" charset="0"/>
              </a:rPr>
              <a:t>(Successful, Empty, </a:t>
            </a:r>
            <a:r>
              <a:rPr lang="en-US" sz="1400" b="1">
                <a:solidFill>
                  <a:schemeClr val="tx2"/>
                </a:solidFill>
                <a:latin typeface="Calibri" panose="020F0502020204030204" pitchFamily="34" charset="0"/>
                <a:cs typeface="Arial" pitchFamily="34" charset="0"/>
              </a:rPr>
              <a:t>Collided</a:t>
            </a:r>
            <a:r>
              <a:rPr lang="en-US" sz="1400" b="1">
                <a:solidFill>
                  <a:srgbClr val="001E64"/>
                </a:solidFill>
                <a:latin typeface="Calibri" panose="020F0502020204030204" pitchFamily="34" charset="0"/>
                <a:cs typeface="Arial" pitchFamily="34" charset="0"/>
              </a:rPr>
              <a:t>)</a:t>
            </a:r>
          </a:p>
        </p:txBody>
      </p:sp>
      <p:cxnSp>
        <p:nvCxnSpPr>
          <p:cNvPr id="81" name="Gerade Verbindung mit Pfeil 39">
            <a:extLst>
              <a:ext uri="{FF2B5EF4-FFF2-40B4-BE49-F238E27FC236}">
                <a16:creationId xmlns:a16="http://schemas.microsoft.com/office/drawing/2014/main" id="{F0AFB88B-7557-1643-A12F-7AEA9D77A55A}"/>
              </a:ext>
            </a:extLst>
          </p:cNvPr>
          <p:cNvCxnSpPr/>
          <p:nvPr/>
        </p:nvCxnSpPr>
        <p:spPr>
          <a:xfrm>
            <a:off x="2343399" y="1880810"/>
            <a:ext cx="0" cy="21931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ctangle 31">
            <a:extLst>
              <a:ext uri="{FF2B5EF4-FFF2-40B4-BE49-F238E27FC236}">
                <a16:creationId xmlns:a16="http://schemas.microsoft.com/office/drawing/2014/main" id="{1EB8A1CD-9872-E443-B79A-263467440AF3}"/>
              </a:ext>
            </a:extLst>
          </p:cNvPr>
          <p:cNvSpPr/>
          <p:nvPr/>
        </p:nvSpPr>
        <p:spPr>
          <a:xfrm>
            <a:off x="5378839" y="5026634"/>
            <a:ext cx="418960" cy="29542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>
                <a:solidFill>
                  <a:schemeClr val="tx1"/>
                </a:solidFill>
                <a:latin typeface="Calibri" panose="020F0502020204030204" pitchFamily="34" charset="0"/>
              </a:rPr>
              <a:t>S</a:t>
            </a:r>
            <a:endParaRPr lang="en-CA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48" name="Rectangle 107">
            <a:extLst>
              <a:ext uri="{FF2B5EF4-FFF2-40B4-BE49-F238E27FC236}">
                <a16:creationId xmlns:a16="http://schemas.microsoft.com/office/drawing/2014/main" id="{260D8F6D-115D-6446-9CF8-42E242D55CA9}"/>
              </a:ext>
            </a:extLst>
          </p:cNvPr>
          <p:cNvSpPr/>
          <p:nvPr/>
        </p:nvSpPr>
        <p:spPr>
          <a:xfrm>
            <a:off x="5797287" y="5027287"/>
            <a:ext cx="415801" cy="29476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>
                <a:solidFill>
                  <a:schemeClr val="tx1"/>
                </a:solidFill>
                <a:latin typeface="Calibri" panose="020F0502020204030204" pitchFamily="34" charset="0"/>
              </a:rPr>
              <a:t>E</a:t>
            </a:r>
          </a:p>
        </p:txBody>
      </p:sp>
      <p:sp>
        <p:nvSpPr>
          <p:cNvPr id="54" name="Rectangle 31">
            <a:extLst>
              <a:ext uri="{FF2B5EF4-FFF2-40B4-BE49-F238E27FC236}">
                <a16:creationId xmlns:a16="http://schemas.microsoft.com/office/drawing/2014/main" id="{C6AF7C09-6E49-B142-AAB3-08BDFFAA001B}"/>
              </a:ext>
            </a:extLst>
          </p:cNvPr>
          <p:cNvSpPr/>
          <p:nvPr/>
        </p:nvSpPr>
        <p:spPr>
          <a:xfrm>
            <a:off x="6212930" y="5027287"/>
            <a:ext cx="405497" cy="29476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>
                <a:solidFill>
                  <a:schemeClr val="tx1"/>
                </a:solidFill>
                <a:latin typeface="Calibri" panose="020F0502020204030204" pitchFamily="34" charset="0"/>
              </a:rPr>
              <a:t>C</a:t>
            </a:r>
            <a:endParaRPr lang="en-CA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83" name="Freeform 16">
            <a:extLst>
              <a:ext uri="{FF2B5EF4-FFF2-40B4-BE49-F238E27FC236}">
                <a16:creationId xmlns:a16="http://schemas.microsoft.com/office/drawing/2014/main" id="{EE11271F-C889-0943-B22B-49159BCCC1B3}"/>
              </a:ext>
            </a:extLst>
          </p:cNvPr>
          <p:cNvSpPr>
            <a:spLocks/>
          </p:cNvSpPr>
          <p:nvPr/>
        </p:nvSpPr>
        <p:spPr bwMode="auto">
          <a:xfrm rot="8383037">
            <a:off x="5894532" y="1984172"/>
            <a:ext cx="1120734" cy="68118"/>
          </a:xfrm>
          <a:custGeom>
            <a:avLst/>
            <a:gdLst>
              <a:gd name="T0" fmla="*/ 0 w 5153"/>
              <a:gd name="T1" fmla="*/ 584 h 586"/>
              <a:gd name="T2" fmla="*/ 580 w 5153"/>
              <a:gd name="T3" fmla="*/ 4 h 586"/>
              <a:gd name="T4" fmla="*/ 1161 w 5153"/>
              <a:gd name="T5" fmla="*/ 585 h 586"/>
              <a:gd name="T6" fmla="*/ 1741 w 5153"/>
              <a:gd name="T7" fmla="*/ 5 h 586"/>
              <a:gd name="T8" fmla="*/ 2322 w 5153"/>
              <a:gd name="T9" fmla="*/ 586 h 586"/>
              <a:gd name="T10" fmla="*/ 2903 w 5153"/>
              <a:gd name="T11" fmla="*/ 5 h 586"/>
              <a:gd name="T12" fmla="*/ 3483 w 5153"/>
              <a:gd name="T13" fmla="*/ 585 h 586"/>
              <a:gd name="T14" fmla="*/ 4064 w 5153"/>
              <a:gd name="T15" fmla="*/ 4 h 586"/>
              <a:gd name="T16" fmla="*/ 4620 w 5153"/>
              <a:gd name="T17" fmla="*/ 560 h 586"/>
              <a:gd name="T18" fmla="*/ 5153 w 5153"/>
              <a:gd name="T19" fmla="*/ 27 h 5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153" h="586">
                <a:moveTo>
                  <a:pt x="0" y="584"/>
                </a:moveTo>
                <a:cubicBezTo>
                  <a:pt x="193" y="294"/>
                  <a:pt x="387" y="4"/>
                  <a:pt x="580" y="4"/>
                </a:cubicBezTo>
                <a:cubicBezTo>
                  <a:pt x="773" y="4"/>
                  <a:pt x="968" y="585"/>
                  <a:pt x="1161" y="585"/>
                </a:cubicBezTo>
                <a:cubicBezTo>
                  <a:pt x="1354" y="585"/>
                  <a:pt x="1548" y="5"/>
                  <a:pt x="1741" y="5"/>
                </a:cubicBezTo>
                <a:cubicBezTo>
                  <a:pt x="1934" y="5"/>
                  <a:pt x="2128" y="586"/>
                  <a:pt x="2322" y="586"/>
                </a:cubicBezTo>
                <a:cubicBezTo>
                  <a:pt x="2516" y="586"/>
                  <a:pt x="2710" y="5"/>
                  <a:pt x="2903" y="5"/>
                </a:cubicBezTo>
                <a:cubicBezTo>
                  <a:pt x="3096" y="5"/>
                  <a:pt x="3290" y="585"/>
                  <a:pt x="3483" y="585"/>
                </a:cubicBezTo>
                <a:cubicBezTo>
                  <a:pt x="3676" y="585"/>
                  <a:pt x="3875" y="8"/>
                  <a:pt x="4064" y="4"/>
                </a:cubicBezTo>
                <a:cubicBezTo>
                  <a:pt x="4253" y="0"/>
                  <a:pt x="4439" y="556"/>
                  <a:pt x="4620" y="560"/>
                </a:cubicBezTo>
                <a:cubicBezTo>
                  <a:pt x="4801" y="564"/>
                  <a:pt x="5064" y="108"/>
                  <a:pt x="5153" y="27"/>
                </a:cubicBezTo>
              </a:path>
            </a:pathLst>
          </a:custGeom>
          <a:noFill/>
          <a:ln w="19050" cap="flat" cmpd="sng">
            <a:solidFill>
              <a:srgbClr val="9933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4" name="Freeform 16">
            <a:extLst>
              <a:ext uri="{FF2B5EF4-FFF2-40B4-BE49-F238E27FC236}">
                <a16:creationId xmlns:a16="http://schemas.microsoft.com/office/drawing/2014/main" id="{CBD63043-8F26-864B-AE96-14DD8E55E890}"/>
              </a:ext>
            </a:extLst>
          </p:cNvPr>
          <p:cNvSpPr>
            <a:spLocks/>
          </p:cNvSpPr>
          <p:nvPr/>
        </p:nvSpPr>
        <p:spPr bwMode="auto">
          <a:xfrm rot="9523567">
            <a:off x="6047871" y="2173019"/>
            <a:ext cx="1288357" cy="68653"/>
          </a:xfrm>
          <a:custGeom>
            <a:avLst/>
            <a:gdLst>
              <a:gd name="T0" fmla="*/ 0 w 5153"/>
              <a:gd name="T1" fmla="*/ 584 h 586"/>
              <a:gd name="T2" fmla="*/ 580 w 5153"/>
              <a:gd name="T3" fmla="*/ 4 h 586"/>
              <a:gd name="T4" fmla="*/ 1161 w 5153"/>
              <a:gd name="T5" fmla="*/ 585 h 586"/>
              <a:gd name="T6" fmla="*/ 1741 w 5153"/>
              <a:gd name="T7" fmla="*/ 5 h 586"/>
              <a:gd name="T8" fmla="*/ 2322 w 5153"/>
              <a:gd name="T9" fmla="*/ 586 h 586"/>
              <a:gd name="T10" fmla="*/ 2903 w 5153"/>
              <a:gd name="T11" fmla="*/ 5 h 586"/>
              <a:gd name="T12" fmla="*/ 3483 w 5153"/>
              <a:gd name="T13" fmla="*/ 585 h 586"/>
              <a:gd name="T14" fmla="*/ 4064 w 5153"/>
              <a:gd name="T15" fmla="*/ 4 h 586"/>
              <a:gd name="T16" fmla="*/ 4620 w 5153"/>
              <a:gd name="T17" fmla="*/ 560 h 586"/>
              <a:gd name="T18" fmla="*/ 5153 w 5153"/>
              <a:gd name="T19" fmla="*/ 27 h 5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153" h="586">
                <a:moveTo>
                  <a:pt x="0" y="584"/>
                </a:moveTo>
                <a:cubicBezTo>
                  <a:pt x="193" y="294"/>
                  <a:pt x="387" y="4"/>
                  <a:pt x="580" y="4"/>
                </a:cubicBezTo>
                <a:cubicBezTo>
                  <a:pt x="773" y="4"/>
                  <a:pt x="968" y="585"/>
                  <a:pt x="1161" y="585"/>
                </a:cubicBezTo>
                <a:cubicBezTo>
                  <a:pt x="1354" y="585"/>
                  <a:pt x="1548" y="5"/>
                  <a:pt x="1741" y="5"/>
                </a:cubicBezTo>
                <a:cubicBezTo>
                  <a:pt x="1934" y="5"/>
                  <a:pt x="2128" y="586"/>
                  <a:pt x="2322" y="586"/>
                </a:cubicBezTo>
                <a:cubicBezTo>
                  <a:pt x="2516" y="586"/>
                  <a:pt x="2710" y="5"/>
                  <a:pt x="2903" y="5"/>
                </a:cubicBezTo>
                <a:cubicBezTo>
                  <a:pt x="3096" y="5"/>
                  <a:pt x="3290" y="585"/>
                  <a:pt x="3483" y="585"/>
                </a:cubicBezTo>
                <a:cubicBezTo>
                  <a:pt x="3676" y="585"/>
                  <a:pt x="3875" y="8"/>
                  <a:pt x="4064" y="4"/>
                </a:cubicBezTo>
                <a:cubicBezTo>
                  <a:pt x="4253" y="0"/>
                  <a:pt x="4439" y="556"/>
                  <a:pt x="4620" y="560"/>
                </a:cubicBezTo>
                <a:cubicBezTo>
                  <a:pt x="4801" y="564"/>
                  <a:pt x="5064" y="108"/>
                  <a:pt x="5153" y="27"/>
                </a:cubicBezTo>
              </a:path>
            </a:pathLst>
          </a:custGeom>
          <a:noFill/>
          <a:ln w="19050" cap="flat" cmpd="sng">
            <a:solidFill>
              <a:srgbClr val="9933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5" name="Freeform 16">
            <a:extLst>
              <a:ext uri="{FF2B5EF4-FFF2-40B4-BE49-F238E27FC236}">
                <a16:creationId xmlns:a16="http://schemas.microsoft.com/office/drawing/2014/main" id="{FB5AC210-D9CC-4944-8CB6-E615FCD8F93C}"/>
              </a:ext>
            </a:extLst>
          </p:cNvPr>
          <p:cNvSpPr>
            <a:spLocks/>
          </p:cNvSpPr>
          <p:nvPr/>
        </p:nvSpPr>
        <p:spPr bwMode="auto">
          <a:xfrm rot="11354515" flipV="1">
            <a:off x="6066900" y="2736516"/>
            <a:ext cx="1350278" cy="68221"/>
          </a:xfrm>
          <a:custGeom>
            <a:avLst/>
            <a:gdLst>
              <a:gd name="T0" fmla="*/ 0 w 5153"/>
              <a:gd name="T1" fmla="*/ 584 h 586"/>
              <a:gd name="T2" fmla="*/ 580 w 5153"/>
              <a:gd name="T3" fmla="*/ 4 h 586"/>
              <a:gd name="T4" fmla="*/ 1161 w 5153"/>
              <a:gd name="T5" fmla="*/ 585 h 586"/>
              <a:gd name="T6" fmla="*/ 1741 w 5153"/>
              <a:gd name="T7" fmla="*/ 5 h 586"/>
              <a:gd name="T8" fmla="*/ 2322 w 5153"/>
              <a:gd name="T9" fmla="*/ 586 h 586"/>
              <a:gd name="T10" fmla="*/ 2903 w 5153"/>
              <a:gd name="T11" fmla="*/ 5 h 586"/>
              <a:gd name="T12" fmla="*/ 3483 w 5153"/>
              <a:gd name="T13" fmla="*/ 585 h 586"/>
              <a:gd name="T14" fmla="*/ 4064 w 5153"/>
              <a:gd name="T15" fmla="*/ 4 h 586"/>
              <a:gd name="T16" fmla="*/ 4620 w 5153"/>
              <a:gd name="T17" fmla="*/ 560 h 586"/>
              <a:gd name="T18" fmla="*/ 5153 w 5153"/>
              <a:gd name="T19" fmla="*/ 27 h 5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153" h="586">
                <a:moveTo>
                  <a:pt x="0" y="584"/>
                </a:moveTo>
                <a:cubicBezTo>
                  <a:pt x="193" y="294"/>
                  <a:pt x="387" y="4"/>
                  <a:pt x="580" y="4"/>
                </a:cubicBezTo>
                <a:cubicBezTo>
                  <a:pt x="773" y="4"/>
                  <a:pt x="968" y="585"/>
                  <a:pt x="1161" y="585"/>
                </a:cubicBezTo>
                <a:cubicBezTo>
                  <a:pt x="1354" y="585"/>
                  <a:pt x="1548" y="5"/>
                  <a:pt x="1741" y="5"/>
                </a:cubicBezTo>
                <a:cubicBezTo>
                  <a:pt x="1934" y="5"/>
                  <a:pt x="2128" y="586"/>
                  <a:pt x="2322" y="586"/>
                </a:cubicBezTo>
                <a:cubicBezTo>
                  <a:pt x="2516" y="586"/>
                  <a:pt x="2710" y="5"/>
                  <a:pt x="2903" y="5"/>
                </a:cubicBezTo>
                <a:cubicBezTo>
                  <a:pt x="3096" y="5"/>
                  <a:pt x="3290" y="585"/>
                  <a:pt x="3483" y="585"/>
                </a:cubicBezTo>
                <a:cubicBezTo>
                  <a:pt x="3676" y="585"/>
                  <a:pt x="3875" y="8"/>
                  <a:pt x="4064" y="4"/>
                </a:cubicBezTo>
                <a:cubicBezTo>
                  <a:pt x="4253" y="0"/>
                  <a:pt x="4439" y="556"/>
                  <a:pt x="4620" y="560"/>
                </a:cubicBezTo>
                <a:cubicBezTo>
                  <a:pt x="4801" y="564"/>
                  <a:pt x="5064" y="108"/>
                  <a:pt x="5153" y="27"/>
                </a:cubicBezTo>
              </a:path>
            </a:pathLst>
          </a:custGeom>
          <a:noFill/>
          <a:ln w="19050" cap="flat" cmpd="sng">
            <a:solidFill>
              <a:srgbClr val="9933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cxnSp>
        <p:nvCxnSpPr>
          <p:cNvPr id="86" name="Gerade Verbindung mit Pfeil 14">
            <a:extLst>
              <a:ext uri="{FF2B5EF4-FFF2-40B4-BE49-F238E27FC236}">
                <a16:creationId xmlns:a16="http://schemas.microsoft.com/office/drawing/2014/main" id="{76897990-D8F7-6F4F-9429-758DC68191CF}"/>
              </a:ext>
            </a:extLst>
          </p:cNvPr>
          <p:cNvCxnSpPr/>
          <p:nvPr/>
        </p:nvCxnSpPr>
        <p:spPr>
          <a:xfrm>
            <a:off x="2355825" y="2750434"/>
            <a:ext cx="0" cy="216024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Raute 13">
                <a:extLst>
                  <a:ext uri="{FF2B5EF4-FFF2-40B4-BE49-F238E27FC236}">
                    <a16:creationId xmlns:a16="http://schemas.microsoft.com/office/drawing/2014/main" id="{7A0E4C65-0D53-1F49-8D4A-BCD0A2A972EC}"/>
                  </a:ext>
                </a:extLst>
              </p:cNvPr>
              <p:cNvSpPr/>
              <p:nvPr/>
            </p:nvSpPr>
            <p:spPr>
              <a:xfrm>
                <a:off x="1092991" y="2974445"/>
                <a:ext cx="2500816" cy="848495"/>
              </a:xfrm>
              <a:prstGeom prst="diamond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>
                    <a:solidFill>
                      <a:srgbClr val="001E64"/>
                    </a:solidFill>
                    <a:latin typeface="Calibri" panose="020F0502020204030204" pitchFamily="34" charset="0"/>
                    <a:cs typeface="Arial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𝑁</m:t>
                        </m:r>
                        <m:r>
                          <a:rPr lang="de-DE" sz="14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′</m:t>
                        </m:r>
                      </m:e>
                      <m:sub>
                        <m:r>
                          <a:rPr lang="de-DE" sz="14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𝑠</m:t>
                        </m:r>
                      </m:sub>
                    </m:sSub>
                    <m:r>
                      <m:rPr>
                        <m:nor/>
                      </m:rPr>
                      <a:rPr lang="de-DE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sz="1400" i="1">
                        <a:solidFill>
                          <a:schemeClr val="tx1"/>
                        </a:solidFill>
                        <a:latin typeface="Cambria Math"/>
                      </a:rPr>
                      <m:t> </m:t>
                    </m:r>
                    <m:sSub>
                      <m:sSubPr>
                        <m:ctrlPr>
                          <a:rPr lang="pt-B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𝑁</m:t>
                        </m:r>
                        <m:r>
                          <a:rPr lang="de-DE" sz="14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′</m:t>
                        </m:r>
                      </m:e>
                      <m:sub>
                        <m:r>
                          <a:rPr lang="de-DE" sz="14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𝑐</m:t>
                        </m:r>
                      </m:sub>
                    </m:sSub>
                    <m:r>
                      <a:rPr lang="de-DE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1400">
                  <a:solidFill>
                    <a:srgbClr val="001E64"/>
                  </a:solidFill>
                  <a:latin typeface="Calibri" panose="020F0502020204030204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87" name="Raute 13">
                <a:extLst>
                  <a:ext uri="{FF2B5EF4-FFF2-40B4-BE49-F238E27FC236}">
                    <a16:creationId xmlns:a16="http://schemas.microsoft.com/office/drawing/2014/main" id="{7A0E4C65-0D53-1F49-8D4A-BCD0A2A972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2991" y="2974445"/>
                <a:ext cx="2500816" cy="848495"/>
              </a:xfrm>
              <a:prstGeom prst="diamond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8" name="Gerade Verbindung mit Pfeil 17">
            <a:extLst>
              <a:ext uri="{FF2B5EF4-FFF2-40B4-BE49-F238E27FC236}">
                <a16:creationId xmlns:a16="http://schemas.microsoft.com/office/drawing/2014/main" id="{51D0D09D-7DC3-AC4C-A85B-4A9470ACF54C}"/>
              </a:ext>
            </a:extLst>
          </p:cNvPr>
          <p:cNvCxnSpPr>
            <a:cxnSpLocks/>
            <a:stCxn id="87" idx="1"/>
          </p:cNvCxnSpPr>
          <p:nvPr/>
        </p:nvCxnSpPr>
        <p:spPr>
          <a:xfrm flipH="1" flipV="1">
            <a:off x="827584" y="3398692"/>
            <a:ext cx="265407" cy="1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Ellipse 33">
            <a:extLst>
              <a:ext uri="{FF2B5EF4-FFF2-40B4-BE49-F238E27FC236}">
                <a16:creationId xmlns:a16="http://schemas.microsoft.com/office/drawing/2014/main" id="{46D4DEAA-C5EC-254F-8013-4FC907F64CDD}"/>
              </a:ext>
            </a:extLst>
          </p:cNvPr>
          <p:cNvSpPr/>
          <p:nvPr/>
        </p:nvSpPr>
        <p:spPr>
          <a:xfrm>
            <a:off x="94404" y="3187973"/>
            <a:ext cx="722659" cy="418844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b="1">
                <a:solidFill>
                  <a:srgbClr val="001E64"/>
                </a:solidFill>
                <a:latin typeface="Calibri" panose="020F0502020204030204" pitchFamily="34" charset="0"/>
                <a:cs typeface="Arial" pitchFamily="34" charset="0"/>
              </a:rPr>
              <a:t>End</a:t>
            </a:r>
            <a:endParaRPr lang="en-US" sz="1400" b="1">
              <a:solidFill>
                <a:srgbClr val="001E64"/>
              </a:solidFill>
              <a:latin typeface="Calibri" panose="020F0502020204030204" pitchFamily="34" charset="0"/>
              <a:cs typeface="Arial" pitchFamily="34" charset="0"/>
            </a:endParaRPr>
          </a:p>
        </p:txBody>
      </p:sp>
      <p:sp>
        <p:nvSpPr>
          <p:cNvPr id="90" name="Textfeld 2">
            <a:extLst>
              <a:ext uri="{FF2B5EF4-FFF2-40B4-BE49-F238E27FC236}">
                <a16:creationId xmlns:a16="http://schemas.microsoft.com/office/drawing/2014/main" id="{C02ACD0D-D919-494E-B7B5-3CCA1972682C}"/>
              </a:ext>
            </a:extLst>
          </p:cNvPr>
          <p:cNvSpPr txBox="1"/>
          <p:nvPr/>
        </p:nvSpPr>
        <p:spPr>
          <a:xfrm>
            <a:off x="924583" y="2997575"/>
            <a:ext cx="4245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solidFill>
                  <a:srgbClr val="001E64"/>
                </a:solidFill>
                <a:latin typeface="Calibri" panose="020F0502020204030204" pitchFamily="34" charset="0"/>
              </a:rPr>
              <a:t>yes</a:t>
            </a:r>
          </a:p>
        </p:txBody>
      </p:sp>
      <p:sp>
        <p:nvSpPr>
          <p:cNvPr id="91" name="Textfeld 16">
            <a:extLst>
              <a:ext uri="{FF2B5EF4-FFF2-40B4-BE49-F238E27FC236}">
                <a16:creationId xmlns:a16="http://schemas.microsoft.com/office/drawing/2014/main" id="{36C17AB1-07AB-3E40-A2ED-E7FA30DAA2DB}"/>
              </a:ext>
            </a:extLst>
          </p:cNvPr>
          <p:cNvSpPr txBox="1"/>
          <p:nvPr/>
        </p:nvSpPr>
        <p:spPr>
          <a:xfrm>
            <a:off x="1870268" y="3851043"/>
            <a:ext cx="3946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solidFill>
                  <a:srgbClr val="001E64"/>
                </a:solidFill>
                <a:latin typeface="Calibri" panose="020F0502020204030204" pitchFamily="34" charset="0"/>
              </a:rPr>
              <a:t>No</a:t>
            </a:r>
          </a:p>
        </p:txBody>
      </p:sp>
      <p:cxnSp>
        <p:nvCxnSpPr>
          <p:cNvPr id="92" name="Gerade Verbindung mit Pfeil 14">
            <a:extLst>
              <a:ext uri="{FF2B5EF4-FFF2-40B4-BE49-F238E27FC236}">
                <a16:creationId xmlns:a16="http://schemas.microsoft.com/office/drawing/2014/main" id="{0AE3363C-D0F3-C041-BD93-AA563B0198B4}"/>
              </a:ext>
            </a:extLst>
          </p:cNvPr>
          <p:cNvCxnSpPr>
            <a:cxnSpLocks/>
          </p:cNvCxnSpPr>
          <p:nvPr/>
        </p:nvCxnSpPr>
        <p:spPr>
          <a:xfrm>
            <a:off x="2337826" y="3825923"/>
            <a:ext cx="0" cy="452173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Rechteck 20">
                <a:extLst>
                  <a:ext uri="{FF2B5EF4-FFF2-40B4-BE49-F238E27FC236}">
                    <a16:creationId xmlns:a16="http://schemas.microsoft.com/office/drawing/2014/main" id="{3E6119AC-AE4B-D54A-BB76-1E1FF451BBBD}"/>
                  </a:ext>
                </a:extLst>
              </p:cNvPr>
              <p:cNvSpPr/>
              <p:nvPr/>
            </p:nvSpPr>
            <p:spPr>
              <a:xfrm>
                <a:off x="894839" y="4273920"/>
                <a:ext cx="2927206" cy="504626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sz="1300" b="1">
                    <a:solidFill>
                      <a:srgbClr val="001E64"/>
                    </a:solidFill>
                    <a:latin typeface="Calibri" panose="020F0502020204030204" pitchFamily="34" charset="0"/>
                    <a:cs typeface="Arial" pitchFamily="34" charset="0"/>
                  </a:rPr>
                  <a:t>Estimated number of tags (</a:t>
                </a:r>
                <a14:m>
                  <m:oMath xmlns:m="http://schemas.openxmlformats.org/officeDocument/2006/math">
                    <m:r>
                      <a:rPr lang="en-US" sz="1300" b="1" i="1" smtClean="0">
                        <a:solidFill>
                          <a:srgbClr val="001E64"/>
                        </a:solidFill>
                        <a:latin typeface="Cambria Math"/>
                        <a:cs typeface="Arial" pitchFamily="34" charset="0"/>
                      </a:rPr>
                      <m:t>𝒏</m:t>
                    </m:r>
                  </m:oMath>
                </a14:m>
                <a:r>
                  <a:rPr lang="en-US" sz="1300" b="1">
                    <a:solidFill>
                      <a:srgbClr val="001E64"/>
                    </a:solidFill>
                    <a:latin typeface="Calibri" panose="020F0502020204030204" pitchFamily="34" charset="0"/>
                    <a:cs typeface="Arial" pitchFamily="34" charset="0"/>
                  </a:rPr>
                  <a:t>)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sz="1300" b="1">
                    <a:solidFill>
                      <a:srgbClr val="001E64"/>
                    </a:solidFill>
                    <a:latin typeface="Calibri" panose="020F0502020204030204" pitchFamily="34" charset="0"/>
                    <a:cs typeface="Arial" pitchFamily="34" charset="0"/>
                  </a:rPr>
                  <a:t>Optimize the next frame length (</a:t>
                </a:r>
                <a14:m>
                  <m:oMath xmlns:m="http://schemas.openxmlformats.org/officeDocument/2006/math">
                    <m:r>
                      <a:rPr lang="en-US" sz="1300" b="1" i="1" smtClean="0">
                        <a:solidFill>
                          <a:srgbClr val="001E64"/>
                        </a:solidFill>
                        <a:latin typeface="Cambria Math"/>
                        <a:cs typeface="Arial" pitchFamily="34" charset="0"/>
                      </a:rPr>
                      <m:t>𝑳</m:t>
                    </m:r>
                    <m:r>
                      <a:rPr lang="en-US" sz="1300" b="1" i="1" baseline="-25000" err="1" smtClean="0">
                        <a:solidFill>
                          <a:srgbClr val="001E64"/>
                        </a:solidFill>
                        <a:latin typeface="Cambria Math"/>
                        <a:cs typeface="Arial" pitchFamily="34" charset="0"/>
                      </a:rPr>
                      <m:t>𝒐𝒑𝒕</m:t>
                    </m:r>
                  </m:oMath>
                </a14:m>
                <a:r>
                  <a:rPr lang="en-US" sz="1300" b="1">
                    <a:solidFill>
                      <a:srgbClr val="001E64"/>
                    </a:solidFill>
                    <a:latin typeface="Calibri" panose="020F0502020204030204" pitchFamily="34" charset="0"/>
                    <a:cs typeface="Arial" pitchFamily="34" charset="0"/>
                  </a:rPr>
                  <a:t>)</a:t>
                </a:r>
              </a:p>
            </p:txBody>
          </p:sp>
        </mc:Choice>
        <mc:Fallback xmlns="">
          <p:sp>
            <p:nvSpPr>
              <p:cNvPr id="93" name="Rechteck 20">
                <a:extLst>
                  <a:ext uri="{FF2B5EF4-FFF2-40B4-BE49-F238E27FC236}">
                    <a16:creationId xmlns:a16="http://schemas.microsoft.com/office/drawing/2014/main" id="{3E6119AC-AE4B-D54A-BB76-1E1FF451BB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839" y="4273920"/>
                <a:ext cx="2927206" cy="504626"/>
              </a:xfrm>
              <a:prstGeom prst="rect">
                <a:avLst/>
              </a:prstGeom>
              <a:blipFill>
                <a:blip r:embed="rId6"/>
                <a:stretch>
                  <a:fillRect b="-731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Group 25">
            <a:extLst>
              <a:ext uri="{FF2B5EF4-FFF2-40B4-BE49-F238E27FC236}">
                <a16:creationId xmlns:a16="http://schemas.microsoft.com/office/drawing/2014/main" id="{8DF0FC8B-A24B-3747-A481-F72E2329AA67}"/>
              </a:ext>
            </a:extLst>
          </p:cNvPr>
          <p:cNvGrpSpPr/>
          <p:nvPr/>
        </p:nvGrpSpPr>
        <p:grpSpPr>
          <a:xfrm>
            <a:off x="2337826" y="1983018"/>
            <a:ext cx="1707506" cy="2572842"/>
            <a:chOff x="2337826" y="1983018"/>
            <a:chExt cx="1707506" cy="2572842"/>
          </a:xfrm>
        </p:grpSpPr>
        <p:cxnSp>
          <p:nvCxnSpPr>
            <p:cNvPr id="94" name="Gerade Verbindung mit Pfeil 31">
              <a:extLst>
                <a:ext uri="{FF2B5EF4-FFF2-40B4-BE49-F238E27FC236}">
                  <a16:creationId xmlns:a16="http://schemas.microsoft.com/office/drawing/2014/main" id="{221D98BA-93CE-5846-AA8C-98C2C009D0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37826" y="1983018"/>
              <a:ext cx="170750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89">
              <a:extLst>
                <a:ext uri="{FF2B5EF4-FFF2-40B4-BE49-F238E27FC236}">
                  <a16:creationId xmlns:a16="http://schemas.microsoft.com/office/drawing/2014/main" id="{90A7B638-630A-254B-99E1-1C2766474BC7}"/>
                </a:ext>
              </a:extLst>
            </p:cNvPr>
            <p:cNvCxnSpPr>
              <a:cxnSpLocks/>
            </p:cNvCxnSpPr>
            <p:nvPr/>
          </p:nvCxnSpPr>
          <p:spPr>
            <a:xfrm>
              <a:off x="3838621" y="4555860"/>
              <a:ext cx="206711" cy="0"/>
            </a:xfrm>
            <a:prstGeom prst="line">
              <a:avLst/>
            </a:prstGeom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Gerade Verbindung 25">
              <a:extLst>
                <a:ext uri="{FF2B5EF4-FFF2-40B4-BE49-F238E27FC236}">
                  <a16:creationId xmlns:a16="http://schemas.microsoft.com/office/drawing/2014/main" id="{6C96D21B-BBA4-CE4D-8080-F4A79E623BD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45332" y="1983018"/>
              <a:ext cx="0" cy="2572842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Ellipse 12">
                <a:extLst>
                  <a:ext uri="{FF2B5EF4-FFF2-40B4-BE49-F238E27FC236}">
                    <a16:creationId xmlns:a16="http://schemas.microsoft.com/office/drawing/2014/main" id="{55F2EEC3-2E0D-9D49-A313-3A30306867A6}"/>
                  </a:ext>
                </a:extLst>
              </p:cNvPr>
              <p:cNvSpPr/>
              <p:nvPr/>
            </p:nvSpPr>
            <p:spPr>
              <a:xfrm>
                <a:off x="894839" y="1240251"/>
                <a:ext cx="2919889" cy="627668"/>
              </a:xfrm>
              <a:prstGeom prst="ellipse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>
                    <a:solidFill>
                      <a:srgbClr val="001E64"/>
                    </a:solidFill>
                    <a:latin typeface="Calibri" panose="020F0502020204030204" pitchFamily="34" charset="0"/>
                    <a:cs typeface="Arial" pitchFamily="34" charset="0"/>
                  </a:rPr>
                  <a:t>Initial frame length </a:t>
                </a:r>
                <a14:m>
                  <m:oMath xmlns:m="http://schemas.openxmlformats.org/officeDocument/2006/math">
                    <m:r>
                      <a:rPr lang="en-US" sz="1400" b="1" i="1" smtClean="0">
                        <a:solidFill>
                          <a:srgbClr val="001E64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𝑳</m:t>
                    </m:r>
                  </m:oMath>
                </a14:m>
                <a:endParaRPr lang="en-US" sz="1400" b="1">
                  <a:solidFill>
                    <a:srgbClr val="001E64"/>
                  </a:solidFill>
                  <a:latin typeface="Calibri" panose="020F0502020204030204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97" name="Ellipse 12">
                <a:extLst>
                  <a:ext uri="{FF2B5EF4-FFF2-40B4-BE49-F238E27FC236}">
                    <a16:creationId xmlns:a16="http://schemas.microsoft.com/office/drawing/2014/main" id="{55F2EEC3-2E0D-9D49-A313-3A30306867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839" y="1240251"/>
                <a:ext cx="2919889" cy="627668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8" name="TextBox 97">
            <a:extLst>
              <a:ext uri="{FF2B5EF4-FFF2-40B4-BE49-F238E27FC236}">
                <a16:creationId xmlns:a16="http://schemas.microsoft.com/office/drawing/2014/main" id="{71E9E57E-77DF-844E-9318-432B5D3EDBE1}"/>
              </a:ext>
            </a:extLst>
          </p:cNvPr>
          <p:cNvSpPr txBox="1"/>
          <p:nvPr/>
        </p:nvSpPr>
        <p:spPr>
          <a:xfrm>
            <a:off x="1619672" y="5822938"/>
            <a:ext cx="11700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00" i="1">
                <a:latin typeface="Calibri" panose="020F0502020204030204" pitchFamily="34" charset="0"/>
              </a:rPr>
              <a:t>[2] </a:t>
            </a:r>
            <a:r>
              <a:rPr lang="en-US" sz="1000" i="1">
                <a:latin typeface="Calibri" panose="020F0502020204030204" pitchFamily="34" charset="0"/>
                <a:cs typeface="Calibri" panose="020F0502020204030204" pitchFamily="34" charset="0"/>
              </a:rPr>
              <a:t>H. Vogt </a:t>
            </a:r>
            <a:r>
              <a:rPr lang="de-DE" sz="1000" i="1">
                <a:latin typeface="Calibri" panose="020F0502020204030204" pitchFamily="34" charset="0"/>
                <a:cs typeface="Calibri" panose="020F0502020204030204" pitchFamily="34" charset="0"/>
              </a:rPr>
              <a:t>2002. </a:t>
            </a:r>
            <a:endParaRPr lang="en-CA" sz="1000" i="1">
              <a:latin typeface="Calibri" panose="020F0502020204030204" pitchFamily="34" charset="0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179BA593-24D3-2944-953B-53651FF8CE1A}"/>
              </a:ext>
            </a:extLst>
          </p:cNvPr>
          <p:cNvSpPr txBox="1"/>
          <p:nvPr/>
        </p:nvSpPr>
        <p:spPr>
          <a:xfrm>
            <a:off x="434334" y="5822936"/>
            <a:ext cx="12335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00" i="1">
                <a:latin typeface="Calibri" panose="020F0502020204030204" pitchFamily="34" charset="0"/>
              </a:rPr>
              <a:t>[1] </a:t>
            </a:r>
            <a:r>
              <a:rPr lang="en-US" sz="1000" i="1">
                <a:latin typeface="Calibri" panose="020F0502020204030204" pitchFamily="34" charset="0"/>
                <a:cs typeface="Calibri" panose="020F0502020204030204" pitchFamily="34" charset="0"/>
              </a:rPr>
              <a:t>F. </a:t>
            </a:r>
            <a:r>
              <a:rPr lang="en-US" sz="1000" i="1" err="1">
                <a:latin typeface="Calibri" panose="020F0502020204030204" pitchFamily="34" charset="0"/>
                <a:cs typeface="Calibri" panose="020F0502020204030204" pitchFamily="34" charset="0"/>
              </a:rPr>
              <a:t>Schoute</a:t>
            </a:r>
            <a:r>
              <a:rPr lang="en-US" sz="1000" i="1"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lang="de-DE" sz="1000" i="1">
                <a:latin typeface="Calibri" panose="020F0502020204030204" pitchFamily="34" charset="0"/>
                <a:cs typeface="Calibri" panose="020F0502020204030204" pitchFamily="34" charset="0"/>
              </a:rPr>
              <a:t>1983. </a:t>
            </a:r>
            <a:endParaRPr lang="en-CA" sz="1000" i="1">
              <a:latin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feld 1">
                <a:extLst>
                  <a:ext uri="{FF2B5EF4-FFF2-40B4-BE49-F238E27FC236}">
                    <a16:creationId xmlns:a16="http://schemas.microsoft.com/office/drawing/2014/main" id="{5D2AB0A2-BD9D-404B-9A43-6BCE167D735D}"/>
                  </a:ext>
                </a:extLst>
              </p:cNvPr>
              <p:cNvSpPr txBox="1"/>
              <p:nvPr/>
            </p:nvSpPr>
            <p:spPr>
              <a:xfrm>
                <a:off x="2697743" y="2779178"/>
                <a:ext cx="1119858" cy="307777"/>
              </a:xfrm>
              <a:prstGeom prst="rect">
                <a:avLst/>
              </a:prstGeom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b="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𝑁</m:t>
                        </m:r>
                        <m:r>
                          <a:rPr lang="de-DE" sz="14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′</m:t>
                        </m:r>
                      </m:e>
                      <m:sub>
                        <m:r>
                          <a:rPr lang="de-DE" sz="1400" b="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𝑠</m:t>
                        </m:r>
                      </m:sub>
                    </m:sSub>
                    <m:r>
                      <m:rPr>
                        <m:nor/>
                      </m:rPr>
                      <a:rPr lang="en-US" sz="1400" b="0" i="1">
                        <a:solidFill>
                          <a:schemeClr val="tx1"/>
                        </a:solidFill>
                        <a:latin typeface="Cambria Math"/>
                      </a:rPr>
                      <m:t>, </m:t>
                    </m:r>
                    <m:sSub>
                      <m:sSubPr>
                        <m:ctrlPr>
                          <a:rPr lang="pt-BR" sz="14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b="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𝑁</m:t>
                        </m:r>
                        <m:r>
                          <a:rPr lang="de-DE" sz="14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′</m:t>
                        </m:r>
                      </m:e>
                      <m:sub>
                        <m:r>
                          <a:rPr lang="de-DE" sz="1400" b="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1400" b="0" i="1">
                    <a:solidFill>
                      <a:schemeClr val="tx1"/>
                    </a:solidFill>
                    <a:latin typeface="Cambria Math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4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b="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𝑁</m:t>
                        </m:r>
                        <m:r>
                          <a:rPr lang="de-DE" sz="14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′</m:t>
                        </m:r>
                      </m:e>
                      <m:sub>
                        <m:r>
                          <a:rPr lang="de-DE" sz="1400" b="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𝐸</m:t>
                        </m:r>
                      </m:sub>
                    </m:sSub>
                  </m:oMath>
                </a14:m>
                <a:endParaRPr lang="en-US" sz="1400" b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0" name="Textfeld 1">
                <a:extLst>
                  <a:ext uri="{FF2B5EF4-FFF2-40B4-BE49-F238E27FC236}">
                    <a16:creationId xmlns:a16="http://schemas.microsoft.com/office/drawing/2014/main" id="{5D2AB0A2-BD9D-404B-9A43-6BCE167D73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7743" y="2779178"/>
                <a:ext cx="1119858" cy="307777"/>
              </a:xfrm>
              <a:prstGeom prst="rect">
                <a:avLst/>
              </a:prstGeom>
              <a:blipFill>
                <a:blip r:embed="rId8"/>
                <a:stretch>
                  <a:fillRect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1" name="Titel 7">
            <a:extLst>
              <a:ext uri="{FF2B5EF4-FFF2-40B4-BE49-F238E27FC236}">
                <a16:creationId xmlns:a16="http://schemas.microsoft.com/office/drawing/2014/main" id="{4F49F038-1E8A-6049-93A3-1BAB591C1C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707886"/>
          </a:xfrm>
        </p:spPr>
        <p:txBody>
          <a:bodyPr/>
          <a:lstStyle/>
          <a:p>
            <a:r>
              <a:rPr lang="en-US" sz="2600">
                <a:latin typeface="Calibri" panose="020F0502020204030204" pitchFamily="34" charset="0"/>
                <a:cs typeface="Calibri" panose="020F0502020204030204" pitchFamily="34" charset="0"/>
              </a:rPr>
              <a:t>RFID Reading Process:</a:t>
            </a:r>
            <a:br>
              <a:rPr lang="en-US"/>
            </a:br>
            <a:r>
              <a:rPr lang="en-US" sz="2000">
                <a:solidFill>
                  <a:srgbClr val="00406F"/>
                </a:solidFill>
                <a:latin typeface="Frutiger LT Com 45 Light" pitchFamily="34" charset="0"/>
                <a:ea typeface="+mn-ea"/>
                <a:cs typeface="+mn-cs"/>
              </a:rPr>
              <a:t>Frame Slotted ALOHA (FSA)</a:t>
            </a:r>
            <a:r>
              <a:rPr lang="en-US" sz="2000" baseline="30000">
                <a:solidFill>
                  <a:srgbClr val="00406F"/>
                </a:solidFill>
                <a:latin typeface="Frutiger LT Com 45 Light" pitchFamily="34" charset="0"/>
                <a:ea typeface="+mn-ea"/>
                <a:cs typeface="+mn-cs"/>
              </a:rPr>
              <a:t>[1, 2]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2604C7D0-0CC3-964D-B58E-71BA50322315}"/>
                  </a:ext>
                </a:extLst>
              </p:cNvPr>
              <p:cNvSpPr/>
              <p:nvPr/>
            </p:nvSpPr>
            <p:spPr bwMode="auto">
              <a:xfrm>
                <a:off x="2854318" y="2206697"/>
                <a:ext cx="3661898" cy="2296451"/>
              </a:xfrm>
              <a:prstGeom prst="ellipse">
                <a:avLst/>
              </a:prstGeom>
              <a:solidFill>
                <a:schemeClr val="accent5"/>
              </a:solidFill>
              <a:ln w="19050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>
                  <a:spcAft>
                    <a:spcPct val="400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5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de-DE" sz="25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𝑐𝑜𝑛𝑣</m:t>
                          </m:r>
                          <m:r>
                            <a:rPr lang="de-DE" sz="25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</m:sub>
                      </m:sSub>
                      <m:r>
                        <a:rPr lang="de-DE" sz="25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de-DE" sz="25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36%</m:t>
                      </m:r>
                    </m:oMath>
                  </m:oMathPara>
                </a14:m>
                <a:endParaRPr kumimoji="0" lang="en-US" sz="2500" b="0" i="0" u="none" strike="noStrike" cap="none" normalizeH="0" baseline="0">
                  <a:ln>
                    <a:noFill/>
                  </a:ln>
                  <a:solidFill>
                    <a:srgbClr val="FF0000"/>
                  </a:solidFill>
                  <a:effectLst/>
                  <a:latin typeface="+mj-lt"/>
                </a:endParaRPr>
              </a:p>
            </p:txBody>
          </p:sp>
        </mc:Choice>
        <mc:Fallback xmlns="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2604C7D0-0CC3-964D-B58E-71BA503223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854318" y="2206697"/>
                <a:ext cx="3661898" cy="2296451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  <a:ln w="19050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3196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8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2" dur="2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  <p:set>
                                      <p:cBhvr>
                                        <p:cTn id="43" dur="2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4" dur="2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2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indefinite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5" dur="indefinite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indefinite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8" dur="indefinite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indefinite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61" dur="indefinite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indefinite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64" dur="indefinite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indefinite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67" dur="indefinite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indefinite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0" dur="indefinite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indefinite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3" dur="indefinite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indefinite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6" dur="indefinite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indefinite"/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9" dur="indefinite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indefinite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82" dur="indefinite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indefinite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85" dur="indefinite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indefinite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88" dur="indefinite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indefinite"/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91" dur="indefinite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indefinite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94" dur="indefinite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indefinite"/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97" dur="indefinite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indefinite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0" dur="indefinite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indefinite"/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3" dur="indefinite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indefinite"/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6" dur="indefinite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indefinite"/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9" dur="indefinite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indefinite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12" dur="indefinite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indefinite"/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15" dur="indefinite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indefinite"/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18" dur="indefinite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indefinite"/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21" dur="indefinite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indefinite"/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24" dur="indefinite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indefinite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27" dur="indefinite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indefinite"/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0" dur="indefinite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indefinite"/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3" dur="indefinite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indefinite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6" dur="indefinite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indefinite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9" dur="indefinite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indefinite"/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42" dur="indefinite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indefinite"/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45" dur="indefinite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indefinite"/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48" dur="indefinite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indefinite"/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51" dur="indefinite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indefinite"/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54" dur="indefinite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indefinite"/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57" dur="indefinite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indefinite"/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0" dur="indefinite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indefinite"/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3" dur="indefinite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indefinite"/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6" dur="indefinite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indefinite"/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9" dur="indefinite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indefinite"/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72" dur="indefinite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indefinite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75" dur="indefinite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indefinite"/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78" dur="indefinite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indefinite"/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81" dur="indefinite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indefinite"/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84" dur="indefinite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9" presetClass="emph" presetSubtype="0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indefinite"/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87" dur="indefinite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indefinite"/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90" dur="indefinite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6" grpId="0" animBg="1"/>
      <p:bldP spid="37" grpId="0" animBg="1"/>
      <p:bldP spid="60" grpId="0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2" grpId="1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8" grpId="1" animBg="1"/>
      <p:bldP spid="78" grpId="2" animBg="1"/>
      <p:bldP spid="79" grpId="0" animBg="1"/>
      <p:bldP spid="56" grpId="0" animBg="1"/>
      <p:bldP spid="82" grpId="0" animBg="1"/>
      <p:bldP spid="48" grpId="0" animBg="1"/>
      <p:bldP spid="54" grpId="0" animBg="1"/>
      <p:bldP spid="83" grpId="0" animBg="1"/>
      <p:bldP spid="84" grpId="0" animBg="1"/>
      <p:bldP spid="85" grpId="0" animBg="1"/>
      <p:bldP spid="87" grpId="0" animBg="1"/>
      <p:bldP spid="87" grpId="1" animBg="1"/>
      <p:bldP spid="89" grpId="0" animBg="1"/>
      <p:bldP spid="89" grpId="1" animBg="1"/>
      <p:bldP spid="90" grpId="0"/>
      <p:bldP spid="90" grpId="1"/>
      <p:bldP spid="91" grpId="0"/>
      <p:bldP spid="91" grpId="1"/>
      <p:bldP spid="93" grpId="0" animBg="1"/>
      <p:bldP spid="93" grpId="1" animBg="1"/>
      <p:bldP spid="97" grpId="0" animBg="1"/>
      <p:bldP spid="100" grpId="0"/>
      <p:bldP spid="100" grpId="1"/>
      <p:bldP spid="10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PHY-Layer Parameters</a:t>
            </a:r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5A0D3CB2-E0E6-284D-B358-2D0FC1F909E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>
          <a:xfrm>
            <a:off x="7524750" y="100013"/>
            <a:ext cx="1149350" cy="906462"/>
          </a:xfrm>
        </p:spPr>
      </p:pic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6D6825A-82F5-3A4F-9E8F-D3A513A73C6B}" type="datetime3">
              <a:rPr lang="de-DE" smtClean="0"/>
              <a:t>23/01/2019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Hazem Elsaid Ibrahim | PhD Dissertation</a:t>
            </a:r>
          </a:p>
        </p:txBody>
      </p:sp>
      <p:pic>
        <p:nvPicPr>
          <p:cNvPr id="59" name="Picture Placeholder 4">
            <a:extLst>
              <a:ext uri="{FF2B5EF4-FFF2-40B4-BE49-F238E27FC236}">
                <a16:creationId xmlns:a16="http://schemas.microsoft.com/office/drawing/2014/main" id="{9D4C11B8-33F8-174C-B456-F805B15892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 bwMode="auto">
          <a:xfrm>
            <a:off x="5940152" y="6237312"/>
            <a:ext cx="1330007" cy="56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38" name="Group 137">
            <a:extLst>
              <a:ext uri="{FF2B5EF4-FFF2-40B4-BE49-F238E27FC236}">
                <a16:creationId xmlns:a16="http://schemas.microsoft.com/office/drawing/2014/main" id="{F5618CBA-330C-754C-A917-4026A4AA7397}"/>
              </a:ext>
            </a:extLst>
          </p:cNvPr>
          <p:cNvGrpSpPr/>
          <p:nvPr/>
        </p:nvGrpSpPr>
        <p:grpSpPr>
          <a:xfrm>
            <a:off x="6483338" y="1396351"/>
            <a:ext cx="2382766" cy="1972190"/>
            <a:chOff x="6230959" y="1495219"/>
            <a:chExt cx="2766246" cy="2011969"/>
          </a:xfrm>
        </p:grpSpPr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4F37B871-ABB3-9A4E-9B4D-2A406991567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30959" y="2167710"/>
              <a:ext cx="1339478" cy="1339478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Cloud Callout 3">
                  <a:extLst>
                    <a:ext uri="{FF2B5EF4-FFF2-40B4-BE49-F238E27FC236}">
                      <a16:creationId xmlns:a16="http://schemas.microsoft.com/office/drawing/2014/main" id="{C8B67D2B-D165-1342-9446-A0E873E55237}"/>
                    </a:ext>
                  </a:extLst>
                </p:cNvPr>
                <p:cNvSpPr/>
                <p:nvPr/>
              </p:nvSpPr>
              <p:spPr bwMode="auto">
                <a:xfrm>
                  <a:off x="6978591" y="1495219"/>
                  <a:ext cx="2018614" cy="1005612"/>
                </a:xfrm>
                <a:prstGeom prst="cloudCallout">
                  <a:avLst>
                    <a:gd name="adj1" fmla="val -41986"/>
                    <a:gd name="adj2" fmla="val 55920"/>
                  </a:avLst>
                </a:prstGeom>
                <a:noFill/>
                <a:ln w="19050" cap="flat" cmpd="sng" algn="ctr">
                  <a:solidFill>
                    <a:schemeClr val="tx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40000"/>
                    </a:spcAft>
                    <a:buClrTx/>
                    <a:buSzTx/>
                    <a:buFont typeface="Wingdings" pitchFamily="2" charset="2"/>
                    <a:buNone/>
                    <a:tabLst/>
                  </a:pPr>
                  <a:r>
                    <a:rPr lang="en-US" sz="1600">
                      <a:latin typeface="+mj-lt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  </m:t>
                      </m:r>
                    </m:oMath>
                  </a14:m>
                  <a:r>
                    <a:rPr kumimoji="0" lang="en-US" sz="16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libri" panose="020F0502020204030204" pitchFamily="34" charset="0"/>
                      <a:cs typeface="Calibri" panose="020F0502020204030204" pitchFamily="34" charset="0"/>
                    </a:rPr>
                    <a:t>Time Aware</a:t>
                  </a:r>
                </a:p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40000"/>
                    </a:spcAft>
                    <a:buClrTx/>
                    <a:buSzTx/>
                    <a:buFont typeface="Wingdings" pitchFamily="2" charset="2"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4" name="Cloud Callout 3">
                  <a:extLst>
                    <a:ext uri="{FF2B5EF4-FFF2-40B4-BE49-F238E27FC236}">
                      <a16:creationId xmlns:a16="http://schemas.microsoft.com/office/drawing/2014/main" id="{C8B67D2B-D165-1342-9446-A0E873E5523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6978591" y="1495219"/>
                  <a:ext cx="2018614" cy="1005612"/>
                </a:xfrm>
                <a:prstGeom prst="cloudCallout">
                  <a:avLst>
                    <a:gd name="adj1" fmla="val -41986"/>
                    <a:gd name="adj2" fmla="val 55920"/>
                  </a:avLst>
                </a:prstGeom>
                <a:blipFill>
                  <a:blip r:embed="rId6"/>
                  <a:stretch>
                    <a:fillRect/>
                  </a:stretch>
                </a:blipFill>
                <a:ln w="19050" cap="flat" cmpd="sng" algn="ctr">
                  <a:solidFill>
                    <a:schemeClr val="tx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D807A0CF-B4E5-854B-80E3-9CD6A4CEDDDF}"/>
              </a:ext>
            </a:extLst>
          </p:cNvPr>
          <p:cNvGrpSpPr/>
          <p:nvPr/>
        </p:nvGrpSpPr>
        <p:grpSpPr>
          <a:xfrm>
            <a:off x="2665298" y="1303614"/>
            <a:ext cx="3934328" cy="864096"/>
            <a:chOff x="1790353" y="1340768"/>
            <a:chExt cx="3934328" cy="864096"/>
          </a:xfrm>
        </p:grpSpPr>
        <p:grpSp>
          <p:nvGrpSpPr>
            <p:cNvPr id="19" name="Group 9">
              <a:extLst>
                <a:ext uri="{FF2B5EF4-FFF2-40B4-BE49-F238E27FC236}">
                  <a16:creationId xmlns:a16="http://schemas.microsoft.com/office/drawing/2014/main" id="{5FA9A2D3-7B93-F44D-A460-506D3A66F9DF}"/>
                </a:ext>
              </a:extLst>
            </p:cNvPr>
            <p:cNvGrpSpPr/>
            <p:nvPr/>
          </p:nvGrpSpPr>
          <p:grpSpPr>
            <a:xfrm>
              <a:off x="1825397" y="1340768"/>
              <a:ext cx="3899284" cy="345213"/>
              <a:chOff x="5004048" y="1484784"/>
              <a:chExt cx="2160240" cy="360040"/>
            </a:xfrm>
          </p:grpSpPr>
          <p:sp>
            <p:nvSpPr>
              <p:cNvPr id="26" name="Rectangle 4">
                <a:extLst>
                  <a:ext uri="{FF2B5EF4-FFF2-40B4-BE49-F238E27FC236}">
                    <a16:creationId xmlns:a16="http://schemas.microsoft.com/office/drawing/2014/main" id="{2969233E-8426-824C-9587-CC43A799C78C}"/>
                  </a:ext>
                </a:extLst>
              </p:cNvPr>
              <p:cNvSpPr/>
              <p:nvPr/>
            </p:nvSpPr>
            <p:spPr>
              <a:xfrm>
                <a:off x="5004048" y="1484784"/>
                <a:ext cx="360040" cy="360040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b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rPr>
                  <a:t>S</a:t>
                </a:r>
                <a:endParaRPr lang="en-CA" b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27" name="Rectangle 29">
                <a:extLst>
                  <a:ext uri="{FF2B5EF4-FFF2-40B4-BE49-F238E27FC236}">
                    <a16:creationId xmlns:a16="http://schemas.microsoft.com/office/drawing/2014/main" id="{DA09FF10-2372-2B45-AAD8-A753FDC9B378}"/>
                  </a:ext>
                </a:extLst>
              </p:cNvPr>
              <p:cNvSpPr/>
              <p:nvPr/>
            </p:nvSpPr>
            <p:spPr>
              <a:xfrm>
                <a:off x="5364088" y="1484784"/>
                <a:ext cx="360040" cy="36004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b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rPr>
                  <a:t>C</a:t>
                </a:r>
                <a:endParaRPr lang="en-CA" b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28" name="Rectangle 30">
                <a:extLst>
                  <a:ext uri="{FF2B5EF4-FFF2-40B4-BE49-F238E27FC236}">
                    <a16:creationId xmlns:a16="http://schemas.microsoft.com/office/drawing/2014/main" id="{5C6A036C-F404-2041-A1B1-E2EE0881AF27}"/>
                  </a:ext>
                </a:extLst>
              </p:cNvPr>
              <p:cNvSpPr/>
              <p:nvPr/>
            </p:nvSpPr>
            <p:spPr>
              <a:xfrm>
                <a:off x="5724128" y="1484784"/>
                <a:ext cx="360040" cy="36004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b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rPr>
                  <a:t>E</a:t>
                </a:r>
                <a:endParaRPr lang="en-CA" b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29" name="Rectangle 31">
                <a:extLst>
                  <a:ext uri="{FF2B5EF4-FFF2-40B4-BE49-F238E27FC236}">
                    <a16:creationId xmlns:a16="http://schemas.microsoft.com/office/drawing/2014/main" id="{BA0CE15C-FC89-0B4F-AB2F-7DBEE575EC30}"/>
                  </a:ext>
                </a:extLst>
              </p:cNvPr>
              <p:cNvSpPr/>
              <p:nvPr/>
            </p:nvSpPr>
            <p:spPr>
              <a:xfrm>
                <a:off x="6084168" y="1484784"/>
                <a:ext cx="360040" cy="36004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b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rPr>
                  <a:t>C</a:t>
                </a:r>
                <a:endParaRPr lang="en-CA" b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30" name="Rectangle 32">
                <a:extLst>
                  <a:ext uri="{FF2B5EF4-FFF2-40B4-BE49-F238E27FC236}">
                    <a16:creationId xmlns:a16="http://schemas.microsoft.com/office/drawing/2014/main" id="{C42C60AC-47D6-E748-ADC4-4F2AFD4C674E}"/>
                  </a:ext>
                </a:extLst>
              </p:cNvPr>
              <p:cNvSpPr/>
              <p:nvPr/>
            </p:nvSpPr>
            <p:spPr>
              <a:xfrm>
                <a:off x="6444208" y="1484784"/>
                <a:ext cx="360040" cy="36004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b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rPr>
                  <a:t>C</a:t>
                </a:r>
                <a:endParaRPr lang="en-CA" b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31" name="Rectangle 33">
                <a:extLst>
                  <a:ext uri="{FF2B5EF4-FFF2-40B4-BE49-F238E27FC236}">
                    <a16:creationId xmlns:a16="http://schemas.microsoft.com/office/drawing/2014/main" id="{5B56E688-1C70-A049-9419-47A3D248466D}"/>
                  </a:ext>
                </a:extLst>
              </p:cNvPr>
              <p:cNvSpPr/>
              <p:nvPr/>
            </p:nvSpPr>
            <p:spPr>
              <a:xfrm>
                <a:off x="6804248" y="1484784"/>
                <a:ext cx="360040" cy="360040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b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rPr>
                  <a:t>S</a:t>
                </a:r>
                <a:endParaRPr lang="en-CA" b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</p:grpSp>
        <p:cxnSp>
          <p:nvCxnSpPr>
            <p:cNvPr id="20" name="Gerade Verbindung mit Pfeil 36">
              <a:extLst>
                <a:ext uri="{FF2B5EF4-FFF2-40B4-BE49-F238E27FC236}">
                  <a16:creationId xmlns:a16="http://schemas.microsoft.com/office/drawing/2014/main" id="{371E06EC-FE65-3D41-B9CF-083B314A0635}"/>
                </a:ext>
              </a:extLst>
            </p:cNvPr>
            <p:cNvCxnSpPr/>
            <p:nvPr/>
          </p:nvCxnSpPr>
          <p:spPr>
            <a:xfrm>
              <a:off x="1790353" y="1875958"/>
              <a:ext cx="68492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feld 37">
                  <a:extLst>
                    <a:ext uri="{FF2B5EF4-FFF2-40B4-BE49-F238E27FC236}">
                      <a16:creationId xmlns:a16="http://schemas.microsoft.com/office/drawing/2014/main" id="{2861B57A-65F4-3C48-89E0-FF492F59C4F1}"/>
                    </a:ext>
                  </a:extLst>
                </p:cNvPr>
                <p:cNvSpPr txBox="1"/>
                <p:nvPr/>
              </p:nvSpPr>
              <p:spPr>
                <a:xfrm>
                  <a:off x="1967160" y="1636170"/>
                  <a:ext cx="317639" cy="276533"/>
                </a:xfrm>
                <a:prstGeom prst="rect">
                  <a:avLst/>
                </a:prstGeom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200" b="0" i="1" smtClean="0">
                            <a:latin typeface="Cambria Math"/>
                          </a:rPr>
                          <m:t>𝑇</m:t>
                        </m:r>
                        <m:r>
                          <a:rPr lang="de-DE" sz="1200" b="0" i="1" baseline="-25000" smtClean="0">
                            <a:latin typeface="Cambria Math"/>
                          </a:rPr>
                          <m:t>𝑠𝑙𝑜𝑡</m:t>
                        </m:r>
                      </m:oMath>
                    </m:oMathPara>
                  </a14:m>
                  <a:endParaRPr lang="en-US" sz="1200" b="0" i="1" baseline="-25000">
                    <a:latin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21" name="Textfeld 37">
                  <a:extLst>
                    <a:ext uri="{FF2B5EF4-FFF2-40B4-BE49-F238E27FC236}">
                      <a16:creationId xmlns:a16="http://schemas.microsoft.com/office/drawing/2014/main" id="{2861B57A-65F4-3C48-89E0-FF492F59C4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67160" y="1636170"/>
                  <a:ext cx="317639" cy="276533"/>
                </a:xfrm>
                <a:prstGeom prst="rect">
                  <a:avLst/>
                </a:prstGeom>
                <a:blipFill>
                  <a:blip r:embed="rId11"/>
                  <a:stretch>
                    <a:fillRect r="-230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2" name="Gerade Verbindung mit Pfeil 38">
              <a:extLst>
                <a:ext uri="{FF2B5EF4-FFF2-40B4-BE49-F238E27FC236}">
                  <a16:creationId xmlns:a16="http://schemas.microsoft.com/office/drawing/2014/main" id="{F421705B-92FA-7E4F-B80C-F30BCB0A954D}"/>
                </a:ext>
              </a:extLst>
            </p:cNvPr>
            <p:cNvCxnSpPr/>
            <p:nvPr/>
          </p:nvCxnSpPr>
          <p:spPr>
            <a:xfrm>
              <a:off x="2462905" y="1879084"/>
              <a:ext cx="68492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feld 39">
                  <a:extLst>
                    <a:ext uri="{FF2B5EF4-FFF2-40B4-BE49-F238E27FC236}">
                      <a16:creationId xmlns:a16="http://schemas.microsoft.com/office/drawing/2014/main" id="{0AB69E28-5670-8A44-A79C-D91523B3BE84}"/>
                    </a:ext>
                  </a:extLst>
                </p:cNvPr>
                <p:cNvSpPr txBox="1"/>
                <p:nvPr/>
              </p:nvSpPr>
              <p:spPr>
                <a:xfrm>
                  <a:off x="2639712" y="1628914"/>
                  <a:ext cx="317639" cy="276533"/>
                </a:xfrm>
                <a:prstGeom prst="rect">
                  <a:avLst/>
                </a:prstGeom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200" b="0" i="1" smtClean="0">
                            <a:latin typeface="Cambria Math"/>
                          </a:rPr>
                          <m:t>𝑇</m:t>
                        </m:r>
                        <m:r>
                          <a:rPr lang="de-DE" sz="1200" b="0" i="1" baseline="-25000" smtClean="0">
                            <a:latin typeface="Cambria Math"/>
                          </a:rPr>
                          <m:t>𝑠𝑙𝑜𝑡</m:t>
                        </m:r>
                      </m:oMath>
                    </m:oMathPara>
                  </a14:m>
                  <a:endParaRPr lang="en-US" sz="1200" b="0" i="1" baseline="-25000">
                    <a:latin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23" name="Textfeld 39">
                  <a:extLst>
                    <a:ext uri="{FF2B5EF4-FFF2-40B4-BE49-F238E27FC236}">
                      <a16:creationId xmlns:a16="http://schemas.microsoft.com/office/drawing/2014/main" id="{0AB69E28-5670-8A44-A79C-D91523B3BE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39712" y="1628914"/>
                  <a:ext cx="317639" cy="276533"/>
                </a:xfrm>
                <a:prstGeom prst="rect">
                  <a:avLst/>
                </a:prstGeom>
                <a:blipFill>
                  <a:blip r:embed="rId12"/>
                  <a:stretch>
                    <a:fillRect r="-230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4" name="Gerade Verbindung mit Pfeil 40">
              <a:extLst>
                <a:ext uri="{FF2B5EF4-FFF2-40B4-BE49-F238E27FC236}">
                  <a16:creationId xmlns:a16="http://schemas.microsoft.com/office/drawing/2014/main" id="{57672CF9-02DC-6E41-A767-69F5E783F8B6}"/>
                </a:ext>
              </a:extLst>
            </p:cNvPr>
            <p:cNvCxnSpPr/>
            <p:nvPr/>
          </p:nvCxnSpPr>
          <p:spPr>
            <a:xfrm>
              <a:off x="3144729" y="1879088"/>
              <a:ext cx="68492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feld 41">
                  <a:extLst>
                    <a:ext uri="{FF2B5EF4-FFF2-40B4-BE49-F238E27FC236}">
                      <a16:creationId xmlns:a16="http://schemas.microsoft.com/office/drawing/2014/main" id="{8105EBE2-E680-B34E-87F8-C0D35CF4368B}"/>
                    </a:ext>
                  </a:extLst>
                </p:cNvPr>
                <p:cNvSpPr txBox="1"/>
                <p:nvPr/>
              </p:nvSpPr>
              <p:spPr>
                <a:xfrm>
                  <a:off x="3321533" y="1631461"/>
                  <a:ext cx="317639" cy="276533"/>
                </a:xfrm>
                <a:prstGeom prst="rect">
                  <a:avLst/>
                </a:prstGeom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200" b="0" i="1" smtClean="0">
                            <a:latin typeface="Cambria Math"/>
                          </a:rPr>
                          <m:t>𝑇</m:t>
                        </m:r>
                        <m:r>
                          <a:rPr lang="de-DE" sz="1200" b="0" i="1" baseline="-25000" smtClean="0">
                            <a:latin typeface="Cambria Math"/>
                          </a:rPr>
                          <m:t>𝑠𝑙𝑜𝑡</m:t>
                        </m:r>
                      </m:oMath>
                    </m:oMathPara>
                  </a14:m>
                  <a:endParaRPr lang="en-US" sz="1200" b="0" i="1" baseline="-25000">
                    <a:latin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25" name="Textfeld 41">
                  <a:extLst>
                    <a:ext uri="{FF2B5EF4-FFF2-40B4-BE49-F238E27FC236}">
                      <a16:creationId xmlns:a16="http://schemas.microsoft.com/office/drawing/2014/main" id="{8105EBE2-E680-B34E-87F8-C0D35CF4368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21533" y="1631461"/>
                  <a:ext cx="317639" cy="276533"/>
                </a:xfrm>
                <a:prstGeom prst="rect">
                  <a:avLst/>
                </a:prstGeom>
                <a:blipFill>
                  <a:blip r:embed="rId13"/>
                  <a:stretch>
                    <a:fillRect r="-1923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Textfeld 71">
                  <a:extLst>
                    <a:ext uri="{FF2B5EF4-FFF2-40B4-BE49-F238E27FC236}">
                      <a16:creationId xmlns:a16="http://schemas.microsoft.com/office/drawing/2014/main" id="{04562AF3-6A80-E740-BFE3-0C0A51B28D99}"/>
                    </a:ext>
                  </a:extLst>
                </p:cNvPr>
                <p:cNvSpPr txBox="1"/>
                <p:nvPr/>
              </p:nvSpPr>
              <p:spPr>
                <a:xfrm>
                  <a:off x="3563888" y="1866310"/>
                  <a:ext cx="306014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600" b="0" i="1" smtClean="0">
                            <a:solidFill>
                              <a:srgbClr val="000364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oMath>
                    </m:oMathPara>
                  </a14:m>
                  <a:endParaRPr lang="en-US" sz="1600" b="0" i="1">
                    <a:solidFill>
                      <a:srgbClr val="000364"/>
                    </a:solidFill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91" name="Textfeld 71">
                  <a:extLst>
                    <a:ext uri="{FF2B5EF4-FFF2-40B4-BE49-F238E27FC236}">
                      <a16:creationId xmlns:a16="http://schemas.microsoft.com/office/drawing/2014/main" id="{04562AF3-6A80-E740-BFE3-0C0A51B28D9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63888" y="1866310"/>
                  <a:ext cx="306014" cy="338554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8" name="Gerade Verbindung mit Pfeil 70">
              <a:extLst>
                <a:ext uri="{FF2B5EF4-FFF2-40B4-BE49-F238E27FC236}">
                  <a16:creationId xmlns:a16="http://schemas.microsoft.com/office/drawing/2014/main" id="{0D9B481C-400B-AF4C-8C69-14C9E393EB5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25397" y="2129838"/>
              <a:ext cx="3899284" cy="3018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C7135C86-687F-6544-AC3A-92A417DBC8B4}"/>
              </a:ext>
            </a:extLst>
          </p:cNvPr>
          <p:cNvGrpSpPr/>
          <p:nvPr/>
        </p:nvGrpSpPr>
        <p:grpSpPr>
          <a:xfrm>
            <a:off x="2700342" y="3627200"/>
            <a:ext cx="3909583" cy="628742"/>
            <a:chOff x="1825397" y="3664354"/>
            <a:chExt cx="3909583" cy="628742"/>
          </a:xfrm>
        </p:grpSpPr>
        <p:grpSp>
          <p:nvGrpSpPr>
            <p:cNvPr id="101" name="Group 9">
              <a:extLst>
                <a:ext uri="{FF2B5EF4-FFF2-40B4-BE49-F238E27FC236}">
                  <a16:creationId xmlns:a16="http://schemas.microsoft.com/office/drawing/2014/main" id="{EA9443F0-1863-AD4A-9335-1D1F9F01FEA7}"/>
                </a:ext>
              </a:extLst>
            </p:cNvPr>
            <p:cNvGrpSpPr/>
            <p:nvPr/>
          </p:nvGrpSpPr>
          <p:grpSpPr>
            <a:xfrm>
              <a:off x="1825397" y="3664354"/>
              <a:ext cx="3899284" cy="345213"/>
              <a:chOff x="5004048" y="1484784"/>
              <a:chExt cx="2160240" cy="360040"/>
            </a:xfrm>
          </p:grpSpPr>
          <p:sp>
            <p:nvSpPr>
              <p:cNvPr id="110" name="Rectangle 4">
                <a:extLst>
                  <a:ext uri="{FF2B5EF4-FFF2-40B4-BE49-F238E27FC236}">
                    <a16:creationId xmlns:a16="http://schemas.microsoft.com/office/drawing/2014/main" id="{2057E9D4-5A90-B74F-B833-191F40D2E0D9}"/>
                  </a:ext>
                </a:extLst>
              </p:cNvPr>
              <p:cNvSpPr/>
              <p:nvPr/>
            </p:nvSpPr>
            <p:spPr>
              <a:xfrm>
                <a:off x="5004048" y="1484784"/>
                <a:ext cx="360040" cy="360040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b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rPr>
                  <a:t>S</a:t>
                </a:r>
                <a:endParaRPr lang="en-CA" b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11" name="Rectangle 29">
                <a:extLst>
                  <a:ext uri="{FF2B5EF4-FFF2-40B4-BE49-F238E27FC236}">
                    <a16:creationId xmlns:a16="http://schemas.microsoft.com/office/drawing/2014/main" id="{A8034D3D-BA2C-A84F-B470-074A67CA8579}"/>
                  </a:ext>
                </a:extLst>
              </p:cNvPr>
              <p:cNvSpPr/>
              <p:nvPr/>
            </p:nvSpPr>
            <p:spPr>
              <a:xfrm>
                <a:off x="5364088" y="1484784"/>
                <a:ext cx="360040" cy="36004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b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rPr>
                  <a:t>C</a:t>
                </a:r>
                <a:endParaRPr lang="en-CA" b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12" name="Rectangle 30">
                <a:extLst>
                  <a:ext uri="{FF2B5EF4-FFF2-40B4-BE49-F238E27FC236}">
                    <a16:creationId xmlns:a16="http://schemas.microsoft.com/office/drawing/2014/main" id="{F96C34A7-5194-6C42-A83D-FDAE749BD216}"/>
                  </a:ext>
                </a:extLst>
              </p:cNvPr>
              <p:cNvSpPr/>
              <p:nvPr/>
            </p:nvSpPr>
            <p:spPr>
              <a:xfrm>
                <a:off x="5724128" y="1484784"/>
                <a:ext cx="360040" cy="36004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b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rPr>
                  <a:t>E</a:t>
                </a:r>
                <a:endParaRPr lang="en-CA" b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13" name="Rectangle 31">
                <a:extLst>
                  <a:ext uri="{FF2B5EF4-FFF2-40B4-BE49-F238E27FC236}">
                    <a16:creationId xmlns:a16="http://schemas.microsoft.com/office/drawing/2014/main" id="{E96FA968-C54F-1D4D-90BB-83CD8510D8F8}"/>
                  </a:ext>
                </a:extLst>
              </p:cNvPr>
              <p:cNvSpPr/>
              <p:nvPr/>
            </p:nvSpPr>
            <p:spPr>
              <a:xfrm>
                <a:off x="6084168" y="1484784"/>
                <a:ext cx="360040" cy="36004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b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rPr>
                  <a:t>C</a:t>
                </a:r>
                <a:endParaRPr lang="en-CA" b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14" name="Rectangle 32">
                <a:extLst>
                  <a:ext uri="{FF2B5EF4-FFF2-40B4-BE49-F238E27FC236}">
                    <a16:creationId xmlns:a16="http://schemas.microsoft.com/office/drawing/2014/main" id="{B9C6B0B2-1CAC-8A44-9A4C-6CA82BD678BE}"/>
                  </a:ext>
                </a:extLst>
              </p:cNvPr>
              <p:cNvSpPr/>
              <p:nvPr/>
            </p:nvSpPr>
            <p:spPr>
              <a:xfrm>
                <a:off x="6444208" y="1484784"/>
                <a:ext cx="360040" cy="36004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b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rPr>
                  <a:t>C</a:t>
                </a:r>
                <a:endParaRPr lang="en-CA" b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15" name="Rectangle 33">
                <a:extLst>
                  <a:ext uri="{FF2B5EF4-FFF2-40B4-BE49-F238E27FC236}">
                    <a16:creationId xmlns:a16="http://schemas.microsoft.com/office/drawing/2014/main" id="{BDD7B95D-81F1-EC41-BD1E-96E7938A4596}"/>
                  </a:ext>
                </a:extLst>
              </p:cNvPr>
              <p:cNvSpPr/>
              <p:nvPr/>
            </p:nvSpPr>
            <p:spPr>
              <a:xfrm>
                <a:off x="6804248" y="1484784"/>
                <a:ext cx="360040" cy="360040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b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rPr>
                  <a:t>S</a:t>
                </a:r>
                <a:endParaRPr lang="en-CA" b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8" name="Textfeld 71">
                  <a:extLst>
                    <a:ext uri="{FF2B5EF4-FFF2-40B4-BE49-F238E27FC236}">
                      <a16:creationId xmlns:a16="http://schemas.microsoft.com/office/drawing/2014/main" id="{F9ECAA1B-B143-F14B-B8CF-6C00A9F38A44}"/>
                    </a:ext>
                  </a:extLst>
                </p:cNvPr>
                <p:cNvSpPr txBox="1"/>
                <p:nvPr/>
              </p:nvSpPr>
              <p:spPr>
                <a:xfrm>
                  <a:off x="3574187" y="3954542"/>
                  <a:ext cx="306014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600" b="0" i="1" smtClean="0">
                            <a:solidFill>
                              <a:srgbClr val="000364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oMath>
                    </m:oMathPara>
                  </a14:m>
                  <a:endParaRPr lang="en-US" sz="1600" b="0" i="1">
                    <a:solidFill>
                      <a:srgbClr val="000364"/>
                    </a:solidFill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108" name="Textfeld 71">
                  <a:extLst>
                    <a:ext uri="{FF2B5EF4-FFF2-40B4-BE49-F238E27FC236}">
                      <a16:creationId xmlns:a16="http://schemas.microsoft.com/office/drawing/2014/main" id="{F9ECAA1B-B143-F14B-B8CF-6C00A9F38A4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74187" y="3954542"/>
                  <a:ext cx="306014" cy="338554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9" name="Gerade Verbindung mit Pfeil 70">
              <a:extLst>
                <a:ext uri="{FF2B5EF4-FFF2-40B4-BE49-F238E27FC236}">
                  <a16:creationId xmlns:a16="http://schemas.microsoft.com/office/drawing/2014/main" id="{3645E236-FD10-414C-AD97-A0D896966D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35696" y="4251254"/>
              <a:ext cx="3899284" cy="3018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B067D001-D127-074A-B3A9-3C851BFAC126}"/>
              </a:ext>
            </a:extLst>
          </p:cNvPr>
          <p:cNvGrpSpPr/>
          <p:nvPr/>
        </p:nvGrpSpPr>
        <p:grpSpPr>
          <a:xfrm>
            <a:off x="3369429" y="4345709"/>
            <a:ext cx="2599522" cy="661208"/>
            <a:chOff x="2494484" y="4382863"/>
            <a:chExt cx="2599522" cy="661208"/>
          </a:xfrm>
        </p:grpSpPr>
        <p:sp>
          <p:nvSpPr>
            <p:cNvPr id="116" name="Pfeil nach unten 56">
              <a:extLst>
                <a:ext uri="{FF2B5EF4-FFF2-40B4-BE49-F238E27FC236}">
                  <a16:creationId xmlns:a16="http://schemas.microsoft.com/office/drawing/2014/main" id="{F9B45F6C-FC8D-754F-816C-AFDF3F8AF1DF}"/>
                </a:ext>
              </a:extLst>
            </p:cNvPr>
            <p:cNvSpPr/>
            <p:nvPr/>
          </p:nvSpPr>
          <p:spPr>
            <a:xfrm>
              <a:off x="3531277" y="4382863"/>
              <a:ext cx="399245" cy="238100"/>
            </a:xfrm>
            <a:prstGeom prst="downArrow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7" name="Group 9">
              <a:extLst>
                <a:ext uri="{FF2B5EF4-FFF2-40B4-BE49-F238E27FC236}">
                  <a16:creationId xmlns:a16="http://schemas.microsoft.com/office/drawing/2014/main" id="{C4370DC3-DEB8-514C-A60C-7C789E3D6C3C}"/>
                </a:ext>
              </a:extLst>
            </p:cNvPr>
            <p:cNvGrpSpPr/>
            <p:nvPr/>
          </p:nvGrpSpPr>
          <p:grpSpPr>
            <a:xfrm>
              <a:off x="2494484" y="4698858"/>
              <a:ext cx="2599522" cy="345213"/>
              <a:chOff x="5364088" y="1484784"/>
              <a:chExt cx="1440160" cy="360040"/>
            </a:xfrm>
          </p:grpSpPr>
          <p:sp>
            <p:nvSpPr>
              <p:cNvPr id="119" name="Rectangle 29">
                <a:extLst>
                  <a:ext uri="{FF2B5EF4-FFF2-40B4-BE49-F238E27FC236}">
                    <a16:creationId xmlns:a16="http://schemas.microsoft.com/office/drawing/2014/main" id="{38EAAA47-C898-CA49-AAB3-E7A5F084C9C1}"/>
                  </a:ext>
                </a:extLst>
              </p:cNvPr>
              <p:cNvSpPr/>
              <p:nvPr/>
            </p:nvSpPr>
            <p:spPr>
              <a:xfrm>
                <a:off x="5364088" y="1484784"/>
                <a:ext cx="360040" cy="36004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b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rPr>
                  <a:t>C</a:t>
                </a:r>
                <a:endParaRPr lang="en-CA" b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20" name="Rectangle 30">
                <a:extLst>
                  <a:ext uri="{FF2B5EF4-FFF2-40B4-BE49-F238E27FC236}">
                    <a16:creationId xmlns:a16="http://schemas.microsoft.com/office/drawing/2014/main" id="{6D7FBF9A-88FE-2D49-BA19-D79BAE2440A1}"/>
                  </a:ext>
                </a:extLst>
              </p:cNvPr>
              <p:cNvSpPr/>
              <p:nvPr/>
            </p:nvSpPr>
            <p:spPr>
              <a:xfrm>
                <a:off x="5724128" y="1484784"/>
                <a:ext cx="360040" cy="360040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b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rPr>
                  <a:t>S</a:t>
                </a:r>
                <a:endParaRPr lang="en-CA" b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21" name="Rectangle 31">
                <a:extLst>
                  <a:ext uri="{FF2B5EF4-FFF2-40B4-BE49-F238E27FC236}">
                    <a16:creationId xmlns:a16="http://schemas.microsoft.com/office/drawing/2014/main" id="{220147B6-55DA-2E4A-A82E-A87D309FC217}"/>
                  </a:ext>
                </a:extLst>
              </p:cNvPr>
              <p:cNvSpPr/>
              <p:nvPr/>
            </p:nvSpPr>
            <p:spPr>
              <a:xfrm>
                <a:off x="6084168" y="1484784"/>
                <a:ext cx="360040" cy="36004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b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rPr>
                  <a:t>C</a:t>
                </a:r>
                <a:endParaRPr lang="en-CA" b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22" name="Rectangle 32">
                <a:extLst>
                  <a:ext uri="{FF2B5EF4-FFF2-40B4-BE49-F238E27FC236}">
                    <a16:creationId xmlns:a16="http://schemas.microsoft.com/office/drawing/2014/main" id="{FDB5E6A9-8FC2-814A-8AAF-774D5EB6A1A2}"/>
                  </a:ext>
                </a:extLst>
              </p:cNvPr>
              <p:cNvSpPr/>
              <p:nvPr/>
            </p:nvSpPr>
            <p:spPr>
              <a:xfrm>
                <a:off x="6444208" y="1484784"/>
                <a:ext cx="360040" cy="36004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b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rPr>
                  <a:t>C</a:t>
                </a:r>
                <a:endParaRPr lang="en-CA" b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</p:grp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0CA168D6-DD8A-6046-95A3-9157EBEAED21}"/>
              </a:ext>
            </a:extLst>
          </p:cNvPr>
          <p:cNvGrpSpPr/>
          <p:nvPr/>
        </p:nvGrpSpPr>
        <p:grpSpPr>
          <a:xfrm>
            <a:off x="3350223" y="5077358"/>
            <a:ext cx="2599522" cy="1029306"/>
            <a:chOff x="2475278" y="5114512"/>
            <a:chExt cx="2599522" cy="1029306"/>
          </a:xfrm>
        </p:grpSpPr>
        <p:cxnSp>
          <p:nvCxnSpPr>
            <p:cNvPr id="70" name="Gerade Verbindung mit Pfeil 70">
              <a:extLst>
                <a:ext uri="{FF2B5EF4-FFF2-40B4-BE49-F238E27FC236}">
                  <a16:creationId xmlns:a16="http://schemas.microsoft.com/office/drawing/2014/main" id="{E9242C2C-1B87-374D-83F7-119443713824}"/>
                </a:ext>
              </a:extLst>
            </p:cNvPr>
            <p:cNvCxnSpPr>
              <a:cxnSpLocks/>
            </p:cNvCxnSpPr>
            <p:nvPr/>
          </p:nvCxnSpPr>
          <p:spPr>
            <a:xfrm>
              <a:off x="2483768" y="6081965"/>
              <a:ext cx="2564775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Textfeld 71">
                  <a:extLst>
                    <a:ext uri="{FF2B5EF4-FFF2-40B4-BE49-F238E27FC236}">
                      <a16:creationId xmlns:a16="http://schemas.microsoft.com/office/drawing/2014/main" id="{8279B6C8-C4E1-B94A-B5D5-D812CBD6838E}"/>
                    </a:ext>
                  </a:extLst>
                </p:cNvPr>
                <p:cNvSpPr txBox="1"/>
                <p:nvPr/>
              </p:nvSpPr>
              <p:spPr>
                <a:xfrm>
                  <a:off x="3460933" y="5805264"/>
                  <a:ext cx="35561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600" b="0" i="1" smtClean="0">
                            <a:solidFill>
                              <a:srgbClr val="000364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oMath>
                    </m:oMathPara>
                  </a14:m>
                  <a:endParaRPr lang="en-US" sz="1600" b="0" i="1">
                    <a:solidFill>
                      <a:srgbClr val="000364"/>
                    </a:solidFill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71" name="Textfeld 71">
                  <a:extLst>
                    <a:ext uri="{FF2B5EF4-FFF2-40B4-BE49-F238E27FC236}">
                      <a16:creationId xmlns:a16="http://schemas.microsoft.com/office/drawing/2014/main" id="{8279B6C8-C4E1-B94A-B5D5-D812CBD683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60933" y="5805264"/>
                  <a:ext cx="355610" cy="338554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27" name="Group 9">
              <a:extLst>
                <a:ext uri="{FF2B5EF4-FFF2-40B4-BE49-F238E27FC236}">
                  <a16:creationId xmlns:a16="http://schemas.microsoft.com/office/drawing/2014/main" id="{71CA1E85-9D15-3C49-9F37-2B4808834EB6}"/>
                </a:ext>
              </a:extLst>
            </p:cNvPr>
            <p:cNvGrpSpPr/>
            <p:nvPr/>
          </p:nvGrpSpPr>
          <p:grpSpPr>
            <a:xfrm>
              <a:off x="2475278" y="5483347"/>
              <a:ext cx="2599522" cy="345213"/>
              <a:chOff x="5364088" y="1484784"/>
              <a:chExt cx="1440160" cy="360040"/>
            </a:xfrm>
          </p:grpSpPr>
          <p:sp>
            <p:nvSpPr>
              <p:cNvPr id="128" name="Rectangle 29">
                <a:extLst>
                  <a:ext uri="{FF2B5EF4-FFF2-40B4-BE49-F238E27FC236}">
                    <a16:creationId xmlns:a16="http://schemas.microsoft.com/office/drawing/2014/main" id="{44F4860E-C809-624B-9CC6-63AF3F425C24}"/>
                  </a:ext>
                </a:extLst>
              </p:cNvPr>
              <p:cNvSpPr/>
              <p:nvPr/>
            </p:nvSpPr>
            <p:spPr>
              <a:xfrm>
                <a:off x="5364088" y="1484784"/>
                <a:ext cx="360040" cy="360040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b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rPr>
                  <a:t>S</a:t>
                </a:r>
                <a:endParaRPr lang="en-CA" b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29" name="Rectangle 30">
                <a:extLst>
                  <a:ext uri="{FF2B5EF4-FFF2-40B4-BE49-F238E27FC236}">
                    <a16:creationId xmlns:a16="http://schemas.microsoft.com/office/drawing/2014/main" id="{18DBA8BC-6FB0-7D43-8939-6A6195189972}"/>
                  </a:ext>
                </a:extLst>
              </p:cNvPr>
              <p:cNvSpPr/>
              <p:nvPr/>
            </p:nvSpPr>
            <p:spPr>
              <a:xfrm>
                <a:off x="5724128" y="1484784"/>
                <a:ext cx="360040" cy="360040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b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rPr>
                  <a:t>S</a:t>
                </a:r>
                <a:endParaRPr lang="en-CA" b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30" name="Rectangle 31">
                <a:extLst>
                  <a:ext uri="{FF2B5EF4-FFF2-40B4-BE49-F238E27FC236}">
                    <a16:creationId xmlns:a16="http://schemas.microsoft.com/office/drawing/2014/main" id="{F75E5959-0C31-A84A-8952-85EAE56D7132}"/>
                  </a:ext>
                </a:extLst>
              </p:cNvPr>
              <p:cNvSpPr/>
              <p:nvPr/>
            </p:nvSpPr>
            <p:spPr>
              <a:xfrm>
                <a:off x="6084168" y="1484784"/>
                <a:ext cx="360040" cy="360040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b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rPr>
                  <a:t>S</a:t>
                </a:r>
                <a:endParaRPr lang="en-CA" b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31" name="Rectangle 32">
                <a:extLst>
                  <a:ext uri="{FF2B5EF4-FFF2-40B4-BE49-F238E27FC236}">
                    <a16:creationId xmlns:a16="http://schemas.microsoft.com/office/drawing/2014/main" id="{AFDB5B2D-D83A-954D-8C1C-D494C1144714}"/>
                  </a:ext>
                </a:extLst>
              </p:cNvPr>
              <p:cNvSpPr/>
              <p:nvPr/>
            </p:nvSpPr>
            <p:spPr>
              <a:xfrm>
                <a:off x="6444208" y="1484784"/>
                <a:ext cx="360040" cy="360040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b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rPr>
                  <a:t>S</a:t>
                </a:r>
                <a:endParaRPr lang="en-CA" b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</p:grpSp>
        <p:sp>
          <p:nvSpPr>
            <p:cNvPr id="132" name="Pfeil nach unten 56">
              <a:extLst>
                <a:ext uri="{FF2B5EF4-FFF2-40B4-BE49-F238E27FC236}">
                  <a16:creationId xmlns:a16="http://schemas.microsoft.com/office/drawing/2014/main" id="{F1167391-2AEF-B943-97CE-B5A267932486}"/>
                </a:ext>
              </a:extLst>
            </p:cNvPr>
            <p:cNvSpPr/>
            <p:nvPr/>
          </p:nvSpPr>
          <p:spPr>
            <a:xfrm>
              <a:off x="3531277" y="5114512"/>
              <a:ext cx="399245" cy="238100"/>
            </a:xfrm>
            <a:prstGeom prst="downArrow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B0D8BBD4-34BC-A047-B046-AD807EE59EAB}"/>
              </a:ext>
            </a:extLst>
          </p:cNvPr>
          <p:cNvGrpSpPr/>
          <p:nvPr/>
        </p:nvGrpSpPr>
        <p:grpSpPr>
          <a:xfrm>
            <a:off x="7748249" y="1929400"/>
            <a:ext cx="537119" cy="369332"/>
            <a:chOff x="7693826" y="1925854"/>
            <a:chExt cx="537119" cy="369332"/>
          </a:xfrm>
        </p:grpSpPr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4F128967-5CCE-1C4D-A413-73B47357D29E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8078545" y="1956781"/>
              <a:ext cx="0" cy="250280"/>
            </a:xfrm>
            <a:prstGeom prst="straightConnector1">
              <a:avLst/>
            </a:prstGeom>
            <a:ln w="28575" cap="flat" cmpd="sng" algn="ctr">
              <a:solidFill>
                <a:schemeClr val="tx2">
                  <a:lumMod val="75000"/>
                </a:schemeClr>
              </a:solidFill>
              <a:prstDash val="solid"/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9A41720D-C10D-1345-9E64-3151B6EC15C6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8230945" y="1956781"/>
              <a:ext cx="0" cy="250280"/>
            </a:xfrm>
            <a:prstGeom prst="straightConnector1">
              <a:avLst/>
            </a:prstGeom>
            <a:ln w="28575" cap="flat" cmpd="sng" algn="ctr">
              <a:solidFill>
                <a:schemeClr val="tx2">
                  <a:lumMod val="75000"/>
                </a:schemeClr>
              </a:solidFill>
              <a:prstDash val="solid"/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6" name="TextBox 135">
                  <a:extLst>
                    <a:ext uri="{FF2B5EF4-FFF2-40B4-BE49-F238E27FC236}">
                      <a16:creationId xmlns:a16="http://schemas.microsoft.com/office/drawing/2014/main" id="{C98B12A9-7FF6-D040-A396-37352A9F52B1}"/>
                    </a:ext>
                  </a:extLst>
                </p:cNvPr>
                <p:cNvSpPr txBox="1"/>
                <p:nvPr/>
              </p:nvSpPr>
              <p:spPr>
                <a:xfrm>
                  <a:off x="7693826" y="1925854"/>
                  <a:ext cx="37696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𝐿</m:t>
                        </m:r>
                      </m:oMath>
                    </m:oMathPara>
                  </a14:m>
                  <a:endParaRPr lang="en-US"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136" name="TextBox 135">
                  <a:extLst>
                    <a:ext uri="{FF2B5EF4-FFF2-40B4-BE49-F238E27FC236}">
                      <a16:creationId xmlns:a16="http://schemas.microsoft.com/office/drawing/2014/main" id="{C98B12A9-7FF6-D040-A396-37352A9F52B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93826" y="1925854"/>
                  <a:ext cx="376962" cy="369332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3CDB34F7-8737-1D43-8D27-E73C091BEE4E}"/>
              </a:ext>
            </a:extLst>
          </p:cNvPr>
          <p:cNvGrpSpPr/>
          <p:nvPr/>
        </p:nvGrpSpPr>
        <p:grpSpPr>
          <a:xfrm>
            <a:off x="6385281" y="3684321"/>
            <a:ext cx="2602201" cy="2039729"/>
            <a:chOff x="5960914" y="3852385"/>
            <a:chExt cx="3024336" cy="2039729"/>
          </a:xfrm>
        </p:grpSpPr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id="{BC5895D2-27B1-4646-BAD2-29566594F2CA}"/>
                </a:ext>
              </a:extLst>
            </p:cNvPr>
            <p:cNvGrpSpPr/>
            <p:nvPr/>
          </p:nvGrpSpPr>
          <p:grpSpPr>
            <a:xfrm>
              <a:off x="5960914" y="3852385"/>
              <a:ext cx="3024336" cy="2039729"/>
              <a:chOff x="5960914" y="3852385"/>
              <a:chExt cx="3024336" cy="2039729"/>
            </a:xfrm>
          </p:grpSpPr>
          <p:pic>
            <p:nvPicPr>
              <p:cNvPr id="62" name="Picture 61">
                <a:extLst>
                  <a:ext uri="{FF2B5EF4-FFF2-40B4-BE49-F238E27FC236}">
                    <a16:creationId xmlns:a16="http://schemas.microsoft.com/office/drawing/2014/main" id="{D6D840DE-219E-0B47-96C0-D937DC4B81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60914" y="4646482"/>
                <a:ext cx="1339478" cy="1245632"/>
              </a:xfrm>
              <a:prstGeom prst="rect">
                <a:avLst/>
              </a:prstGeom>
            </p:spPr>
          </p:pic>
          <p:sp>
            <p:nvSpPr>
              <p:cNvPr id="93" name="Cloud Callout 92">
                <a:extLst>
                  <a:ext uri="{FF2B5EF4-FFF2-40B4-BE49-F238E27FC236}">
                    <a16:creationId xmlns:a16="http://schemas.microsoft.com/office/drawing/2014/main" id="{5664743A-6AB7-EA42-868C-374C0082B832}"/>
                  </a:ext>
                </a:extLst>
              </p:cNvPr>
              <p:cNvSpPr/>
              <p:nvPr/>
            </p:nvSpPr>
            <p:spPr bwMode="auto">
              <a:xfrm>
                <a:off x="6680995" y="3852385"/>
                <a:ext cx="2304255" cy="989722"/>
              </a:xfrm>
              <a:prstGeom prst="cloudCallout">
                <a:avLst>
                  <a:gd name="adj1" fmla="val -43466"/>
                  <a:gd name="adj2" fmla="val 65362"/>
                </a:avLst>
              </a:prstGeom>
              <a:noFill/>
              <a:ln w="19050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40000"/>
                  </a:spcAft>
                  <a:buClrTx/>
                  <a:buSzTx/>
                  <a:buFont typeface="Wingdings" pitchFamily="2" charset="2"/>
                  <a:buNone/>
                  <a:tabLst/>
                </a:pPr>
                <a:endParaRPr kumimoji="0" lang="de-DE" sz="1600" b="0" i="1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ambria Math" panose="02040503050406030204" pitchFamily="18" charset="0"/>
                </a:endParaRPr>
              </a:p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40000"/>
                  </a:spcAft>
                  <a:buClrTx/>
                  <a:buSzTx/>
                  <a:buFont typeface="Wingdings" pitchFamily="2" charset="2"/>
                  <a:buNone/>
                  <a:tabLst/>
                </a:pPr>
                <a:endParaRPr kumimoji="0" lang="en-GB" sz="1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4B98F32-EE0D-A947-8448-4BF44E623BD1}"/>
                  </a:ext>
                </a:extLst>
              </p:cNvPr>
              <p:cNvSpPr txBox="1"/>
              <p:nvPr/>
            </p:nvSpPr>
            <p:spPr>
              <a:xfrm>
                <a:off x="6930835" y="4008692"/>
                <a:ext cx="169552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600">
                    <a:latin typeface="Calibri" panose="020F0502020204030204" pitchFamily="34" charset="0"/>
                    <a:cs typeface="Calibri" panose="020F0502020204030204" pitchFamily="34" charset="0"/>
                  </a:rPr>
                  <a:t>Collision Recovery</a:t>
                </a:r>
              </a:p>
            </p:txBody>
          </p:sp>
        </p:grpSp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6CF2C01F-789B-1643-84EC-249AF75C8404}"/>
                </a:ext>
              </a:extLst>
            </p:cNvPr>
            <p:cNvGrpSpPr/>
            <p:nvPr/>
          </p:nvGrpSpPr>
          <p:grpSpPr>
            <a:xfrm>
              <a:off x="7558648" y="4245140"/>
              <a:ext cx="490498" cy="369332"/>
              <a:chOff x="7558648" y="4245140"/>
              <a:chExt cx="490498" cy="369332"/>
            </a:xfrm>
          </p:grpSpPr>
          <p:cxnSp>
            <p:nvCxnSpPr>
              <p:cNvPr id="77" name="Straight Arrow Connector 76">
                <a:extLst>
                  <a:ext uri="{FF2B5EF4-FFF2-40B4-BE49-F238E27FC236}">
                    <a16:creationId xmlns:a16="http://schemas.microsoft.com/office/drawing/2014/main" id="{C42D90D5-04E5-244B-A7CF-CE662EB68745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7935610" y="4369010"/>
                <a:ext cx="0" cy="205246"/>
              </a:xfrm>
              <a:prstGeom prst="straightConnector1">
                <a:avLst/>
              </a:prstGeom>
              <a:ln w="28575" cap="flat" cmpd="sng" algn="ctr">
                <a:solidFill>
                  <a:srgbClr val="C00000"/>
                </a:solidFill>
                <a:prstDash val="solid"/>
                <a:round/>
                <a:headEnd type="non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Arrow Connector 80">
                <a:extLst>
                  <a:ext uri="{FF2B5EF4-FFF2-40B4-BE49-F238E27FC236}">
                    <a16:creationId xmlns:a16="http://schemas.microsoft.com/office/drawing/2014/main" id="{9E92AF31-DDBD-5D49-A6CB-2BCDF790A1B9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8049146" y="4369010"/>
                <a:ext cx="0" cy="205246"/>
              </a:xfrm>
              <a:prstGeom prst="straightConnector1">
                <a:avLst/>
              </a:prstGeom>
              <a:ln w="28575" cap="flat" cmpd="sng" algn="ctr">
                <a:solidFill>
                  <a:srgbClr val="C00000"/>
                </a:solidFill>
                <a:prstDash val="solid"/>
                <a:round/>
                <a:headEnd type="non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9" name="TextBox 138">
                    <a:extLst>
                      <a:ext uri="{FF2B5EF4-FFF2-40B4-BE49-F238E27FC236}">
                        <a16:creationId xmlns:a16="http://schemas.microsoft.com/office/drawing/2014/main" id="{11BD0048-F6DD-524F-B683-F376CC41A1F7}"/>
                      </a:ext>
                    </a:extLst>
                  </p:cNvPr>
                  <p:cNvSpPr txBox="1"/>
                  <p:nvPr/>
                </p:nvSpPr>
                <p:spPr>
                  <a:xfrm>
                    <a:off x="7558648" y="4245140"/>
                    <a:ext cx="376962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oMath>
                      </m:oMathPara>
                    </a14:m>
                    <a:endParaRPr lang="en-US">
                      <a:latin typeface="+mj-lt"/>
                    </a:endParaRPr>
                  </a:p>
                </p:txBody>
              </p:sp>
            </mc:Choice>
            <mc:Fallback xmlns="">
              <p:sp>
                <p:nvSpPr>
                  <p:cNvPr id="139" name="TextBox 138">
                    <a:extLst>
                      <a:ext uri="{FF2B5EF4-FFF2-40B4-BE49-F238E27FC236}">
                        <a16:creationId xmlns:a16="http://schemas.microsoft.com/office/drawing/2014/main" id="{11BD0048-F6DD-524F-B683-F376CC41A1F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558648" y="4245140"/>
                    <a:ext cx="376962" cy="369332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A888A981-47E8-0640-8AF3-E59B579E83DF}"/>
              </a:ext>
            </a:extLst>
          </p:cNvPr>
          <p:cNvGrpSpPr/>
          <p:nvPr/>
        </p:nvGrpSpPr>
        <p:grpSpPr>
          <a:xfrm>
            <a:off x="2920420" y="2189196"/>
            <a:ext cx="3462629" cy="986626"/>
            <a:chOff x="2045475" y="2226350"/>
            <a:chExt cx="3462629" cy="986626"/>
          </a:xfrm>
        </p:grpSpPr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51EA143F-9CC8-A649-BF48-9A49C6D2852D}"/>
                </a:ext>
              </a:extLst>
            </p:cNvPr>
            <p:cNvGrpSpPr/>
            <p:nvPr/>
          </p:nvGrpSpPr>
          <p:grpSpPr>
            <a:xfrm>
              <a:off x="2045475" y="2226350"/>
              <a:ext cx="3462629" cy="986626"/>
              <a:chOff x="2045475" y="2204864"/>
              <a:chExt cx="3462629" cy="986626"/>
            </a:xfrm>
          </p:grpSpPr>
          <p:sp>
            <p:nvSpPr>
              <p:cNvPr id="40" name="Pfeil nach unten 56">
                <a:extLst>
                  <a:ext uri="{FF2B5EF4-FFF2-40B4-BE49-F238E27FC236}">
                    <a16:creationId xmlns:a16="http://schemas.microsoft.com/office/drawing/2014/main" id="{C3604DBA-97FC-9F42-930A-FB6D143DE775}"/>
                  </a:ext>
                </a:extLst>
              </p:cNvPr>
              <p:cNvSpPr/>
              <p:nvPr/>
            </p:nvSpPr>
            <p:spPr>
              <a:xfrm>
                <a:off x="3517272" y="2204864"/>
                <a:ext cx="399245" cy="238100"/>
              </a:xfrm>
              <a:prstGeom prst="downArrow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80" name="Group 79">
                <a:extLst>
                  <a:ext uri="{FF2B5EF4-FFF2-40B4-BE49-F238E27FC236}">
                    <a16:creationId xmlns:a16="http://schemas.microsoft.com/office/drawing/2014/main" id="{7097FACB-EF71-0D48-9096-FE20403F18AB}"/>
                  </a:ext>
                </a:extLst>
              </p:cNvPr>
              <p:cNvGrpSpPr/>
              <p:nvPr/>
            </p:nvGrpSpPr>
            <p:grpSpPr>
              <a:xfrm>
                <a:off x="2045475" y="2480978"/>
                <a:ext cx="3462629" cy="710512"/>
                <a:chOff x="1979712" y="2412119"/>
                <a:chExt cx="3462629" cy="710512"/>
              </a:xfrm>
            </p:grpSpPr>
            <p:sp>
              <p:nvSpPr>
                <p:cNvPr id="33" name="Rectangle 36">
                  <a:extLst>
                    <a:ext uri="{FF2B5EF4-FFF2-40B4-BE49-F238E27FC236}">
                      <a16:creationId xmlns:a16="http://schemas.microsoft.com/office/drawing/2014/main" id="{30B8C365-1A68-6D4C-B183-76B440C6AEE7}"/>
                    </a:ext>
                  </a:extLst>
                </p:cNvPr>
                <p:cNvSpPr/>
                <p:nvPr/>
              </p:nvSpPr>
              <p:spPr>
                <a:xfrm>
                  <a:off x="2000427" y="2413518"/>
                  <a:ext cx="609394" cy="340560"/>
                </a:xfrm>
                <a:prstGeom prst="rect">
                  <a:avLst/>
                </a:prstGeom>
                <a:solidFill>
                  <a:srgbClr val="92D050"/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CA" b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Calibri" panose="020F0502020204030204" pitchFamily="34" charset="0"/>
                    </a:rPr>
                    <a:t>S</a:t>
                  </a:r>
                </a:p>
              </p:txBody>
            </p:sp>
            <p:sp>
              <p:nvSpPr>
                <p:cNvPr id="35" name="Rectangle 38">
                  <a:extLst>
                    <a:ext uri="{FF2B5EF4-FFF2-40B4-BE49-F238E27FC236}">
                      <a16:creationId xmlns:a16="http://schemas.microsoft.com/office/drawing/2014/main" id="{99CF506F-5512-D342-8A52-CFAC9C94C73A}"/>
                    </a:ext>
                  </a:extLst>
                </p:cNvPr>
                <p:cNvSpPr/>
                <p:nvPr/>
              </p:nvSpPr>
              <p:spPr>
                <a:xfrm>
                  <a:off x="3465214" y="2413517"/>
                  <a:ext cx="268150" cy="340121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de-DE" b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Calibri" panose="020F0502020204030204" pitchFamily="34" charset="0"/>
                    </a:rPr>
                    <a:t>E</a:t>
                  </a:r>
                  <a:endParaRPr lang="en-CA" b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36" name="Rectangle 39">
                  <a:extLst>
                    <a:ext uri="{FF2B5EF4-FFF2-40B4-BE49-F238E27FC236}">
                      <a16:creationId xmlns:a16="http://schemas.microsoft.com/office/drawing/2014/main" id="{11704E9D-8A27-BF47-B56B-0104BFB32A3A}"/>
                    </a:ext>
                  </a:extLst>
                </p:cNvPr>
                <p:cNvSpPr/>
                <p:nvPr/>
              </p:nvSpPr>
              <p:spPr>
                <a:xfrm>
                  <a:off x="3977224" y="2412952"/>
                  <a:ext cx="562363" cy="340686"/>
                </a:xfrm>
                <a:prstGeom prst="rect">
                  <a:avLst/>
                </a:prstGeom>
                <a:solidFill>
                  <a:srgbClr val="92D050"/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de-DE" b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Calibri" panose="020F0502020204030204" pitchFamily="34" charset="0"/>
                    </a:rPr>
                    <a:t>S</a:t>
                  </a:r>
                  <a:endParaRPr lang="en-CA" b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endParaRPr>
                </a:p>
              </p:txBody>
            </p:sp>
            <p:cxnSp>
              <p:nvCxnSpPr>
                <p:cNvPr id="13" name="Gerade Verbindung mit Pfeil 29">
                  <a:extLst>
                    <a:ext uri="{FF2B5EF4-FFF2-40B4-BE49-F238E27FC236}">
                      <a16:creationId xmlns:a16="http://schemas.microsoft.com/office/drawing/2014/main" id="{28363344-62B4-794E-A016-64BCA21F8266}"/>
                    </a:ext>
                  </a:extLst>
                </p:cNvPr>
                <p:cNvCxnSpPr/>
                <p:nvPr/>
              </p:nvCxnSpPr>
              <p:spPr>
                <a:xfrm>
                  <a:off x="2580381" y="2974814"/>
                  <a:ext cx="294751" cy="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headEnd type="triangl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Gerade Verbindung mit Pfeil 31">
                  <a:extLst>
                    <a:ext uri="{FF2B5EF4-FFF2-40B4-BE49-F238E27FC236}">
                      <a16:creationId xmlns:a16="http://schemas.microsoft.com/office/drawing/2014/main" id="{2384690E-7E7C-E14C-A182-399BB3F79F4C}"/>
                    </a:ext>
                  </a:extLst>
                </p:cNvPr>
                <p:cNvCxnSpPr/>
                <p:nvPr/>
              </p:nvCxnSpPr>
              <p:spPr>
                <a:xfrm>
                  <a:off x="1979712" y="2981548"/>
                  <a:ext cx="567591" cy="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headEnd type="triangl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6" name="Textfeld 32">
                      <a:extLst>
                        <a:ext uri="{FF2B5EF4-FFF2-40B4-BE49-F238E27FC236}">
                          <a16:creationId xmlns:a16="http://schemas.microsoft.com/office/drawing/2014/main" id="{386B18A6-CF4F-3E4F-8EC1-FC4E802FEBA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138149" y="2720420"/>
                      <a:ext cx="317639" cy="276532"/>
                    </a:xfrm>
                    <a:prstGeom prst="rect">
                      <a:avLst/>
                    </a:prstGeom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de-DE" sz="1200" b="0" i="1" smtClean="0">
                                <a:solidFill>
                                  <a:schemeClr val="tx2">
                                    <a:lumMod val="50000"/>
                                  </a:schemeClr>
                                </a:solidFill>
                                <a:latin typeface="Cambria Math"/>
                              </a:rPr>
                              <m:t>𝑇</m:t>
                            </m:r>
                            <m:r>
                              <a:rPr lang="de-DE" sz="1200" b="0" i="1" baseline="-25000" smtClean="0">
                                <a:solidFill>
                                  <a:schemeClr val="tx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oMath>
                        </m:oMathPara>
                      </a14:m>
                      <a:endParaRPr lang="en-US" sz="1200" b="0" i="1" baseline="-25000">
                        <a:solidFill>
                          <a:schemeClr val="tx2">
                            <a:lumMod val="50000"/>
                          </a:schemeClr>
                        </a:solidFill>
                        <a:latin typeface="Calibri" panose="020F0502020204030204" pitchFamily="34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16" name="Textfeld 32">
                      <a:extLst>
                        <a:ext uri="{FF2B5EF4-FFF2-40B4-BE49-F238E27FC236}">
                          <a16:creationId xmlns:a16="http://schemas.microsoft.com/office/drawing/2014/main" id="{386B18A6-CF4F-3E4F-8EC1-FC4E802FEBAE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138149" y="2720420"/>
                      <a:ext cx="317639" cy="276532"/>
                    </a:xfrm>
                    <a:prstGeom prst="rect">
                      <a:avLst/>
                    </a:prstGeom>
                    <a:blipFill>
                      <a:blip r:embed="rId1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7" name="Textfeld 33">
                      <a:extLst>
                        <a:ext uri="{FF2B5EF4-FFF2-40B4-BE49-F238E27FC236}">
                          <a16:creationId xmlns:a16="http://schemas.microsoft.com/office/drawing/2014/main" id="{8A483529-2FB9-494D-8351-695307F74ED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561059" y="2712591"/>
                      <a:ext cx="317639" cy="276532"/>
                    </a:xfrm>
                    <a:prstGeom prst="rect">
                      <a:avLst/>
                    </a:prstGeom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de-DE" sz="1200" b="0" i="1" smtClean="0">
                                <a:latin typeface="Cambria Math"/>
                              </a:rPr>
                              <m:t>𝑇</m:t>
                            </m:r>
                            <m:r>
                              <a:rPr lang="de-DE" sz="1200" b="0" i="1" baseline="-25000" smtClean="0">
                                <a:latin typeface="Cambria Math"/>
                              </a:rPr>
                              <m:t>𝑒</m:t>
                            </m:r>
                          </m:oMath>
                        </m:oMathPara>
                      </a14:m>
                      <a:endParaRPr lang="en-US" sz="1200" b="0" i="1" baseline="-25000">
                        <a:latin typeface="Calibri" panose="020F0502020204030204" pitchFamily="34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17" name="Textfeld 33">
                      <a:extLst>
                        <a:ext uri="{FF2B5EF4-FFF2-40B4-BE49-F238E27FC236}">
                          <a16:creationId xmlns:a16="http://schemas.microsoft.com/office/drawing/2014/main" id="{8A483529-2FB9-494D-8351-695307F74ED2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561059" y="2712591"/>
                      <a:ext cx="317639" cy="276532"/>
                    </a:xfrm>
                    <a:prstGeom prst="rect">
                      <a:avLst/>
                    </a:prstGeom>
                    <a:blipFill>
                      <a:blip r:embed="rId20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73" name="Gerade Verbindung mit Pfeil 70">
                  <a:extLst>
                    <a:ext uri="{FF2B5EF4-FFF2-40B4-BE49-F238E27FC236}">
                      <a16:creationId xmlns:a16="http://schemas.microsoft.com/office/drawing/2014/main" id="{FF1749AB-DBEA-444F-9744-48BA1543657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048251" y="3058756"/>
                  <a:ext cx="3394090" cy="24027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headEnd type="arrow"/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5" name="Rectangle 38">
                  <a:extLst>
                    <a:ext uri="{FF2B5EF4-FFF2-40B4-BE49-F238E27FC236}">
                      <a16:creationId xmlns:a16="http://schemas.microsoft.com/office/drawing/2014/main" id="{CDC66FCF-FD32-2B4A-BED5-A03ED165FFCD}"/>
                    </a:ext>
                  </a:extLst>
                </p:cNvPr>
                <p:cNvSpPr/>
                <p:nvPr/>
              </p:nvSpPr>
              <p:spPr>
                <a:xfrm>
                  <a:off x="2600647" y="2413517"/>
                  <a:ext cx="268150" cy="34056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de-DE" b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Calibri" panose="020F0502020204030204" pitchFamily="34" charset="0"/>
                    </a:rPr>
                    <a:t>E</a:t>
                  </a:r>
                  <a:endParaRPr lang="en-CA" b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86" name="Rectangle 39">
                  <a:extLst>
                    <a:ext uri="{FF2B5EF4-FFF2-40B4-BE49-F238E27FC236}">
                      <a16:creationId xmlns:a16="http://schemas.microsoft.com/office/drawing/2014/main" id="{68729E96-08F7-6342-8A2C-0CF031FE4572}"/>
                    </a:ext>
                  </a:extLst>
                </p:cNvPr>
                <p:cNvSpPr/>
                <p:nvPr/>
              </p:nvSpPr>
              <p:spPr>
                <a:xfrm>
                  <a:off x="2875110" y="2413517"/>
                  <a:ext cx="581978" cy="340560"/>
                </a:xfrm>
                <a:prstGeom prst="rect">
                  <a:avLst/>
                </a:prstGeom>
                <a:solidFill>
                  <a:srgbClr val="92D050"/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de-DE" b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Calibri" panose="020F0502020204030204" pitchFamily="34" charset="0"/>
                    </a:rPr>
                    <a:t>S</a:t>
                  </a:r>
                  <a:endParaRPr lang="en-CA" b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88" name="Rectangle 38">
                  <a:extLst>
                    <a:ext uri="{FF2B5EF4-FFF2-40B4-BE49-F238E27FC236}">
                      <a16:creationId xmlns:a16="http://schemas.microsoft.com/office/drawing/2014/main" id="{7BCB14ED-80D8-034F-A55C-118FA0CFA31B}"/>
                    </a:ext>
                  </a:extLst>
                </p:cNvPr>
                <p:cNvSpPr/>
                <p:nvPr/>
              </p:nvSpPr>
              <p:spPr>
                <a:xfrm>
                  <a:off x="3705791" y="2412119"/>
                  <a:ext cx="268150" cy="34012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de-DE" b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Calibri" panose="020F0502020204030204" pitchFamily="34" charset="0"/>
                    </a:rPr>
                    <a:t>E</a:t>
                  </a:r>
                  <a:endParaRPr lang="en-CA" b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89" name="Rectangle 38">
                  <a:extLst>
                    <a:ext uri="{FF2B5EF4-FFF2-40B4-BE49-F238E27FC236}">
                      <a16:creationId xmlns:a16="http://schemas.microsoft.com/office/drawing/2014/main" id="{A31E4127-F644-EA4E-98B2-F0EE45A3FDB9}"/>
                    </a:ext>
                  </a:extLst>
                </p:cNvPr>
                <p:cNvSpPr/>
                <p:nvPr/>
              </p:nvSpPr>
              <p:spPr>
                <a:xfrm>
                  <a:off x="4538758" y="2412119"/>
                  <a:ext cx="268150" cy="340954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de-DE" b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Calibri" panose="020F0502020204030204" pitchFamily="34" charset="0"/>
                    </a:rPr>
                    <a:t>E</a:t>
                  </a:r>
                  <a:endParaRPr lang="en-CA" b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9" name="Textfeld 71">
                      <a:extLst>
                        <a:ext uri="{FF2B5EF4-FFF2-40B4-BE49-F238E27FC236}">
                          <a16:creationId xmlns:a16="http://schemas.microsoft.com/office/drawing/2014/main" id="{3F2F7E55-9E30-394D-ABAE-8CC4567588F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510743" y="2784077"/>
                      <a:ext cx="306014" cy="33855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de-DE" sz="1600" b="0" i="1" smtClean="0">
                                <a:solidFill>
                                  <a:srgbClr val="000364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oMath>
                        </m:oMathPara>
                      </a14:m>
                      <a:endParaRPr lang="en-US" sz="1600" b="0" i="1">
                        <a:solidFill>
                          <a:srgbClr val="000364"/>
                        </a:solidFill>
                        <a:latin typeface="+mn-lt"/>
                      </a:endParaRPr>
                    </a:p>
                  </p:txBody>
                </p:sp>
              </mc:Choice>
              <mc:Fallback xmlns="">
                <p:sp>
                  <p:nvSpPr>
                    <p:cNvPr id="99" name="Textfeld 71">
                      <a:extLst>
                        <a:ext uri="{FF2B5EF4-FFF2-40B4-BE49-F238E27FC236}">
                          <a16:creationId xmlns:a16="http://schemas.microsoft.com/office/drawing/2014/main" id="{3F2F7E55-9E30-394D-ABAE-8CC4567588F9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510743" y="2784077"/>
                      <a:ext cx="306014" cy="338554"/>
                    </a:xfrm>
                    <a:prstGeom prst="rect">
                      <a:avLst/>
                    </a:prstGeom>
                    <a:blipFill>
                      <a:blip r:embed="rId21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sp>
          <p:nvSpPr>
            <p:cNvPr id="142" name="Rectangle 39">
              <a:extLst>
                <a:ext uri="{FF2B5EF4-FFF2-40B4-BE49-F238E27FC236}">
                  <a16:creationId xmlns:a16="http://schemas.microsoft.com/office/drawing/2014/main" id="{D745DA82-14FD-E946-83DB-B80199718334}"/>
                </a:ext>
              </a:extLst>
            </p:cNvPr>
            <p:cNvSpPr/>
            <p:nvPr/>
          </p:nvSpPr>
          <p:spPr>
            <a:xfrm>
              <a:off x="4871842" y="2500831"/>
              <a:ext cx="562363" cy="341753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rPr>
                <a:t>S</a:t>
              </a:r>
              <a:endParaRPr lang="en-CA" b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</a:endParaRPr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F6C17D1F-DF3B-FC45-A52F-B40A06E42BBE}"/>
              </a:ext>
            </a:extLst>
          </p:cNvPr>
          <p:cNvGrpSpPr/>
          <p:nvPr/>
        </p:nvGrpSpPr>
        <p:grpSpPr>
          <a:xfrm>
            <a:off x="386505" y="2354289"/>
            <a:ext cx="1922673" cy="2533609"/>
            <a:chOff x="38083" y="2630742"/>
            <a:chExt cx="1922673" cy="2533609"/>
          </a:xfrm>
        </p:grpSpPr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94CF99A6-02F4-D048-8C9E-80380913FE8B}"/>
                </a:ext>
              </a:extLst>
            </p:cNvPr>
            <p:cNvGrpSpPr/>
            <p:nvPr/>
          </p:nvGrpSpPr>
          <p:grpSpPr>
            <a:xfrm>
              <a:off x="38083" y="3534183"/>
              <a:ext cx="1630168" cy="1630168"/>
              <a:chOff x="137648" y="2411949"/>
              <a:chExt cx="1630168" cy="1630168"/>
            </a:xfrm>
          </p:grpSpPr>
          <p:pic>
            <p:nvPicPr>
              <p:cNvPr id="95" name="Picture 94">
                <a:extLst>
                  <a:ext uri="{FF2B5EF4-FFF2-40B4-BE49-F238E27FC236}">
                    <a16:creationId xmlns:a16="http://schemas.microsoft.com/office/drawing/2014/main" id="{31F7B94E-CA98-C742-9D83-700CC4D928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7648" y="2411949"/>
                <a:ext cx="1630168" cy="1630168"/>
              </a:xfrm>
              <a:prstGeom prst="rect">
                <a:avLst/>
              </a:prstGeom>
            </p:spPr>
          </p:pic>
          <p:pic>
            <p:nvPicPr>
              <p:cNvPr id="96" name="Picture 95">
                <a:extLst>
                  <a:ext uri="{FF2B5EF4-FFF2-40B4-BE49-F238E27FC236}">
                    <a16:creationId xmlns:a16="http://schemas.microsoft.com/office/drawing/2014/main" id="{2D728AD3-A56D-EB42-BB03-3C6780B6AE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24539" y="2690376"/>
                <a:ext cx="484906" cy="387925"/>
              </a:xfrm>
              <a:prstGeom prst="rect">
                <a:avLst/>
              </a:prstGeom>
            </p:spPr>
          </p:pic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Cloud Callout 93">
                  <a:extLst>
                    <a:ext uri="{FF2B5EF4-FFF2-40B4-BE49-F238E27FC236}">
                      <a16:creationId xmlns:a16="http://schemas.microsoft.com/office/drawing/2014/main" id="{3D7615F4-3D03-1341-83E4-0F3BFE1D242E}"/>
                    </a:ext>
                  </a:extLst>
                </p:cNvPr>
                <p:cNvSpPr/>
                <p:nvPr/>
              </p:nvSpPr>
              <p:spPr bwMode="auto">
                <a:xfrm>
                  <a:off x="221884" y="2630742"/>
                  <a:ext cx="1738872" cy="990839"/>
                </a:xfrm>
                <a:prstGeom prst="cloudCallout">
                  <a:avLst>
                    <a:gd name="adj1" fmla="val -13649"/>
                    <a:gd name="adj2" fmla="val 87702"/>
                  </a:avLst>
                </a:prstGeom>
                <a:noFill/>
                <a:ln w="19050" cap="flat" cmpd="sng" algn="ctr">
                  <a:solidFill>
                    <a:schemeClr val="tx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40000"/>
                    </a:spcAft>
                    <a:buClrTx/>
                    <a:buSzTx/>
                    <a:buFont typeface="Wingdings" pitchFamily="2" charset="2"/>
                    <a:buNone/>
                    <a:tabLst/>
                  </a:pPr>
                  <a:r>
                    <a:rPr lang="en-US">
                      <a:latin typeface="+mj-lt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kumimoji="0" lang="en-US" sz="18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+mj-lt"/>
                    </a:rPr>
                    <a:t>     </a:t>
                  </a:r>
                </a:p>
              </p:txBody>
            </p:sp>
          </mc:Choice>
          <mc:Fallback xmlns="">
            <p:sp>
              <p:nvSpPr>
                <p:cNvPr id="95" name="Cloud Callout 94">
                  <a:extLst>
                    <a:ext uri="{FF2B5EF4-FFF2-40B4-BE49-F238E27FC236}">
                      <a16:creationId xmlns:a16="http://schemas.microsoft.com/office/drawing/2014/main" id="{0DA18BB3-F737-3547-81D3-F2E509C8D94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21884" y="2630742"/>
                  <a:ext cx="1738872" cy="990839"/>
                </a:xfrm>
                <a:prstGeom prst="cloudCallout">
                  <a:avLst>
                    <a:gd name="adj1" fmla="val -13649"/>
                    <a:gd name="adj2" fmla="val 87702"/>
                  </a:avLst>
                </a:prstGeom>
                <a:blipFill>
                  <a:blip r:embed="rId9"/>
                  <a:stretch>
                    <a:fillRect/>
                  </a:stretch>
                </a:blipFill>
                <a:ln w="19050" cap="flat" cmpd="sng" algn="ctr">
                  <a:solidFill>
                    <a:schemeClr val="tx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752353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1EE91F-9F4D-8A44-9145-A0F93B626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400110"/>
          </a:xfrm>
        </p:spPr>
        <p:txBody>
          <a:bodyPr/>
          <a:lstStyle/>
          <a:p>
            <a:r>
              <a:rPr lang="en-US" sz="2600">
                <a:latin typeface="Calibri" panose="020F0502020204030204" pitchFamily="34" charset="0"/>
                <a:cs typeface="Calibri" panose="020F0502020204030204" pitchFamily="34" charset="0"/>
              </a:rPr>
              <a:t>FSA with PHY-Layer Improvement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928948-562A-974F-BBA7-A9ABE41B86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66725" y="6571266"/>
            <a:ext cx="2133600" cy="123111"/>
          </a:xfrm>
        </p:spPr>
        <p:txBody>
          <a:bodyPr/>
          <a:lstStyle/>
          <a:p>
            <a:fld id="{028FC40C-4650-5D4B-8B4C-F6ABCB5DBA97}" type="datetime3">
              <a:rPr lang="de-DE" smtClean="0"/>
              <a:t>23/01/2019</a:t>
            </a:fld>
            <a:endParaRPr lang="de-DE"/>
          </a:p>
        </p:txBody>
      </p:sp>
      <p:pic>
        <p:nvPicPr>
          <p:cNvPr id="53" name="Picture Placeholder 10">
            <a:extLst>
              <a:ext uri="{FF2B5EF4-FFF2-40B4-BE49-F238E27FC236}">
                <a16:creationId xmlns:a16="http://schemas.microsoft.com/office/drawing/2014/main" id="{83B0B7CE-0C12-2D46-B2D2-4BACC1BFE819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>
          <a:xfrm>
            <a:off x="7524750" y="100013"/>
            <a:ext cx="1149350" cy="906462"/>
          </a:xfrm>
        </p:spPr>
      </p:pic>
      <p:pic>
        <p:nvPicPr>
          <p:cNvPr id="54" name="Picture Placeholder 4">
            <a:extLst>
              <a:ext uri="{FF2B5EF4-FFF2-40B4-BE49-F238E27FC236}">
                <a16:creationId xmlns:a16="http://schemas.microsoft.com/office/drawing/2014/main" id="{51670638-79A0-C94C-96C2-9322276AC9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 bwMode="auto">
          <a:xfrm>
            <a:off x="5940152" y="6237312"/>
            <a:ext cx="1330007" cy="56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9" name="Rectangle 88">
            <a:extLst>
              <a:ext uri="{FF2B5EF4-FFF2-40B4-BE49-F238E27FC236}">
                <a16:creationId xmlns:a16="http://schemas.microsoft.com/office/drawing/2014/main" id="{5DDD1BCF-74AB-B446-847D-42801AE0E486}"/>
              </a:ext>
            </a:extLst>
          </p:cNvPr>
          <p:cNvSpPr/>
          <p:nvPr/>
        </p:nvSpPr>
        <p:spPr>
          <a:xfrm>
            <a:off x="466723" y="1221312"/>
            <a:ext cx="3025155" cy="457200"/>
          </a:xfrm>
          <a:prstGeom prst="rect">
            <a:avLst/>
          </a:prstGeom>
          <a:solidFill>
            <a:srgbClr val="F3591F"/>
          </a:solidFill>
          <a:ln>
            <a:noFill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/>
          <a:lstStyle/>
          <a:p>
            <a:pPr algn="ctr"/>
            <a:r>
              <a: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ontAwesome" pitchFamily="2" charset="0"/>
              </a:rPr>
              <a:t>PHY-Layer</a:t>
            </a: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27A83F15-9A4C-BA4B-9C4E-0FF96189CECA}"/>
              </a:ext>
            </a:extLst>
          </p:cNvPr>
          <p:cNvGrpSpPr/>
          <p:nvPr/>
        </p:nvGrpSpPr>
        <p:grpSpPr>
          <a:xfrm>
            <a:off x="936204" y="4852359"/>
            <a:ext cx="1347228" cy="1243967"/>
            <a:chOff x="1045569" y="4750010"/>
            <a:chExt cx="1347228" cy="1243967"/>
          </a:xfrm>
        </p:grpSpPr>
        <p:sp>
          <p:nvSpPr>
            <p:cNvPr id="62" name="Arc 61">
              <a:extLst>
                <a:ext uri="{FF2B5EF4-FFF2-40B4-BE49-F238E27FC236}">
                  <a16:creationId xmlns:a16="http://schemas.microsoft.com/office/drawing/2014/main" id="{D65F3616-ED3F-8942-98D7-F1A4AB7D13C0}"/>
                </a:ext>
              </a:extLst>
            </p:cNvPr>
            <p:cNvSpPr/>
            <p:nvPr/>
          </p:nvSpPr>
          <p:spPr bwMode="auto">
            <a:xfrm rot="18980199">
              <a:off x="1393963" y="4979965"/>
              <a:ext cx="690672" cy="664054"/>
            </a:xfrm>
            <a:prstGeom prst="arc">
              <a:avLst/>
            </a:prstGeom>
            <a:ln w="6350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Frutiger LT Com 55 Roman" pitchFamily="34" charset="0"/>
              </a:endParaRPr>
            </a:p>
          </p:txBody>
        </p:sp>
        <p:sp>
          <p:nvSpPr>
            <p:cNvPr id="63" name="Arc 62">
              <a:extLst>
                <a:ext uri="{FF2B5EF4-FFF2-40B4-BE49-F238E27FC236}">
                  <a16:creationId xmlns:a16="http://schemas.microsoft.com/office/drawing/2014/main" id="{6437419D-04FB-964D-A1EA-9D3E93E59B54}"/>
                </a:ext>
              </a:extLst>
            </p:cNvPr>
            <p:cNvSpPr/>
            <p:nvPr/>
          </p:nvSpPr>
          <p:spPr bwMode="auto">
            <a:xfrm rot="18763652">
              <a:off x="1553410" y="5094224"/>
              <a:ext cx="398952" cy="417662"/>
            </a:xfrm>
            <a:prstGeom prst="arc">
              <a:avLst/>
            </a:prstGeom>
            <a:ln w="6350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Frutiger LT Com 55 Roman" pitchFamily="34" charset="0"/>
              </a:endParaRPr>
            </a:p>
          </p:txBody>
        </p:sp>
        <p:sp>
          <p:nvSpPr>
            <p:cNvPr id="66" name="Arc 65">
              <a:extLst>
                <a:ext uri="{FF2B5EF4-FFF2-40B4-BE49-F238E27FC236}">
                  <a16:creationId xmlns:a16="http://schemas.microsoft.com/office/drawing/2014/main" id="{37EDFC32-3A5F-3E4B-8292-25ED7A7431AE}"/>
                </a:ext>
              </a:extLst>
            </p:cNvPr>
            <p:cNvSpPr/>
            <p:nvPr/>
          </p:nvSpPr>
          <p:spPr bwMode="auto">
            <a:xfrm rot="19005492">
              <a:off x="1193702" y="4869018"/>
              <a:ext cx="1049615" cy="958369"/>
            </a:xfrm>
            <a:prstGeom prst="arc">
              <a:avLst/>
            </a:prstGeom>
            <a:ln w="6350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Frutiger LT Com 55 Roman" pitchFamily="34" charset="0"/>
              </a:endParaRP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694868DA-4321-6D45-96A8-709DBCC776F5}"/>
                </a:ext>
              </a:extLst>
            </p:cNvPr>
            <p:cNvSpPr/>
            <p:nvPr/>
          </p:nvSpPr>
          <p:spPr bwMode="auto">
            <a:xfrm>
              <a:off x="1710574" y="5205596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headEnd type="none" w="med" len="med"/>
              <a:tailEnd type="none" w="med" len="med"/>
            </a:ln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endParaRP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459714DA-6481-2E4E-9F1E-9CBA3E60F3F0}"/>
                </a:ext>
              </a:extLst>
            </p:cNvPr>
            <p:cNvSpPr txBox="1"/>
            <p:nvPr/>
          </p:nvSpPr>
          <p:spPr>
            <a:xfrm>
              <a:off x="1425752" y="5219908"/>
              <a:ext cx="6270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RFID</a:t>
              </a:r>
            </a:p>
          </p:txBody>
        </p:sp>
        <p:sp>
          <p:nvSpPr>
            <p:cNvPr id="80" name="Arc 79">
              <a:extLst>
                <a:ext uri="{FF2B5EF4-FFF2-40B4-BE49-F238E27FC236}">
                  <a16:creationId xmlns:a16="http://schemas.microsoft.com/office/drawing/2014/main" id="{14086949-874C-F545-B59A-DCE50D6C088E}"/>
                </a:ext>
              </a:extLst>
            </p:cNvPr>
            <p:cNvSpPr/>
            <p:nvPr/>
          </p:nvSpPr>
          <p:spPr bwMode="auto">
            <a:xfrm rot="19005492">
              <a:off x="1045569" y="4750010"/>
              <a:ext cx="1347228" cy="1243967"/>
            </a:xfrm>
            <a:prstGeom prst="arc">
              <a:avLst/>
            </a:prstGeom>
            <a:ln w="6350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Frutiger LT Com 55 Roman" pitchFamily="34" charset="0"/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A70D3D3D-F40B-7B49-BB0E-867B0AA09B35}"/>
              </a:ext>
            </a:extLst>
          </p:cNvPr>
          <p:cNvGrpSpPr/>
          <p:nvPr/>
        </p:nvGrpSpPr>
        <p:grpSpPr>
          <a:xfrm>
            <a:off x="2019804" y="5229511"/>
            <a:ext cx="1616091" cy="829782"/>
            <a:chOff x="3293212" y="4618261"/>
            <a:chExt cx="1095788" cy="829782"/>
          </a:xfrm>
        </p:grpSpPr>
        <p:sp>
          <p:nvSpPr>
            <p:cNvPr id="51" name="Rectangle 5">
              <a:extLst>
                <a:ext uri="{FF2B5EF4-FFF2-40B4-BE49-F238E27FC236}">
                  <a16:creationId xmlns:a16="http://schemas.microsoft.com/office/drawing/2014/main" id="{973E8445-223B-DA43-B260-95C5B93A57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58119" y="5029499"/>
              <a:ext cx="730881" cy="418544"/>
            </a:xfrm>
            <a:prstGeom prst="rect">
              <a:avLst/>
            </a:prstGeom>
            <a:solidFill>
              <a:srgbClr val="F3591F"/>
            </a:solidFill>
            <a:ln>
              <a:noFill/>
            </a:ln>
            <a:extLst/>
          </p:spPr>
          <p:txBody>
            <a:bodyPr vert="horz" wrap="square" lIns="91440" tIns="45720" rIns="91440" bIns="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sz="2000" b="1">
                  <a:solidFill>
                    <a:srgbClr val="FABDA5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60%</a:t>
              </a:r>
            </a:p>
          </p:txBody>
        </p:sp>
        <p:sp>
          <p:nvSpPr>
            <p:cNvPr id="52" name="Freeform 6">
              <a:extLst>
                <a:ext uri="{FF2B5EF4-FFF2-40B4-BE49-F238E27FC236}">
                  <a16:creationId xmlns:a16="http://schemas.microsoft.com/office/drawing/2014/main" id="{0C5FC3E1-731E-C547-BC7A-6AC4CF16C76C}"/>
                </a:ext>
              </a:extLst>
            </p:cNvPr>
            <p:cNvSpPr>
              <a:spLocks/>
            </p:cNvSpPr>
            <p:nvPr/>
          </p:nvSpPr>
          <p:spPr bwMode="auto">
            <a:xfrm>
              <a:off x="3293212" y="4618261"/>
              <a:ext cx="364906" cy="829781"/>
            </a:xfrm>
            <a:custGeom>
              <a:avLst/>
              <a:gdLst>
                <a:gd name="T0" fmla="*/ 341 w 341"/>
                <a:gd name="T1" fmla="*/ 394 h 795"/>
                <a:gd name="T2" fmla="*/ 0 w 341"/>
                <a:gd name="T3" fmla="*/ 0 h 795"/>
                <a:gd name="T4" fmla="*/ 0 w 341"/>
                <a:gd name="T5" fmla="*/ 400 h 795"/>
                <a:gd name="T6" fmla="*/ 341 w 341"/>
                <a:gd name="T7" fmla="*/ 795 h 795"/>
                <a:gd name="T8" fmla="*/ 341 w 341"/>
                <a:gd name="T9" fmla="*/ 394 h 7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1" h="795">
                  <a:moveTo>
                    <a:pt x="341" y="394"/>
                  </a:moveTo>
                  <a:lnTo>
                    <a:pt x="0" y="0"/>
                  </a:lnTo>
                  <a:lnTo>
                    <a:pt x="0" y="400"/>
                  </a:lnTo>
                  <a:lnTo>
                    <a:pt x="341" y="795"/>
                  </a:lnTo>
                  <a:lnTo>
                    <a:pt x="341" y="394"/>
                  </a:lnTo>
                  <a:close/>
                </a:path>
              </a:pathLst>
            </a:custGeom>
            <a:solidFill>
              <a:srgbClr val="61240C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7">
              <a:extLst>
                <a:ext uri="{FF2B5EF4-FFF2-40B4-BE49-F238E27FC236}">
                  <a16:creationId xmlns:a16="http://schemas.microsoft.com/office/drawing/2014/main" id="{26D652AC-F4ED-574F-A0DE-AF55BE28FB34}"/>
                </a:ext>
              </a:extLst>
            </p:cNvPr>
            <p:cNvSpPr>
              <a:spLocks/>
            </p:cNvSpPr>
            <p:nvPr/>
          </p:nvSpPr>
          <p:spPr bwMode="auto">
            <a:xfrm>
              <a:off x="3293213" y="4618261"/>
              <a:ext cx="1095787" cy="411237"/>
            </a:xfrm>
            <a:custGeom>
              <a:avLst/>
              <a:gdLst>
                <a:gd name="T0" fmla="*/ 682 w 1024"/>
                <a:gd name="T1" fmla="*/ 0 h 394"/>
                <a:gd name="T2" fmla="*/ 0 w 1024"/>
                <a:gd name="T3" fmla="*/ 0 h 394"/>
                <a:gd name="T4" fmla="*/ 341 w 1024"/>
                <a:gd name="T5" fmla="*/ 394 h 394"/>
                <a:gd name="T6" fmla="*/ 1024 w 1024"/>
                <a:gd name="T7" fmla="*/ 394 h 394"/>
                <a:gd name="T8" fmla="*/ 682 w 1024"/>
                <a:gd name="T9" fmla="*/ 0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4" h="394">
                  <a:moveTo>
                    <a:pt x="682" y="0"/>
                  </a:moveTo>
                  <a:lnTo>
                    <a:pt x="0" y="0"/>
                  </a:lnTo>
                  <a:lnTo>
                    <a:pt x="341" y="394"/>
                  </a:lnTo>
                  <a:lnTo>
                    <a:pt x="1024" y="394"/>
                  </a:lnTo>
                  <a:lnTo>
                    <a:pt x="682" y="0"/>
                  </a:lnTo>
                  <a:close/>
                </a:path>
              </a:pathLst>
            </a:custGeom>
            <a:solidFill>
              <a:srgbClr val="FABDA5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8">
              <a:extLst>
                <a:ext uri="{FF2B5EF4-FFF2-40B4-BE49-F238E27FC236}">
                  <a16:creationId xmlns:a16="http://schemas.microsoft.com/office/drawing/2014/main" id="{52248DAB-CCDF-0443-B367-C5CD34F4FEA3}"/>
                </a:ext>
              </a:extLst>
            </p:cNvPr>
            <p:cNvSpPr>
              <a:spLocks/>
            </p:cNvSpPr>
            <p:nvPr/>
          </p:nvSpPr>
          <p:spPr bwMode="auto">
            <a:xfrm>
              <a:off x="3293215" y="4815530"/>
              <a:ext cx="364906" cy="483256"/>
            </a:xfrm>
            <a:custGeom>
              <a:avLst/>
              <a:gdLst>
                <a:gd name="T0" fmla="*/ 341 w 341"/>
                <a:gd name="T1" fmla="*/ 395 h 463"/>
                <a:gd name="T2" fmla="*/ 0 w 341"/>
                <a:gd name="T3" fmla="*/ 0 h 463"/>
                <a:gd name="T4" fmla="*/ 0 w 341"/>
                <a:gd name="T5" fmla="*/ 70 h 463"/>
                <a:gd name="T6" fmla="*/ 341 w 341"/>
                <a:gd name="T7" fmla="*/ 463 h 463"/>
                <a:gd name="T8" fmla="*/ 341 w 341"/>
                <a:gd name="T9" fmla="*/ 395 h 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1" h="463">
                  <a:moveTo>
                    <a:pt x="341" y="395"/>
                  </a:moveTo>
                  <a:lnTo>
                    <a:pt x="0" y="0"/>
                  </a:lnTo>
                  <a:lnTo>
                    <a:pt x="0" y="70"/>
                  </a:lnTo>
                  <a:lnTo>
                    <a:pt x="341" y="463"/>
                  </a:lnTo>
                  <a:lnTo>
                    <a:pt x="341" y="395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Right Arrow 57">
              <a:extLst>
                <a:ext uri="{FF2B5EF4-FFF2-40B4-BE49-F238E27FC236}">
                  <a16:creationId xmlns:a16="http://schemas.microsoft.com/office/drawing/2014/main" id="{136E5C88-E3BC-374B-BC9F-79B378005B46}"/>
                </a:ext>
              </a:extLst>
            </p:cNvPr>
            <p:cNvSpPr/>
            <p:nvPr/>
          </p:nvSpPr>
          <p:spPr>
            <a:xfrm>
              <a:off x="3658129" y="5152552"/>
              <a:ext cx="151649" cy="219456"/>
            </a:xfrm>
            <a:prstGeom prst="rightArrow">
              <a:avLst>
                <a:gd name="adj1" fmla="val 32639"/>
                <a:gd name="adj2" fmla="val 78823"/>
              </a:avLst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60" name="Freeform 7">
            <a:extLst>
              <a:ext uri="{FF2B5EF4-FFF2-40B4-BE49-F238E27FC236}">
                <a16:creationId xmlns:a16="http://schemas.microsoft.com/office/drawing/2014/main" id="{D40AB6A9-5444-CF43-B779-478D54FFC86C}"/>
              </a:ext>
            </a:extLst>
          </p:cNvPr>
          <p:cNvSpPr>
            <a:spLocks/>
          </p:cNvSpPr>
          <p:nvPr/>
        </p:nvSpPr>
        <p:spPr bwMode="auto">
          <a:xfrm>
            <a:off x="1052303" y="5648057"/>
            <a:ext cx="1510217" cy="403392"/>
          </a:xfrm>
          <a:custGeom>
            <a:avLst/>
            <a:gdLst>
              <a:gd name="T0" fmla="*/ 682 w 1024"/>
              <a:gd name="T1" fmla="*/ 0 h 394"/>
              <a:gd name="T2" fmla="*/ 0 w 1024"/>
              <a:gd name="T3" fmla="*/ 0 h 394"/>
              <a:gd name="T4" fmla="*/ 341 w 1024"/>
              <a:gd name="T5" fmla="*/ 394 h 394"/>
              <a:gd name="T6" fmla="*/ 1024 w 1024"/>
              <a:gd name="T7" fmla="*/ 394 h 394"/>
              <a:gd name="T8" fmla="*/ 682 w 1024"/>
              <a:gd name="T9" fmla="*/ 0 h 3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24" h="394">
                <a:moveTo>
                  <a:pt x="682" y="0"/>
                </a:moveTo>
                <a:lnTo>
                  <a:pt x="0" y="0"/>
                </a:lnTo>
                <a:lnTo>
                  <a:pt x="341" y="394"/>
                </a:lnTo>
                <a:lnTo>
                  <a:pt x="1024" y="394"/>
                </a:lnTo>
                <a:lnTo>
                  <a:pt x="682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 b="1">
                <a:ln w="0"/>
                <a:solidFill>
                  <a:schemeClr val="accent6">
                    <a:lumMod val="9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36%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21D0576-CD42-364A-B3D9-C03508B381CD}"/>
              </a:ext>
            </a:extLst>
          </p:cNvPr>
          <p:cNvSpPr txBox="1"/>
          <p:nvPr/>
        </p:nvSpPr>
        <p:spPr>
          <a:xfrm>
            <a:off x="3707904" y="1052736"/>
            <a:ext cx="279159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latin typeface="Calibri" panose="020F0502020204030204" pitchFamily="34" charset="0"/>
                <a:cs typeface="Calibri" panose="020F0502020204030204" pitchFamily="34" charset="0"/>
              </a:rPr>
              <a:t>Time Aware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latin typeface="Calibri" panose="020F0502020204030204" pitchFamily="34" charset="0"/>
                <a:cs typeface="Calibri" panose="020F0502020204030204" pitchFamily="34" charset="0"/>
              </a:rPr>
              <a:t>Collision Recovery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latin typeface="Calibri" panose="020F0502020204030204" pitchFamily="34" charset="0"/>
                <a:cs typeface="Calibri" panose="020F0502020204030204" pitchFamily="34" charset="0"/>
              </a:rPr>
              <a:t>No MAC-Layer Optimization</a:t>
            </a:r>
          </a:p>
        </p:txBody>
      </p:sp>
      <p:sp>
        <p:nvSpPr>
          <p:cNvPr id="31" name="Left Brace 30">
            <a:extLst>
              <a:ext uri="{FF2B5EF4-FFF2-40B4-BE49-F238E27FC236}">
                <a16:creationId xmlns:a16="http://schemas.microsoft.com/office/drawing/2014/main" id="{AFE46205-FE3B-DF4A-90F0-0CF8F742131E}"/>
              </a:ext>
            </a:extLst>
          </p:cNvPr>
          <p:cNvSpPr/>
          <p:nvPr/>
        </p:nvSpPr>
        <p:spPr bwMode="auto">
          <a:xfrm>
            <a:off x="3557374" y="1124744"/>
            <a:ext cx="357859" cy="674385"/>
          </a:xfrm>
          <a:prstGeom prst="leftBrace">
            <a:avLst/>
          </a:prstGeom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Frutiger LT Com 55 Roman" pitchFamily="34" charset="0"/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5522869B-3190-784D-A29D-C23FE7A26B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7248" y="2695948"/>
            <a:ext cx="3686876" cy="2489884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D9A5CB07-BB57-504B-8FB9-8DB1F66AECBE}"/>
              </a:ext>
            </a:extLst>
          </p:cNvPr>
          <p:cNvGrpSpPr/>
          <p:nvPr/>
        </p:nvGrpSpPr>
        <p:grpSpPr>
          <a:xfrm>
            <a:off x="7031674" y="2767833"/>
            <a:ext cx="1616090" cy="3319124"/>
            <a:chOff x="7157317" y="2774171"/>
            <a:chExt cx="1616090" cy="3319124"/>
          </a:xfrm>
        </p:grpSpPr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C57D8B0E-CDEB-9E4E-89D1-3DDF578479E7}"/>
                </a:ext>
              </a:extLst>
            </p:cNvPr>
            <p:cNvSpPr>
              <a:spLocks/>
            </p:cNvSpPr>
            <p:nvPr/>
          </p:nvSpPr>
          <p:spPr bwMode="auto">
            <a:xfrm>
              <a:off x="7157317" y="2774171"/>
              <a:ext cx="696913" cy="1374910"/>
            </a:xfrm>
            <a:custGeom>
              <a:avLst/>
              <a:gdLst>
                <a:gd name="connsiteX0" fmla="*/ 0 w 364907"/>
                <a:gd name="connsiteY0" fmla="*/ 0 h 1244671"/>
                <a:gd name="connsiteX1" fmla="*/ 364907 w 364907"/>
                <a:gd name="connsiteY1" fmla="*/ 411238 h 1244671"/>
                <a:gd name="connsiteX2" fmla="*/ 364907 w 364907"/>
                <a:gd name="connsiteY2" fmla="*/ 826128 h 1244671"/>
                <a:gd name="connsiteX3" fmla="*/ 364907 w 364907"/>
                <a:gd name="connsiteY3" fmla="*/ 829781 h 1244671"/>
                <a:gd name="connsiteX4" fmla="*/ 364907 w 364907"/>
                <a:gd name="connsiteY4" fmla="*/ 1244671 h 1244671"/>
                <a:gd name="connsiteX5" fmla="*/ 0 w 364907"/>
                <a:gd name="connsiteY5" fmla="*/ 832390 h 1244671"/>
                <a:gd name="connsiteX6" fmla="*/ 0 w 364907"/>
                <a:gd name="connsiteY6" fmla="*/ 417500 h 1244671"/>
                <a:gd name="connsiteX7" fmla="*/ 0 w 364907"/>
                <a:gd name="connsiteY7" fmla="*/ 414890 h 1244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4907" h="1244671">
                  <a:moveTo>
                    <a:pt x="0" y="0"/>
                  </a:moveTo>
                  <a:lnTo>
                    <a:pt x="364907" y="411238"/>
                  </a:lnTo>
                  <a:lnTo>
                    <a:pt x="364907" y="826128"/>
                  </a:lnTo>
                  <a:lnTo>
                    <a:pt x="364907" y="829781"/>
                  </a:lnTo>
                  <a:lnTo>
                    <a:pt x="364907" y="1244671"/>
                  </a:lnTo>
                  <a:lnTo>
                    <a:pt x="0" y="832390"/>
                  </a:lnTo>
                  <a:lnTo>
                    <a:pt x="0" y="417500"/>
                  </a:lnTo>
                  <a:lnTo>
                    <a:pt x="0" y="414890"/>
                  </a:lnTo>
                  <a:close/>
                </a:path>
              </a:pathLst>
            </a:custGeom>
            <a:solidFill>
              <a:srgbClr val="171720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35" name="Rectangle 5">
              <a:extLst>
                <a:ext uri="{FF2B5EF4-FFF2-40B4-BE49-F238E27FC236}">
                  <a16:creationId xmlns:a16="http://schemas.microsoft.com/office/drawing/2014/main" id="{46D24274-3B21-4249-B7F5-01B3ADC941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95488" y="3185408"/>
              <a:ext cx="1077919" cy="2907887"/>
            </a:xfrm>
            <a:prstGeom prst="rect">
              <a:avLst/>
            </a:prstGeom>
            <a:solidFill>
              <a:srgbClr val="393950"/>
            </a:solidFill>
            <a:ln>
              <a:noFill/>
            </a:ln>
            <a:extLst/>
          </p:spPr>
          <p:txBody>
            <a:bodyPr vert="horz" wrap="square" lIns="91440" tIns="45720" rIns="91440" bIns="0" numCol="1" anchor="b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6000" b="1">
                <a:solidFill>
                  <a:srgbClr val="B0B0B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6" name="Freeform 7">
              <a:extLst>
                <a:ext uri="{FF2B5EF4-FFF2-40B4-BE49-F238E27FC236}">
                  <a16:creationId xmlns:a16="http://schemas.microsoft.com/office/drawing/2014/main" id="{C69DE6C2-337F-2A42-BF13-643A90F32AD9}"/>
                </a:ext>
              </a:extLst>
            </p:cNvPr>
            <p:cNvSpPr>
              <a:spLocks/>
            </p:cNvSpPr>
            <p:nvPr/>
          </p:nvSpPr>
          <p:spPr bwMode="auto">
            <a:xfrm>
              <a:off x="7157317" y="2774171"/>
              <a:ext cx="1616090" cy="411237"/>
            </a:xfrm>
            <a:custGeom>
              <a:avLst/>
              <a:gdLst>
                <a:gd name="T0" fmla="*/ 682 w 1024"/>
                <a:gd name="T1" fmla="*/ 0 h 394"/>
                <a:gd name="T2" fmla="*/ 0 w 1024"/>
                <a:gd name="T3" fmla="*/ 0 h 394"/>
                <a:gd name="T4" fmla="*/ 341 w 1024"/>
                <a:gd name="T5" fmla="*/ 394 h 394"/>
                <a:gd name="T6" fmla="*/ 1024 w 1024"/>
                <a:gd name="T7" fmla="*/ 394 h 394"/>
                <a:gd name="T8" fmla="*/ 682 w 1024"/>
                <a:gd name="T9" fmla="*/ 0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4" h="394">
                  <a:moveTo>
                    <a:pt x="682" y="0"/>
                  </a:moveTo>
                  <a:lnTo>
                    <a:pt x="0" y="0"/>
                  </a:lnTo>
                  <a:lnTo>
                    <a:pt x="341" y="394"/>
                  </a:lnTo>
                  <a:lnTo>
                    <a:pt x="1024" y="394"/>
                  </a:lnTo>
                  <a:lnTo>
                    <a:pt x="682" y="0"/>
                  </a:lnTo>
                  <a:close/>
                </a:path>
              </a:pathLst>
            </a:custGeom>
            <a:solidFill>
              <a:srgbClr val="B0B0B9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8">
              <a:extLst>
                <a:ext uri="{FF2B5EF4-FFF2-40B4-BE49-F238E27FC236}">
                  <a16:creationId xmlns:a16="http://schemas.microsoft.com/office/drawing/2014/main" id="{9BBC3644-E581-724C-BD77-9F4E33200EEC}"/>
                </a:ext>
              </a:extLst>
            </p:cNvPr>
            <p:cNvSpPr>
              <a:spLocks/>
            </p:cNvSpPr>
            <p:nvPr/>
          </p:nvSpPr>
          <p:spPr bwMode="auto">
            <a:xfrm>
              <a:off x="7159723" y="2961948"/>
              <a:ext cx="538171" cy="483256"/>
            </a:xfrm>
            <a:custGeom>
              <a:avLst/>
              <a:gdLst>
                <a:gd name="T0" fmla="*/ 341 w 341"/>
                <a:gd name="T1" fmla="*/ 395 h 463"/>
                <a:gd name="T2" fmla="*/ 0 w 341"/>
                <a:gd name="T3" fmla="*/ 0 h 463"/>
                <a:gd name="T4" fmla="*/ 0 w 341"/>
                <a:gd name="T5" fmla="*/ 70 h 463"/>
                <a:gd name="T6" fmla="*/ 341 w 341"/>
                <a:gd name="T7" fmla="*/ 463 h 463"/>
                <a:gd name="T8" fmla="*/ 341 w 341"/>
                <a:gd name="T9" fmla="*/ 395 h 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1" h="463">
                  <a:moveTo>
                    <a:pt x="341" y="395"/>
                  </a:moveTo>
                  <a:lnTo>
                    <a:pt x="0" y="0"/>
                  </a:lnTo>
                  <a:lnTo>
                    <a:pt x="0" y="70"/>
                  </a:lnTo>
                  <a:lnTo>
                    <a:pt x="341" y="463"/>
                  </a:lnTo>
                  <a:lnTo>
                    <a:pt x="341" y="395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24">
              <a:extLst>
                <a:ext uri="{FF2B5EF4-FFF2-40B4-BE49-F238E27FC236}">
                  <a16:creationId xmlns:a16="http://schemas.microsoft.com/office/drawing/2014/main" id="{380C9106-1005-3D40-AAB7-68DC6FBEAF48}"/>
                </a:ext>
              </a:extLst>
            </p:cNvPr>
            <p:cNvSpPr>
              <a:spLocks/>
            </p:cNvSpPr>
            <p:nvPr/>
          </p:nvSpPr>
          <p:spPr bwMode="auto">
            <a:xfrm>
              <a:off x="7695488" y="3310658"/>
              <a:ext cx="732291" cy="218144"/>
            </a:xfrm>
            <a:custGeom>
              <a:avLst/>
              <a:gdLst>
                <a:gd name="T0" fmla="*/ 0 w 464"/>
                <a:gd name="T1" fmla="*/ 70 h 209"/>
                <a:gd name="T2" fmla="*/ 331 w 464"/>
                <a:gd name="T3" fmla="*/ 70 h 209"/>
                <a:gd name="T4" fmla="*/ 331 w 464"/>
                <a:gd name="T5" fmla="*/ 0 h 209"/>
                <a:gd name="T6" fmla="*/ 464 w 464"/>
                <a:gd name="T7" fmla="*/ 105 h 209"/>
                <a:gd name="T8" fmla="*/ 331 w 464"/>
                <a:gd name="T9" fmla="*/ 209 h 209"/>
                <a:gd name="T10" fmla="*/ 331 w 464"/>
                <a:gd name="T11" fmla="*/ 138 h 209"/>
                <a:gd name="T12" fmla="*/ 0 w 464"/>
                <a:gd name="T13" fmla="*/ 138 h 209"/>
                <a:gd name="T14" fmla="*/ 0 w 464"/>
                <a:gd name="T15" fmla="*/ 70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64" h="209">
                  <a:moveTo>
                    <a:pt x="0" y="70"/>
                  </a:moveTo>
                  <a:lnTo>
                    <a:pt x="331" y="70"/>
                  </a:lnTo>
                  <a:lnTo>
                    <a:pt x="331" y="0"/>
                  </a:lnTo>
                  <a:lnTo>
                    <a:pt x="464" y="105"/>
                  </a:lnTo>
                  <a:lnTo>
                    <a:pt x="331" y="209"/>
                  </a:lnTo>
                  <a:lnTo>
                    <a:pt x="331" y="138"/>
                  </a:lnTo>
                  <a:lnTo>
                    <a:pt x="0" y="138"/>
                  </a:lnTo>
                  <a:lnTo>
                    <a:pt x="0" y="70"/>
                  </a:ln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4446FC0A-CDDE-F54D-8605-23F3AEB8D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7157317" y="3536792"/>
              <a:ext cx="537505" cy="1484374"/>
            </a:xfrm>
            <a:custGeom>
              <a:avLst/>
              <a:gdLst>
                <a:gd name="connsiteX0" fmla="*/ 0 w 364907"/>
                <a:gd name="connsiteY0" fmla="*/ 0 h 1244671"/>
                <a:gd name="connsiteX1" fmla="*/ 364907 w 364907"/>
                <a:gd name="connsiteY1" fmla="*/ 411238 h 1244671"/>
                <a:gd name="connsiteX2" fmla="*/ 364907 w 364907"/>
                <a:gd name="connsiteY2" fmla="*/ 826128 h 1244671"/>
                <a:gd name="connsiteX3" fmla="*/ 364907 w 364907"/>
                <a:gd name="connsiteY3" fmla="*/ 829781 h 1244671"/>
                <a:gd name="connsiteX4" fmla="*/ 364907 w 364907"/>
                <a:gd name="connsiteY4" fmla="*/ 1244671 h 1244671"/>
                <a:gd name="connsiteX5" fmla="*/ 0 w 364907"/>
                <a:gd name="connsiteY5" fmla="*/ 832390 h 1244671"/>
                <a:gd name="connsiteX6" fmla="*/ 0 w 364907"/>
                <a:gd name="connsiteY6" fmla="*/ 417500 h 1244671"/>
                <a:gd name="connsiteX7" fmla="*/ 0 w 364907"/>
                <a:gd name="connsiteY7" fmla="*/ 414890 h 1244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4907" h="1244671">
                  <a:moveTo>
                    <a:pt x="0" y="0"/>
                  </a:moveTo>
                  <a:lnTo>
                    <a:pt x="364907" y="411238"/>
                  </a:lnTo>
                  <a:lnTo>
                    <a:pt x="364907" y="826128"/>
                  </a:lnTo>
                  <a:lnTo>
                    <a:pt x="364907" y="829781"/>
                  </a:lnTo>
                  <a:lnTo>
                    <a:pt x="364907" y="1244671"/>
                  </a:lnTo>
                  <a:lnTo>
                    <a:pt x="0" y="832390"/>
                  </a:lnTo>
                  <a:lnTo>
                    <a:pt x="0" y="417500"/>
                  </a:lnTo>
                  <a:lnTo>
                    <a:pt x="0" y="414890"/>
                  </a:lnTo>
                  <a:close/>
                </a:path>
              </a:pathLst>
            </a:custGeom>
            <a:solidFill>
              <a:srgbClr val="171720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BC1F339F-7499-AD4E-B0F3-3CDC99A03554}"/>
                </a:ext>
              </a:extLst>
            </p:cNvPr>
            <p:cNvSpPr>
              <a:spLocks/>
            </p:cNvSpPr>
            <p:nvPr/>
          </p:nvSpPr>
          <p:spPr bwMode="auto">
            <a:xfrm>
              <a:off x="7157317" y="3336500"/>
              <a:ext cx="552154" cy="2411939"/>
            </a:xfrm>
            <a:custGeom>
              <a:avLst/>
              <a:gdLst>
                <a:gd name="connsiteX0" fmla="*/ 0 w 364907"/>
                <a:gd name="connsiteY0" fmla="*/ 0 h 1244671"/>
                <a:gd name="connsiteX1" fmla="*/ 364907 w 364907"/>
                <a:gd name="connsiteY1" fmla="*/ 411238 h 1244671"/>
                <a:gd name="connsiteX2" fmla="*/ 364907 w 364907"/>
                <a:gd name="connsiteY2" fmla="*/ 826128 h 1244671"/>
                <a:gd name="connsiteX3" fmla="*/ 364907 w 364907"/>
                <a:gd name="connsiteY3" fmla="*/ 829781 h 1244671"/>
                <a:gd name="connsiteX4" fmla="*/ 364907 w 364907"/>
                <a:gd name="connsiteY4" fmla="*/ 1244671 h 1244671"/>
                <a:gd name="connsiteX5" fmla="*/ 0 w 364907"/>
                <a:gd name="connsiteY5" fmla="*/ 832390 h 1244671"/>
                <a:gd name="connsiteX6" fmla="*/ 0 w 364907"/>
                <a:gd name="connsiteY6" fmla="*/ 417500 h 1244671"/>
                <a:gd name="connsiteX7" fmla="*/ 0 w 364907"/>
                <a:gd name="connsiteY7" fmla="*/ 414890 h 1244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4907" h="1244671">
                  <a:moveTo>
                    <a:pt x="0" y="0"/>
                  </a:moveTo>
                  <a:lnTo>
                    <a:pt x="364907" y="411238"/>
                  </a:lnTo>
                  <a:lnTo>
                    <a:pt x="364907" y="826128"/>
                  </a:lnTo>
                  <a:lnTo>
                    <a:pt x="364907" y="829781"/>
                  </a:lnTo>
                  <a:lnTo>
                    <a:pt x="364907" y="1244671"/>
                  </a:lnTo>
                  <a:lnTo>
                    <a:pt x="0" y="832390"/>
                  </a:lnTo>
                  <a:lnTo>
                    <a:pt x="0" y="417500"/>
                  </a:lnTo>
                  <a:lnTo>
                    <a:pt x="0" y="414890"/>
                  </a:lnTo>
                  <a:close/>
                </a:path>
              </a:pathLst>
            </a:custGeom>
            <a:solidFill>
              <a:srgbClr val="171720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C48E3A3A-25C3-EB4A-9F34-F5B15377F5D6}"/>
                </a:ext>
              </a:extLst>
            </p:cNvPr>
            <p:cNvSpPr>
              <a:spLocks/>
            </p:cNvSpPr>
            <p:nvPr/>
          </p:nvSpPr>
          <p:spPr bwMode="auto">
            <a:xfrm>
              <a:off x="7157318" y="4715735"/>
              <a:ext cx="542048" cy="1373757"/>
            </a:xfrm>
            <a:custGeom>
              <a:avLst/>
              <a:gdLst>
                <a:gd name="connsiteX0" fmla="*/ 0 w 364907"/>
                <a:gd name="connsiteY0" fmla="*/ 0 h 1244671"/>
                <a:gd name="connsiteX1" fmla="*/ 364907 w 364907"/>
                <a:gd name="connsiteY1" fmla="*/ 411238 h 1244671"/>
                <a:gd name="connsiteX2" fmla="*/ 364907 w 364907"/>
                <a:gd name="connsiteY2" fmla="*/ 826128 h 1244671"/>
                <a:gd name="connsiteX3" fmla="*/ 364907 w 364907"/>
                <a:gd name="connsiteY3" fmla="*/ 829781 h 1244671"/>
                <a:gd name="connsiteX4" fmla="*/ 364907 w 364907"/>
                <a:gd name="connsiteY4" fmla="*/ 1244671 h 1244671"/>
                <a:gd name="connsiteX5" fmla="*/ 0 w 364907"/>
                <a:gd name="connsiteY5" fmla="*/ 832390 h 1244671"/>
                <a:gd name="connsiteX6" fmla="*/ 0 w 364907"/>
                <a:gd name="connsiteY6" fmla="*/ 417500 h 1244671"/>
                <a:gd name="connsiteX7" fmla="*/ 0 w 364907"/>
                <a:gd name="connsiteY7" fmla="*/ 414890 h 1244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4907" h="1244671">
                  <a:moveTo>
                    <a:pt x="0" y="0"/>
                  </a:moveTo>
                  <a:lnTo>
                    <a:pt x="364907" y="411238"/>
                  </a:lnTo>
                  <a:lnTo>
                    <a:pt x="364907" y="826128"/>
                  </a:lnTo>
                  <a:lnTo>
                    <a:pt x="364907" y="829781"/>
                  </a:lnTo>
                  <a:lnTo>
                    <a:pt x="364907" y="1244671"/>
                  </a:lnTo>
                  <a:lnTo>
                    <a:pt x="0" y="832390"/>
                  </a:lnTo>
                  <a:lnTo>
                    <a:pt x="0" y="417500"/>
                  </a:lnTo>
                  <a:lnTo>
                    <a:pt x="0" y="414890"/>
                  </a:lnTo>
                  <a:close/>
                </a:path>
              </a:pathLst>
            </a:custGeom>
            <a:solidFill>
              <a:srgbClr val="171720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  <p:sp>
        <p:nvSpPr>
          <p:cNvPr id="42" name="Cloud Callout 41">
            <a:extLst>
              <a:ext uri="{FF2B5EF4-FFF2-40B4-BE49-F238E27FC236}">
                <a16:creationId xmlns:a16="http://schemas.microsoft.com/office/drawing/2014/main" id="{E9875D96-F941-D048-B827-076F12C26184}"/>
              </a:ext>
            </a:extLst>
          </p:cNvPr>
          <p:cNvSpPr/>
          <p:nvPr/>
        </p:nvSpPr>
        <p:spPr bwMode="auto">
          <a:xfrm>
            <a:off x="1627551" y="3313267"/>
            <a:ext cx="2088232" cy="853080"/>
          </a:xfrm>
          <a:prstGeom prst="cloudCallout">
            <a:avLst>
              <a:gd name="adj1" fmla="val 58831"/>
              <a:gd name="adj2" fmla="val 74641"/>
            </a:avLst>
          </a:prstGeom>
          <a:noFill/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r>
              <a:rPr lang="en-US" sz="20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Optimized??</a:t>
            </a:r>
          </a:p>
        </p:txBody>
      </p:sp>
      <p:sp>
        <p:nvSpPr>
          <p:cNvPr id="43" name="Cloud Callout 42">
            <a:extLst>
              <a:ext uri="{FF2B5EF4-FFF2-40B4-BE49-F238E27FC236}">
                <a16:creationId xmlns:a16="http://schemas.microsoft.com/office/drawing/2014/main" id="{42074DED-D799-C049-BBCA-366AC22F570E}"/>
              </a:ext>
            </a:extLst>
          </p:cNvPr>
          <p:cNvSpPr/>
          <p:nvPr/>
        </p:nvSpPr>
        <p:spPr bwMode="auto">
          <a:xfrm>
            <a:off x="3203848" y="2453904"/>
            <a:ext cx="1847726" cy="838629"/>
          </a:xfrm>
          <a:prstGeom prst="cloudCallout">
            <a:avLst>
              <a:gd name="adj1" fmla="val 29231"/>
              <a:gd name="adj2" fmla="val 106409"/>
            </a:avLst>
          </a:prstGeom>
          <a:noFill/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r>
              <a:rPr lang="en-US" sz="2000" b="1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Not yet!!</a:t>
            </a:r>
          </a:p>
        </p:txBody>
      </p:sp>
      <p:sp>
        <p:nvSpPr>
          <p:cNvPr id="44" name="Cloud Callout 43">
            <a:extLst>
              <a:ext uri="{FF2B5EF4-FFF2-40B4-BE49-F238E27FC236}">
                <a16:creationId xmlns:a16="http://schemas.microsoft.com/office/drawing/2014/main" id="{95549D14-C57B-F340-92D5-859258012A20}"/>
              </a:ext>
            </a:extLst>
          </p:cNvPr>
          <p:cNvSpPr/>
          <p:nvPr/>
        </p:nvSpPr>
        <p:spPr bwMode="auto">
          <a:xfrm>
            <a:off x="5364088" y="1907140"/>
            <a:ext cx="1746122" cy="860693"/>
          </a:xfrm>
          <a:prstGeom prst="cloudCallout">
            <a:avLst>
              <a:gd name="adj1" fmla="val 12596"/>
              <a:gd name="adj2" fmla="val 116760"/>
            </a:avLst>
          </a:prstGeom>
          <a:noFill/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r>
              <a:rPr lang="en-US" sz="2000" b="1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FINALLY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02E7E343-0B6A-A642-ACE7-BFB8F47702C1}"/>
              </a:ext>
            </a:extLst>
          </p:cNvPr>
          <p:cNvGrpSpPr/>
          <p:nvPr/>
        </p:nvGrpSpPr>
        <p:grpSpPr>
          <a:xfrm>
            <a:off x="7061048" y="1974705"/>
            <a:ext cx="1347228" cy="1243967"/>
            <a:chOff x="7098291" y="1988682"/>
            <a:chExt cx="1347228" cy="1243967"/>
          </a:xfrm>
        </p:grpSpPr>
        <p:sp>
          <p:nvSpPr>
            <p:cNvPr id="46" name="Arc 45">
              <a:extLst>
                <a:ext uri="{FF2B5EF4-FFF2-40B4-BE49-F238E27FC236}">
                  <a16:creationId xmlns:a16="http://schemas.microsoft.com/office/drawing/2014/main" id="{F0B133BD-15E2-9A43-8C72-E683E419E0B1}"/>
                </a:ext>
              </a:extLst>
            </p:cNvPr>
            <p:cNvSpPr/>
            <p:nvPr/>
          </p:nvSpPr>
          <p:spPr bwMode="auto">
            <a:xfrm rot="18980199">
              <a:off x="7446685" y="2218637"/>
              <a:ext cx="690672" cy="664054"/>
            </a:xfrm>
            <a:prstGeom prst="arc">
              <a:avLst/>
            </a:prstGeom>
            <a:ln w="635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effectLst/>
                <a:latin typeface="Frutiger LT Com 55 Roman" pitchFamily="34" charset="0"/>
              </a:endParaRPr>
            </a:p>
          </p:txBody>
        </p:sp>
        <p:sp>
          <p:nvSpPr>
            <p:cNvPr id="47" name="Arc 46">
              <a:extLst>
                <a:ext uri="{FF2B5EF4-FFF2-40B4-BE49-F238E27FC236}">
                  <a16:creationId xmlns:a16="http://schemas.microsoft.com/office/drawing/2014/main" id="{AFAE2264-13B6-5548-A9E4-4B05506E4952}"/>
                </a:ext>
              </a:extLst>
            </p:cNvPr>
            <p:cNvSpPr/>
            <p:nvPr/>
          </p:nvSpPr>
          <p:spPr bwMode="auto">
            <a:xfrm rot="18763652">
              <a:off x="7606132" y="2332896"/>
              <a:ext cx="398952" cy="417662"/>
            </a:xfrm>
            <a:prstGeom prst="arc">
              <a:avLst/>
            </a:prstGeom>
            <a:ln w="635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Frutiger LT Com 55 Roman" pitchFamily="34" charset="0"/>
              </a:endParaRPr>
            </a:p>
          </p:txBody>
        </p:sp>
        <p:sp>
          <p:nvSpPr>
            <p:cNvPr id="48" name="Arc 47">
              <a:extLst>
                <a:ext uri="{FF2B5EF4-FFF2-40B4-BE49-F238E27FC236}">
                  <a16:creationId xmlns:a16="http://schemas.microsoft.com/office/drawing/2014/main" id="{27E4AFE7-A02B-8449-AFDF-B54B799E44E3}"/>
                </a:ext>
              </a:extLst>
            </p:cNvPr>
            <p:cNvSpPr/>
            <p:nvPr/>
          </p:nvSpPr>
          <p:spPr bwMode="auto">
            <a:xfrm rot="19005492">
              <a:off x="7246424" y="2107690"/>
              <a:ext cx="1049615" cy="958369"/>
            </a:xfrm>
            <a:prstGeom prst="arc">
              <a:avLst/>
            </a:prstGeom>
            <a:ln w="635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effectLst/>
                <a:latin typeface="Frutiger LT Com 55 Roman" pitchFamily="34" charset="0"/>
              </a:endParaRP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2A01C8FC-55E6-534C-9718-6CBB618C113A}"/>
                </a:ext>
              </a:extLst>
            </p:cNvPr>
            <p:cNvSpPr/>
            <p:nvPr/>
          </p:nvSpPr>
          <p:spPr bwMode="auto">
            <a:xfrm>
              <a:off x="7763296" y="2444268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headEnd type="none" w="med" len="med"/>
              <a:tailEnd type="none" w="med" len="med"/>
            </a:ln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3C146086-AEEA-7B4F-A43C-362E56E24FF1}"/>
                </a:ext>
              </a:extLst>
            </p:cNvPr>
            <p:cNvSpPr txBox="1"/>
            <p:nvPr/>
          </p:nvSpPr>
          <p:spPr>
            <a:xfrm>
              <a:off x="7478474" y="2458580"/>
              <a:ext cx="6270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RFID</a:t>
              </a:r>
            </a:p>
          </p:txBody>
        </p:sp>
        <p:sp>
          <p:nvSpPr>
            <p:cNvPr id="59" name="Arc 58">
              <a:extLst>
                <a:ext uri="{FF2B5EF4-FFF2-40B4-BE49-F238E27FC236}">
                  <a16:creationId xmlns:a16="http://schemas.microsoft.com/office/drawing/2014/main" id="{D4554C18-E73C-B945-A5A9-DF0019CCB9FA}"/>
                </a:ext>
              </a:extLst>
            </p:cNvPr>
            <p:cNvSpPr/>
            <p:nvPr/>
          </p:nvSpPr>
          <p:spPr bwMode="auto">
            <a:xfrm rot="19005492">
              <a:off x="7098291" y="1988682"/>
              <a:ext cx="1347228" cy="1243967"/>
            </a:xfrm>
            <a:prstGeom prst="arc">
              <a:avLst/>
            </a:prstGeom>
            <a:ln w="635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effectLst/>
                <a:latin typeface="Frutiger LT Com 55 Roman" pitchFamily="34" charset="0"/>
              </a:endParaRPr>
            </a:p>
          </p:txBody>
        </p:sp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13EA79A9-3783-2E42-8B4A-21E44F6DBD57}"/>
              </a:ext>
            </a:extLst>
          </p:cNvPr>
          <p:cNvSpPr txBox="1"/>
          <p:nvPr/>
        </p:nvSpPr>
        <p:spPr>
          <a:xfrm>
            <a:off x="7697377" y="4286084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n w="0"/>
                <a:solidFill>
                  <a:schemeClr val="accent6">
                    <a:lumMod val="9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100%</a:t>
            </a: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546A59AE-E34D-824A-A976-D3E8769F5AFA}"/>
              </a:ext>
            </a:extLst>
          </p:cNvPr>
          <p:cNvGrpSpPr/>
          <p:nvPr/>
        </p:nvGrpSpPr>
        <p:grpSpPr>
          <a:xfrm>
            <a:off x="2108050" y="4663383"/>
            <a:ext cx="1347228" cy="1243967"/>
            <a:chOff x="1045569" y="4750010"/>
            <a:chExt cx="1347228" cy="1243967"/>
          </a:xfrm>
        </p:grpSpPr>
        <p:sp>
          <p:nvSpPr>
            <p:cNvPr id="67" name="Arc 66">
              <a:extLst>
                <a:ext uri="{FF2B5EF4-FFF2-40B4-BE49-F238E27FC236}">
                  <a16:creationId xmlns:a16="http://schemas.microsoft.com/office/drawing/2014/main" id="{8ED17150-4A99-B34C-B57A-6FABD6927CB3}"/>
                </a:ext>
              </a:extLst>
            </p:cNvPr>
            <p:cNvSpPr/>
            <p:nvPr/>
          </p:nvSpPr>
          <p:spPr bwMode="auto">
            <a:xfrm rot="18980199">
              <a:off x="1393963" y="4979965"/>
              <a:ext cx="690672" cy="664054"/>
            </a:xfrm>
            <a:prstGeom prst="arc">
              <a:avLst/>
            </a:prstGeom>
            <a:ln w="6350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effectLst/>
                <a:latin typeface="Frutiger LT Com 55 Roman" pitchFamily="34" charset="0"/>
              </a:endParaRPr>
            </a:p>
          </p:txBody>
        </p:sp>
        <p:sp>
          <p:nvSpPr>
            <p:cNvPr id="68" name="Arc 67">
              <a:extLst>
                <a:ext uri="{FF2B5EF4-FFF2-40B4-BE49-F238E27FC236}">
                  <a16:creationId xmlns:a16="http://schemas.microsoft.com/office/drawing/2014/main" id="{24E44395-ED24-3243-827D-B9158D07CC65}"/>
                </a:ext>
              </a:extLst>
            </p:cNvPr>
            <p:cNvSpPr/>
            <p:nvPr/>
          </p:nvSpPr>
          <p:spPr bwMode="auto">
            <a:xfrm rot="18763652">
              <a:off x="1553410" y="5094224"/>
              <a:ext cx="398952" cy="417662"/>
            </a:xfrm>
            <a:prstGeom prst="arc">
              <a:avLst/>
            </a:prstGeom>
            <a:ln w="635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Frutiger LT Com 55 Roman" pitchFamily="34" charset="0"/>
              </a:endParaRPr>
            </a:p>
          </p:txBody>
        </p:sp>
        <p:sp>
          <p:nvSpPr>
            <p:cNvPr id="69" name="Arc 68">
              <a:extLst>
                <a:ext uri="{FF2B5EF4-FFF2-40B4-BE49-F238E27FC236}">
                  <a16:creationId xmlns:a16="http://schemas.microsoft.com/office/drawing/2014/main" id="{8D62A20E-76F2-1044-BB37-EAF7BD2DA3DA}"/>
                </a:ext>
              </a:extLst>
            </p:cNvPr>
            <p:cNvSpPr/>
            <p:nvPr/>
          </p:nvSpPr>
          <p:spPr bwMode="auto">
            <a:xfrm rot="19005492">
              <a:off x="1193702" y="4869018"/>
              <a:ext cx="1049615" cy="958369"/>
            </a:xfrm>
            <a:prstGeom prst="arc">
              <a:avLst/>
            </a:prstGeom>
            <a:ln w="6350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Frutiger LT Com 55 Roman" pitchFamily="34" charset="0"/>
              </a:endParaRP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FEFA5FB7-A158-B54A-A439-2DC7E8C26400}"/>
                </a:ext>
              </a:extLst>
            </p:cNvPr>
            <p:cNvSpPr/>
            <p:nvPr/>
          </p:nvSpPr>
          <p:spPr bwMode="auto">
            <a:xfrm>
              <a:off x="1710574" y="5205596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headEnd type="none" w="med" len="med"/>
              <a:tailEnd type="none" w="med" len="med"/>
            </a:ln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B704856F-116E-BD4F-8A97-0D5CD0A7AE3B}"/>
                </a:ext>
              </a:extLst>
            </p:cNvPr>
            <p:cNvSpPr txBox="1"/>
            <p:nvPr/>
          </p:nvSpPr>
          <p:spPr>
            <a:xfrm>
              <a:off x="1425752" y="5219908"/>
              <a:ext cx="6270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RFID</a:t>
              </a:r>
            </a:p>
          </p:txBody>
        </p:sp>
        <p:sp>
          <p:nvSpPr>
            <p:cNvPr id="73" name="Arc 72">
              <a:extLst>
                <a:ext uri="{FF2B5EF4-FFF2-40B4-BE49-F238E27FC236}">
                  <a16:creationId xmlns:a16="http://schemas.microsoft.com/office/drawing/2014/main" id="{C0B09107-4BBC-354A-BBB2-4D4FBF44CFB2}"/>
                </a:ext>
              </a:extLst>
            </p:cNvPr>
            <p:cNvSpPr/>
            <p:nvPr/>
          </p:nvSpPr>
          <p:spPr bwMode="auto">
            <a:xfrm rot="19005492">
              <a:off x="1045569" y="4750010"/>
              <a:ext cx="1347228" cy="1243967"/>
            </a:xfrm>
            <a:prstGeom prst="arc">
              <a:avLst/>
            </a:prstGeom>
            <a:ln w="6350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Frutiger LT Com 55 Roman" pitchFamily="34" charset="0"/>
              </a:endParaRPr>
            </a:p>
          </p:txBody>
        </p:sp>
      </p:grpSp>
      <p:sp>
        <p:nvSpPr>
          <p:cNvPr id="6" name="Right Brace 5">
            <a:extLst>
              <a:ext uri="{FF2B5EF4-FFF2-40B4-BE49-F238E27FC236}">
                <a16:creationId xmlns:a16="http://schemas.microsoft.com/office/drawing/2014/main" id="{818239DD-6814-FC40-BD06-E9CCA3A636FB}"/>
              </a:ext>
            </a:extLst>
          </p:cNvPr>
          <p:cNvSpPr/>
          <p:nvPr/>
        </p:nvSpPr>
        <p:spPr bwMode="auto">
          <a:xfrm rot="5400000">
            <a:off x="5105475" y="3750170"/>
            <a:ext cx="323333" cy="3419788"/>
          </a:xfrm>
          <a:prstGeom prst="rightBrace">
            <a:avLst/>
          </a:prstGeom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Frutiger LT Com 55 Roman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30A3DE-545E-7F46-8B94-D4E585073B86}"/>
              </a:ext>
            </a:extLst>
          </p:cNvPr>
          <p:cNvSpPr txBox="1"/>
          <p:nvPr/>
        </p:nvSpPr>
        <p:spPr>
          <a:xfrm>
            <a:off x="4067944" y="5579948"/>
            <a:ext cx="2470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MAC-Layer Optimization</a:t>
            </a:r>
            <a:endParaRPr lang="en-US">
              <a:solidFill>
                <a:srgbClr val="C0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14898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3" grpId="0" animBg="1"/>
      <p:bldP spid="44" grpId="0" animBg="1"/>
      <p:bldP spid="64" grpId="0"/>
      <p:bldP spid="6" grpId="0" animBg="1"/>
      <p:bldP spid="7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369332"/>
          </a:xfrm>
        </p:spPr>
        <p:txBody>
          <a:bodyPr/>
          <a:lstStyle/>
          <a:p>
            <a:pPr lvl="1"/>
            <a:r>
              <a:rPr lang="en-US"/>
              <a:t>Tags Population Estimation</a:t>
            </a:r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6D6825A-82F5-3A4F-9E8F-D3A513A73C6B}" type="datetime3">
              <a:rPr lang="de-DE" smtClean="0"/>
              <a:t>23/01/2019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Hazem Elsaid Ibrahim | PhD Dissertation</a:t>
            </a:r>
          </a:p>
        </p:txBody>
      </p:sp>
      <p:pic>
        <p:nvPicPr>
          <p:cNvPr id="7" name="Picture Placeholder 4">
            <a:extLst>
              <a:ext uri="{FF2B5EF4-FFF2-40B4-BE49-F238E27FC236}">
                <a16:creationId xmlns:a16="http://schemas.microsoft.com/office/drawing/2014/main" id="{862FBCA6-8654-EB4E-B8B9-5343706E4A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 bwMode="auto">
          <a:xfrm>
            <a:off x="5940152" y="6237312"/>
            <a:ext cx="1330007" cy="56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Placeholder 10">
            <a:extLst>
              <a:ext uri="{FF2B5EF4-FFF2-40B4-BE49-F238E27FC236}">
                <a16:creationId xmlns:a16="http://schemas.microsoft.com/office/drawing/2014/main" id="{BAE75F73-534B-764C-990D-730F3DE6CF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 bwMode="auto">
          <a:xfrm>
            <a:off x="7524750" y="100013"/>
            <a:ext cx="1149350" cy="906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platzhalter 3">
                <a:extLst>
                  <a:ext uri="{FF2B5EF4-FFF2-40B4-BE49-F238E27FC236}">
                    <a16:creationId xmlns:a16="http://schemas.microsoft.com/office/drawing/2014/main" id="{F933153D-F2A7-2445-8D60-9D10D8C9C37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8000" y="1052736"/>
                <a:ext cx="8568000" cy="5184576"/>
              </a:xfrm>
              <a:prstGeom prst="rect">
                <a:avLst/>
              </a:prstGeom>
            </p:spPr>
            <p:txBody>
              <a:bodyPr/>
              <a:lstStyle>
                <a:lvl1pPr marL="358775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tx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19138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2pPr>
                <a:lvl3pPr marL="1079500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3pPr>
                <a:lvl4pPr marL="1439863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4pPr>
                <a:lvl5pPr marL="1798638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5pPr>
                <a:lvl6pPr marL="18875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6pPr>
                <a:lvl7pPr marL="23447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7pPr>
                <a:lvl8pPr marL="28019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8pPr>
                <a:lvl9pPr marL="32591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r>
                  <a:rPr lang="en-US" sz="1600" kern="0"/>
                  <a:t>Proposed Estimation System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pt-BR" sz="14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i="1" kern="0">
                            <a:latin typeface="Cambria Math"/>
                          </a:rPr>
                          <m:t>𝑁</m:t>
                        </m:r>
                        <m:r>
                          <a:rPr lang="de-DE" sz="1400" i="1" kern="0">
                            <a:latin typeface="Cambria Math"/>
                          </a:rPr>
                          <m:t>′</m:t>
                        </m:r>
                      </m:e>
                      <m:sub>
                        <m:r>
                          <a:rPr lang="de-DE" sz="1400" i="1" kern="0">
                            <a:latin typeface="Cambria Math"/>
                          </a:rPr>
                          <m:t>𝐸</m:t>
                        </m:r>
                      </m:sub>
                    </m:sSub>
                    <m:r>
                      <a:rPr lang="de-DE" sz="1400" i="1" ker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pt-BR" sz="14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i="1" kern="0">
                            <a:latin typeface="Cambria Math"/>
                          </a:rPr>
                          <m:t>𝑁</m:t>
                        </m:r>
                      </m:e>
                      <m:sub>
                        <m:r>
                          <a:rPr lang="de-DE" sz="1400" i="1" kern="0">
                            <a:latin typeface="Cambria Math"/>
                          </a:rPr>
                          <m:t>𝐸</m:t>
                        </m:r>
                      </m:sub>
                    </m:sSub>
                  </m:oMath>
                </a14:m>
                <a:endParaRPr lang="de-DE" sz="1400" i="1" kern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pt-BR" sz="14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i="1" kern="0">
                            <a:latin typeface="Cambria Math"/>
                          </a:rPr>
                          <m:t>𝑁</m:t>
                        </m:r>
                        <m:r>
                          <a:rPr lang="de-DE" sz="1400" i="1" kern="0">
                            <a:latin typeface="Cambria Math"/>
                          </a:rPr>
                          <m:t>′</m:t>
                        </m:r>
                      </m:e>
                      <m:sub>
                        <m:r>
                          <a:rPr lang="de-DE" sz="1400" i="1" kern="0">
                            <a:latin typeface="Cambria Math"/>
                          </a:rPr>
                          <m:t>𝐶</m:t>
                        </m:r>
                      </m:sub>
                    </m:sSub>
                    <m:r>
                      <a:rPr lang="de-DE" sz="1400" i="1" kern="0">
                        <a:latin typeface="Cambria Math"/>
                      </a:rPr>
                      <m:t>=</m:t>
                    </m:r>
                    <m:d>
                      <m:dPr>
                        <m:begChr m:val="⌊"/>
                        <m:endChr m:val="⌋"/>
                        <m:ctrlPr>
                          <a:rPr lang="de-DE" sz="14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de-DE" sz="1400" i="1" ker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pt-BR" sz="14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400" i="1" kern="0">
                                    <a:latin typeface="Cambria Math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de-DE" sz="1400" i="1" kern="0">
                                    <a:latin typeface="Cambria Math"/>
                                  </a:rPr>
                                  <m:t>𝑐</m:t>
                                </m:r>
                              </m:sub>
                            </m:sSub>
                          </m:num>
                          <m:den>
                            <m:r>
                              <a:rPr lang="de-DE" sz="1400" i="1" kern="0">
                                <a:latin typeface="Cambria Math"/>
                              </a:rPr>
                              <m:t>(1−</m:t>
                            </m:r>
                            <m:r>
                              <a:rPr lang="pt-BR" sz="1400" i="1" kern="0">
                                <a:latin typeface="Cambria Math"/>
                                <a:ea typeface="Cambria Math"/>
                              </a:rPr>
                              <m:t>𝛼</m:t>
                            </m:r>
                            <m:r>
                              <a:rPr lang="de-DE" sz="1400" i="1" kern="0">
                                <a:latin typeface="Cambria Math"/>
                                <a:ea typeface="Cambria Math"/>
                              </a:rPr>
                              <m:t>)</m:t>
                            </m:r>
                          </m:den>
                        </m:f>
                      </m:e>
                    </m:d>
                  </m:oMath>
                </a14:m>
                <a:endParaRPr lang="de-DE" sz="1400" i="1" kern="0">
                  <a:latin typeface="Cambria Math" panose="02040503050406030204" pitchFamily="18" charset="0"/>
                  <a:ea typeface="Cambria Math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pt-BR" sz="14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i="1" kern="0">
                            <a:latin typeface="Cambria Math"/>
                          </a:rPr>
                          <m:t>𝑁</m:t>
                        </m:r>
                        <m:r>
                          <a:rPr lang="de-DE" sz="1400" i="1" kern="0">
                            <a:latin typeface="Cambria Math"/>
                          </a:rPr>
                          <m:t>′</m:t>
                        </m:r>
                      </m:e>
                      <m:sub>
                        <m:r>
                          <a:rPr lang="de-DE" sz="1400" i="1" kern="0">
                            <a:latin typeface="Cambria Math"/>
                          </a:rPr>
                          <m:t>𝑠</m:t>
                        </m:r>
                      </m:sub>
                    </m:sSub>
                    <m:r>
                      <a:rPr lang="de-DE" sz="1400" i="1" ker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pt-BR" sz="14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i="1" kern="0">
                            <a:latin typeface="Cambria Math"/>
                          </a:rPr>
                          <m:t>𝑁</m:t>
                        </m:r>
                      </m:e>
                      <m:sub>
                        <m:r>
                          <a:rPr lang="de-DE" sz="1400" i="1" kern="0">
                            <a:latin typeface="Cambria Math"/>
                          </a:rPr>
                          <m:t>𝑠</m:t>
                        </m:r>
                      </m:sub>
                    </m:sSub>
                    <m:r>
                      <a:rPr lang="de-DE" sz="1400" i="1" kern="0">
                        <a:latin typeface="Cambria Math"/>
                      </a:rPr>
                      <m:t>−</m:t>
                    </m:r>
                    <m:d>
                      <m:dPr>
                        <m:begChr m:val="⌈"/>
                        <m:endChr m:val="⌉"/>
                        <m:ctrlPr>
                          <a:rPr lang="de-DE" sz="14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de-DE" sz="14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de-DE" sz="1400" i="1" ker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pt-BR" sz="1400" i="1" kern="0">
                                    <a:latin typeface="Cambria Math"/>
                                    <a:ea typeface="Cambria Math"/>
                                  </a:rPr>
                                  <m:t>𝛼</m:t>
                                </m:r>
                              </m:num>
                              <m:den>
                                <m:r>
                                  <a:rPr lang="de-DE" sz="1400" i="1" kern="0">
                                    <a:latin typeface="Cambria Math"/>
                                  </a:rPr>
                                  <m:t>1−</m:t>
                                </m:r>
                                <m:r>
                                  <a:rPr lang="pt-BR" sz="1400" i="1" kern="0">
                                    <a:latin typeface="Cambria Math"/>
                                    <a:ea typeface="Cambria Math"/>
                                  </a:rPr>
                                  <m:t>𝛼</m:t>
                                </m:r>
                              </m:den>
                            </m:f>
                          </m:e>
                        </m:d>
                      </m:e>
                    </m:d>
                    <m:sSub>
                      <m:sSubPr>
                        <m:ctrlPr>
                          <a:rPr lang="pt-BR" sz="14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i="1" kern="0">
                            <a:latin typeface="Cambria Math"/>
                          </a:rPr>
                          <m:t>𝑁</m:t>
                        </m:r>
                      </m:e>
                      <m:sub>
                        <m:r>
                          <a:rPr lang="de-DE" sz="1400" i="1" kern="0">
                            <a:latin typeface="Cambria Math"/>
                          </a:rPr>
                          <m:t>𝑐</m:t>
                        </m:r>
                      </m:sub>
                    </m:sSub>
                  </m:oMath>
                </a14:m>
                <a:endParaRPr lang="en-US" sz="1400" kern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de-DE" sz="1200" kern="0"/>
              </a:p>
              <a:p>
                <a:endParaRPr lang="en-US" sz="1600" kern="0"/>
              </a:p>
              <a:p>
                <a:endParaRPr lang="en-US" sz="1600" kern="0"/>
              </a:p>
              <a:p>
                <a:endParaRPr lang="en-US" sz="1600" kern="0"/>
              </a:p>
              <a:p>
                <a:endParaRPr lang="en-US" sz="1600" kern="0"/>
              </a:p>
              <a:p>
                <a:pPr marL="0" indent="0">
                  <a:buNone/>
                </a:pPr>
                <a:endParaRPr lang="en-US" sz="1400" kern="0"/>
              </a:p>
              <a:p>
                <a:pPr marL="360363" lvl="1" indent="0">
                  <a:buNone/>
                </a:pPr>
                <a:endParaRPr lang="en-US" sz="1600" kern="0"/>
              </a:p>
              <a:p>
                <a:endParaRPr lang="en-US" sz="1600" kern="0"/>
              </a:p>
              <a:p>
                <a:pPr lvl="1"/>
                <a:endParaRPr lang="de-DE" sz="1600" kern="0"/>
              </a:p>
              <a:p>
                <a:pPr marL="180975" lvl="1" indent="0">
                  <a:buFont typeface="Wingdings" pitchFamily="2" charset="2"/>
                  <a:buNone/>
                </a:pPr>
                <a:br>
                  <a:rPr lang="en-US" sz="1600" kern="0"/>
                </a:br>
                <a:endParaRPr lang="en-US" sz="1600" kern="0"/>
              </a:p>
              <a:p>
                <a:endParaRPr lang="de-DE" sz="1600" kern="0"/>
              </a:p>
              <a:p>
                <a:pPr lvl="1"/>
                <a:endParaRPr lang="en-US" sz="1600" kern="0"/>
              </a:p>
              <a:p>
                <a:pPr marL="361950" lvl="2" indent="0">
                  <a:buFont typeface="Wingdings" pitchFamily="2" charset="2"/>
                  <a:buNone/>
                </a:pPr>
                <a:endParaRPr lang="en-US" sz="1600" kern="0"/>
              </a:p>
              <a:p>
                <a:pPr marL="0" indent="0">
                  <a:spcAft>
                    <a:spcPct val="0"/>
                  </a:spcAft>
                  <a:buFont typeface="Wingdings" pitchFamily="2" charset="2"/>
                  <a:buNone/>
                </a:pPr>
                <a:br>
                  <a:rPr lang="en-US" sz="1600" kern="0"/>
                </a:br>
                <a:br>
                  <a:rPr lang="en-US" sz="1600" kern="0"/>
                </a:br>
                <a:br>
                  <a:rPr lang="en-US" sz="1600" kern="0"/>
                </a:br>
                <a:br>
                  <a:rPr lang="en-US" sz="1600" kern="0"/>
                </a:br>
                <a:endParaRPr lang="en-US" sz="1100" b="1" kern="0"/>
              </a:p>
            </p:txBody>
          </p:sp>
        </mc:Choice>
        <mc:Fallback xmlns="">
          <p:sp>
            <p:nvSpPr>
              <p:cNvPr id="49" name="Textplatzhalter 3">
                <a:extLst>
                  <a:ext uri="{FF2B5EF4-FFF2-40B4-BE49-F238E27FC236}">
                    <a16:creationId xmlns:a16="http://schemas.microsoft.com/office/drawing/2014/main" id="{F933153D-F2A7-2445-8D60-9D10D8C9C3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000" y="1052736"/>
                <a:ext cx="8568000" cy="5184576"/>
              </a:xfrm>
              <a:prstGeom prst="rect">
                <a:avLst/>
              </a:prstGeom>
              <a:blipFill>
                <a:blip r:embed="rId4"/>
                <a:stretch>
                  <a:fillRect l="-296" t="-2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hteck 35">
                <a:extLst>
                  <a:ext uri="{FF2B5EF4-FFF2-40B4-BE49-F238E27FC236}">
                    <a16:creationId xmlns:a16="http://schemas.microsoft.com/office/drawing/2014/main" id="{9964AEE2-7433-C340-87A0-AB545D8EAD35}"/>
                  </a:ext>
                </a:extLst>
              </p:cNvPr>
              <p:cNvSpPr/>
              <p:nvPr/>
            </p:nvSpPr>
            <p:spPr>
              <a:xfrm>
                <a:off x="6066522" y="2479239"/>
                <a:ext cx="2338534" cy="792088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 b="1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ctr"/>
                <a:r>
                  <a:rPr lang="en-US" sz="180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PHY-Layer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 kern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𝛼</m:t>
                      </m:r>
                    </m:oMath>
                  </m:oMathPara>
                </a14:m>
                <a:endParaRPr lang="en-US" sz="1800" b="1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ctr"/>
                <a:endParaRPr lang="en-US" sz="1800" b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3" name="Rechteck 35">
                <a:extLst>
                  <a:ext uri="{FF2B5EF4-FFF2-40B4-BE49-F238E27FC236}">
                    <a16:creationId xmlns:a16="http://schemas.microsoft.com/office/drawing/2014/main" id="{9964AEE2-7433-C340-87A0-AB545D8EAD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6522" y="2479239"/>
                <a:ext cx="2338534" cy="79208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hteck 36">
                <a:extLst>
                  <a:ext uri="{FF2B5EF4-FFF2-40B4-BE49-F238E27FC236}">
                    <a16:creationId xmlns:a16="http://schemas.microsoft.com/office/drawing/2014/main" id="{97831A6E-2D5D-D24F-ABF8-9BCE1EF9EEDF}"/>
                  </a:ext>
                </a:extLst>
              </p:cNvPr>
              <p:cNvSpPr/>
              <p:nvPr/>
            </p:nvSpPr>
            <p:spPr>
              <a:xfrm>
                <a:off x="6068541" y="3839900"/>
                <a:ext cx="2338534" cy="792088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80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MAC-Layer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pt-B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acc>
                      <m:r>
                        <a:rPr lang="de-DE" sz="14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r>
                        <a:rPr lang="de-DE" sz="14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𝑓</m:t>
                      </m:r>
                      <m:r>
                        <a:rPr lang="de-DE" sz="14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(</m:t>
                      </m:r>
                      <m:r>
                        <a:rPr lang="de-DE" sz="14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𝐿</m:t>
                      </m:r>
                      <m:r>
                        <a:rPr lang="de-DE" sz="14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,</m:t>
                      </m:r>
                      <m:sSub>
                        <m:sSubPr>
                          <m:ctrlPr>
                            <a:rPr lang="pt-B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𝑁</m:t>
                          </m:r>
                        </m:e>
                        <m:sub>
                          <m:r>
                            <a:rPr lang="de-DE" sz="1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𝑠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1400" i="1">
                          <a:solidFill>
                            <a:schemeClr val="tx1"/>
                          </a:solidFill>
                          <a:latin typeface="Cambria Math"/>
                        </a:rPr>
                        <m:t>, </m:t>
                      </m:r>
                      <m:sSub>
                        <m:sSubPr>
                          <m:ctrlPr>
                            <a:rPr lang="pt-B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𝑁</m:t>
                          </m:r>
                        </m:e>
                        <m:sub>
                          <m:r>
                            <a:rPr lang="de-DE" sz="1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𝑐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1400" i="1">
                          <a:solidFill>
                            <a:schemeClr val="tx1"/>
                          </a:solidFill>
                          <a:latin typeface="Cambria Math"/>
                        </a:rPr>
                        <m:t>, </m:t>
                      </m:r>
                      <m:sSub>
                        <m:sSubPr>
                          <m:ctrlPr>
                            <a:rPr lang="pt-B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𝑁</m:t>
                          </m:r>
                        </m:e>
                        <m:sub>
                          <m:r>
                            <a:rPr lang="de-DE" sz="1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𝐸</m:t>
                          </m:r>
                        </m:sub>
                      </m:sSub>
                      <m:r>
                        <a:rPr lang="de-DE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pt-BR" sz="1600" i="1" kern="0" smtClean="0">
                          <a:solidFill>
                            <a:srgbClr val="C00000"/>
                          </a:solidFill>
                          <a:latin typeface="Cambria Math"/>
                          <a:ea typeface="Cambria Math"/>
                        </a:rPr>
                        <m:t>𝛼</m:t>
                      </m:r>
                      <m:r>
                        <a:rPr lang="de-DE" sz="16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1600" b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7" name="Rechteck 36">
                <a:extLst>
                  <a:ext uri="{FF2B5EF4-FFF2-40B4-BE49-F238E27FC236}">
                    <a16:creationId xmlns:a16="http://schemas.microsoft.com/office/drawing/2014/main" id="{97831A6E-2D5D-D24F-ABF8-9BCE1EF9EE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8541" y="3839900"/>
                <a:ext cx="2338534" cy="79208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feld 65">
                <a:extLst>
                  <a:ext uri="{FF2B5EF4-FFF2-40B4-BE49-F238E27FC236}">
                    <a16:creationId xmlns:a16="http://schemas.microsoft.com/office/drawing/2014/main" id="{CCB0EE6E-D3D0-1A4B-922E-6AACD76D7802}"/>
                  </a:ext>
                </a:extLst>
              </p:cNvPr>
              <p:cNvSpPr txBox="1"/>
              <p:nvPr/>
            </p:nvSpPr>
            <p:spPr>
              <a:xfrm>
                <a:off x="7879129" y="3439321"/>
                <a:ext cx="1085359" cy="307777"/>
              </a:xfrm>
              <a:prstGeom prst="rect">
                <a:avLst/>
              </a:prstGeom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sz="1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  <a:cs typeface="+mn-cs"/>
                          </a:rPr>
                          <m:t>𝑁</m:t>
                        </m:r>
                      </m:e>
                      <m:sub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  <a:cs typeface="+mn-cs"/>
                          </a:rPr>
                          <m:t>𝑠</m:t>
                        </m:r>
                      </m:sub>
                    </m:sSub>
                    <m:r>
                      <m:rPr>
                        <m:nor/>
                      </m:rPr>
                      <a:rPr lang="en-US" sz="1400" b="0" i="1">
                        <a:solidFill>
                          <a:srgbClr val="C00000"/>
                        </a:solidFill>
                        <a:latin typeface="Cambria Math"/>
                        <a:cs typeface="+mn-cs"/>
                      </a:rPr>
                      <m:t>, </m:t>
                    </m:r>
                    <m:sSub>
                      <m:sSubPr>
                        <m:ctrlPr>
                          <a:rPr lang="pt-BR" sz="14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  <a:cs typeface="+mn-cs"/>
                          </a:rPr>
                          <m:t>𝑁</m:t>
                        </m:r>
                      </m:e>
                      <m:sub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  <a:cs typeface="+mn-cs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1400" b="0" i="1">
                    <a:solidFill>
                      <a:srgbClr val="C00000"/>
                    </a:solidFill>
                    <a:latin typeface="Cambria Math"/>
                    <a:cs typeface="+mn-cs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4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  <a:cs typeface="+mn-cs"/>
                          </a:rPr>
                          <m:t>𝑁</m:t>
                        </m:r>
                      </m:e>
                      <m:sub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  <a:cs typeface="+mn-cs"/>
                          </a:rPr>
                          <m:t>𝐸</m:t>
                        </m:r>
                      </m:sub>
                    </m:sSub>
                  </m:oMath>
                </a14:m>
                <a:endParaRPr lang="en-US" sz="1400" b="0" i="1">
                  <a:solidFill>
                    <a:srgbClr val="C00000"/>
                  </a:solidFill>
                  <a:latin typeface="Cambria Math"/>
                  <a:cs typeface="+mn-cs"/>
                </a:endParaRPr>
              </a:p>
            </p:txBody>
          </p:sp>
        </mc:Choice>
        <mc:Fallback xmlns="">
          <p:sp>
            <p:nvSpPr>
              <p:cNvPr id="39" name="Textfeld 65">
                <a:extLst>
                  <a:ext uri="{FF2B5EF4-FFF2-40B4-BE49-F238E27FC236}">
                    <a16:creationId xmlns:a16="http://schemas.microsoft.com/office/drawing/2014/main" id="{CCB0EE6E-D3D0-1A4B-922E-6AACD76D78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9129" y="3439321"/>
                <a:ext cx="1085359" cy="307777"/>
              </a:xfrm>
              <a:prstGeom prst="rect">
                <a:avLst/>
              </a:prstGeom>
              <a:blipFill>
                <a:blip r:embed="rId7"/>
                <a:stretch>
                  <a:fillRect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feld 1">
                <a:extLst>
                  <a:ext uri="{FF2B5EF4-FFF2-40B4-BE49-F238E27FC236}">
                    <a16:creationId xmlns:a16="http://schemas.microsoft.com/office/drawing/2014/main" id="{6DAB63D7-6544-5047-946B-75533BE44B7E}"/>
                  </a:ext>
                </a:extLst>
              </p:cNvPr>
              <p:cNvSpPr txBox="1"/>
              <p:nvPr/>
            </p:nvSpPr>
            <p:spPr>
              <a:xfrm>
                <a:off x="7296997" y="1742209"/>
                <a:ext cx="1298877" cy="307777"/>
              </a:xfrm>
              <a:prstGeom prst="rect">
                <a:avLst/>
              </a:prstGeom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sz="1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𝑁</m:t>
                        </m:r>
                        <m:r>
                          <a:rPr lang="de-DE" sz="1400" b="0" i="1" smtClean="0">
                            <a:solidFill>
                              <a:srgbClr val="C00000"/>
                            </a:solidFill>
                            <a:latin typeface="Cambria Math"/>
                          </a:rPr>
                          <m:t>′</m:t>
                        </m:r>
                      </m:e>
                      <m:sub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𝑠</m:t>
                        </m:r>
                      </m:sub>
                    </m:sSub>
                    <m:r>
                      <m:rPr>
                        <m:nor/>
                      </m:rPr>
                      <a:rPr lang="en-US" sz="1400" b="0" i="1">
                        <a:solidFill>
                          <a:srgbClr val="C00000"/>
                        </a:solidFill>
                        <a:latin typeface="Cambria Math"/>
                      </a:rPr>
                      <m:t>, </m:t>
                    </m:r>
                    <m:sSub>
                      <m:sSubPr>
                        <m:ctrlPr>
                          <a:rPr lang="pt-BR" sz="14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𝑁</m:t>
                        </m:r>
                        <m:r>
                          <a:rPr lang="de-DE" sz="1400" b="0" i="1" smtClean="0">
                            <a:solidFill>
                              <a:srgbClr val="C00000"/>
                            </a:solidFill>
                            <a:latin typeface="Cambria Math"/>
                          </a:rPr>
                          <m:t>′</m:t>
                        </m:r>
                      </m:e>
                      <m:sub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1400" b="0" i="1">
                    <a:solidFill>
                      <a:srgbClr val="C00000"/>
                    </a:solidFill>
                    <a:latin typeface="Cambria Math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4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𝑁</m:t>
                        </m:r>
                        <m:r>
                          <a:rPr lang="de-DE" sz="1400" b="0" i="1" smtClean="0">
                            <a:solidFill>
                              <a:srgbClr val="C00000"/>
                            </a:solidFill>
                            <a:latin typeface="Cambria Math"/>
                          </a:rPr>
                          <m:t>′</m:t>
                        </m:r>
                      </m:e>
                      <m:sub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𝐸</m:t>
                        </m:r>
                      </m:sub>
                    </m:sSub>
                  </m:oMath>
                </a14:m>
                <a:endParaRPr lang="en-US" sz="1400" b="0"/>
              </a:p>
            </p:txBody>
          </p:sp>
        </mc:Choice>
        <mc:Fallback xmlns="">
          <p:sp>
            <p:nvSpPr>
              <p:cNvPr id="44" name="Textfeld 1">
                <a:extLst>
                  <a:ext uri="{FF2B5EF4-FFF2-40B4-BE49-F238E27FC236}">
                    <a16:creationId xmlns:a16="http://schemas.microsoft.com/office/drawing/2014/main" id="{6DAB63D7-6544-5047-946B-75533BE44B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6997" y="1742209"/>
                <a:ext cx="1298877" cy="307777"/>
              </a:xfrm>
              <a:prstGeom prst="rect">
                <a:avLst/>
              </a:prstGeom>
              <a:blipFill>
                <a:blip r:embed="rId8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Pfeil nach unten 7">
            <a:extLst>
              <a:ext uri="{FF2B5EF4-FFF2-40B4-BE49-F238E27FC236}">
                <a16:creationId xmlns:a16="http://schemas.microsoft.com/office/drawing/2014/main" id="{B2525957-E602-B541-9593-0741865AE52A}"/>
              </a:ext>
            </a:extLst>
          </p:cNvPr>
          <p:cNvSpPr/>
          <p:nvPr/>
        </p:nvSpPr>
        <p:spPr>
          <a:xfrm>
            <a:off x="7020272" y="1912347"/>
            <a:ext cx="351980" cy="555311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68D991-9F32-0F4D-9B35-3C1B1018B2FD}"/>
              </a:ext>
            </a:extLst>
          </p:cNvPr>
          <p:cNvSpPr txBox="1"/>
          <p:nvPr/>
        </p:nvSpPr>
        <p:spPr>
          <a:xfrm>
            <a:off x="4163928" y="3228442"/>
            <a:ext cx="17395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ker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After</a:t>
            </a:r>
            <a:r>
              <a:rPr lang="en-US" sz="1600" b="1" ker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algn="ctr"/>
            <a:r>
              <a:rPr lang="en-US" sz="1600" b="1" kern="0">
                <a:latin typeface="Calibri" panose="020F0502020204030204" pitchFamily="34" charset="0"/>
                <a:cs typeface="Calibri" panose="020F0502020204030204" pitchFamily="34" charset="0"/>
              </a:rPr>
              <a:t>Collision Recovery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11E6B84-0066-D147-84CF-BD2C8BC12739}"/>
              </a:ext>
            </a:extLst>
          </p:cNvPr>
          <p:cNvSpPr txBox="1"/>
          <p:nvPr/>
        </p:nvSpPr>
        <p:spPr>
          <a:xfrm>
            <a:off x="4130338" y="1912347"/>
            <a:ext cx="17395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ker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Before</a:t>
            </a:r>
            <a:r>
              <a:rPr lang="en-US" sz="1600" b="1" ker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algn="ctr"/>
            <a:r>
              <a:rPr lang="en-US" sz="1600" b="1" kern="0">
                <a:latin typeface="Calibri" panose="020F0502020204030204" pitchFamily="34" charset="0"/>
                <a:cs typeface="Calibri" panose="020F0502020204030204" pitchFamily="34" charset="0"/>
              </a:rPr>
              <a:t>Collision Recovery</a:t>
            </a:r>
          </a:p>
        </p:txBody>
      </p:sp>
      <p:sp>
        <p:nvSpPr>
          <p:cNvPr id="51" name="Right Brace 50">
            <a:extLst>
              <a:ext uri="{FF2B5EF4-FFF2-40B4-BE49-F238E27FC236}">
                <a16:creationId xmlns:a16="http://schemas.microsoft.com/office/drawing/2014/main" id="{4C21657A-8D2C-EE4D-9D48-60BC5F7E44CD}"/>
              </a:ext>
            </a:extLst>
          </p:cNvPr>
          <p:cNvSpPr/>
          <p:nvPr/>
        </p:nvSpPr>
        <p:spPr bwMode="auto">
          <a:xfrm rot="10800000">
            <a:off x="5859701" y="1955810"/>
            <a:ext cx="199646" cy="488648"/>
          </a:xfrm>
          <a:prstGeom prst="rightBrace">
            <a:avLst/>
          </a:prstGeom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Frutiger LT Com 55 Roman" pitchFamily="34" charset="0"/>
            </a:endParaRPr>
          </a:p>
        </p:txBody>
      </p:sp>
      <p:sp>
        <p:nvSpPr>
          <p:cNvPr id="53" name="Pfeil nach unten 7">
            <a:extLst>
              <a:ext uri="{FF2B5EF4-FFF2-40B4-BE49-F238E27FC236}">
                <a16:creationId xmlns:a16="http://schemas.microsoft.com/office/drawing/2014/main" id="{F8C70C39-8B29-B646-9423-6063F7A8CE71}"/>
              </a:ext>
            </a:extLst>
          </p:cNvPr>
          <p:cNvSpPr/>
          <p:nvPr/>
        </p:nvSpPr>
        <p:spPr>
          <a:xfrm>
            <a:off x="7521959" y="3277958"/>
            <a:ext cx="351980" cy="555311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Pfeil nach unten 7">
            <a:extLst>
              <a:ext uri="{FF2B5EF4-FFF2-40B4-BE49-F238E27FC236}">
                <a16:creationId xmlns:a16="http://schemas.microsoft.com/office/drawing/2014/main" id="{E8C75B28-7ABF-1945-BDA7-6D85819A9A40}"/>
              </a:ext>
            </a:extLst>
          </p:cNvPr>
          <p:cNvSpPr/>
          <p:nvPr/>
        </p:nvSpPr>
        <p:spPr>
          <a:xfrm>
            <a:off x="7020272" y="4642175"/>
            <a:ext cx="351980" cy="555311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ight Brace 54">
            <a:extLst>
              <a:ext uri="{FF2B5EF4-FFF2-40B4-BE49-F238E27FC236}">
                <a16:creationId xmlns:a16="http://schemas.microsoft.com/office/drawing/2014/main" id="{82D74A1B-8DAA-EE49-8251-8135AC6A69C2}"/>
              </a:ext>
            </a:extLst>
          </p:cNvPr>
          <p:cNvSpPr/>
          <p:nvPr/>
        </p:nvSpPr>
        <p:spPr bwMode="auto">
          <a:xfrm rot="10800000">
            <a:off x="5840327" y="3387510"/>
            <a:ext cx="219020" cy="411401"/>
          </a:xfrm>
          <a:prstGeom prst="rightBrace">
            <a:avLst/>
          </a:prstGeom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Frutiger LT Com 55 Roman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BA59CC7-EE87-D644-B8BB-E6593B9C8E5F}"/>
                  </a:ext>
                </a:extLst>
              </p:cNvPr>
              <p:cNvSpPr txBox="1"/>
              <p:nvPr/>
            </p:nvSpPr>
            <p:spPr>
              <a:xfrm>
                <a:off x="7296997" y="5015872"/>
                <a:ext cx="3858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pt-BR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acc>
                    </m:oMath>
                  </m:oMathPara>
                </a14:m>
                <a:endParaRPr lang="en-US">
                  <a:latin typeface="+mj-lt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BA59CC7-EE87-D644-B8BB-E6593B9C8E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6997" y="5015872"/>
                <a:ext cx="385811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Pfeil nach unten 7">
            <a:extLst>
              <a:ext uri="{FF2B5EF4-FFF2-40B4-BE49-F238E27FC236}">
                <a16:creationId xmlns:a16="http://schemas.microsoft.com/office/drawing/2014/main" id="{C3DB55A1-0921-BC4D-A5DE-76A470008562}"/>
              </a:ext>
            </a:extLst>
          </p:cNvPr>
          <p:cNvSpPr/>
          <p:nvPr/>
        </p:nvSpPr>
        <p:spPr>
          <a:xfrm>
            <a:off x="6473367" y="3284589"/>
            <a:ext cx="351980" cy="555311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EFE8947-3706-CB45-929A-E59351425AE8}"/>
                  </a:ext>
                </a:extLst>
              </p:cNvPr>
              <p:cNvSpPr txBox="1"/>
              <p:nvPr/>
            </p:nvSpPr>
            <p:spPr>
              <a:xfrm>
                <a:off x="6829066" y="3396652"/>
                <a:ext cx="3824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 kern="0" smtClean="0">
                          <a:solidFill>
                            <a:srgbClr val="C00000"/>
                          </a:solidFill>
                          <a:latin typeface="Cambria Math"/>
                          <a:ea typeface="Cambria Math"/>
                        </a:rPr>
                        <m:t>𝛼</m:t>
                      </m:r>
                    </m:oMath>
                  </m:oMathPara>
                </a14:m>
                <a:endParaRPr lang="en-US" b="1">
                  <a:solidFill>
                    <a:srgbClr val="C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EFE8947-3706-CB45-929A-E59351425A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9066" y="3396652"/>
                <a:ext cx="382412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9955896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1EE91F-9F4D-8A44-9145-A0F93B626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Frame Length Optimization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928948-562A-974F-BBA7-A9ABE41B861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28FC40C-4650-5D4B-8B4C-F6ABCB5DBA97}" type="datetime3">
              <a:rPr lang="de-DE" smtClean="0"/>
              <a:t>23/01/2019</a:t>
            </a:fld>
            <a:endParaRPr lang="de-DE"/>
          </a:p>
        </p:txBody>
      </p:sp>
      <p:pic>
        <p:nvPicPr>
          <p:cNvPr id="53" name="Picture Placeholder 10">
            <a:extLst>
              <a:ext uri="{FF2B5EF4-FFF2-40B4-BE49-F238E27FC236}">
                <a16:creationId xmlns:a16="http://schemas.microsoft.com/office/drawing/2014/main" id="{83B0B7CE-0C12-2D46-B2D2-4BACC1BFE819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>
          <a:xfrm>
            <a:off x="7524750" y="100013"/>
            <a:ext cx="1149350" cy="906462"/>
          </a:xfrm>
        </p:spPr>
      </p:pic>
      <p:pic>
        <p:nvPicPr>
          <p:cNvPr id="54" name="Picture Placeholder 4">
            <a:extLst>
              <a:ext uri="{FF2B5EF4-FFF2-40B4-BE49-F238E27FC236}">
                <a16:creationId xmlns:a16="http://schemas.microsoft.com/office/drawing/2014/main" id="{51670638-79A0-C94C-96C2-9322276AC9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 bwMode="auto">
          <a:xfrm>
            <a:off x="5940152" y="6237312"/>
            <a:ext cx="1330007" cy="56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90C1B73C-6D41-C443-ACF7-C45DF60D2E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404" y="3834271"/>
            <a:ext cx="1844241" cy="1838926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FF4FF830-E006-A84F-99BE-B74E08AF66D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13" t="18812" r="10257" b="-756"/>
          <a:stretch/>
        </p:blipFill>
        <p:spPr>
          <a:xfrm>
            <a:off x="1178175" y="1400600"/>
            <a:ext cx="5203474" cy="2144008"/>
          </a:xfrm>
          <a:prstGeom prst="cloudCallout">
            <a:avLst>
              <a:gd name="adj1" fmla="val -28540"/>
              <a:gd name="adj2" fmla="val 74251"/>
            </a:avLst>
          </a:prstGeom>
          <a:ln>
            <a:solidFill>
              <a:schemeClr val="tx1"/>
            </a:solidFill>
          </a:ln>
        </p:spPr>
      </p:pic>
      <p:grpSp>
        <p:nvGrpSpPr>
          <p:cNvPr id="44" name="Group 43">
            <a:extLst>
              <a:ext uri="{FF2B5EF4-FFF2-40B4-BE49-F238E27FC236}">
                <a16:creationId xmlns:a16="http://schemas.microsoft.com/office/drawing/2014/main" id="{3D878C3C-C3C9-284E-A342-8CF062AB881A}"/>
              </a:ext>
            </a:extLst>
          </p:cNvPr>
          <p:cNvGrpSpPr/>
          <p:nvPr/>
        </p:nvGrpSpPr>
        <p:grpSpPr>
          <a:xfrm>
            <a:off x="3707904" y="4581128"/>
            <a:ext cx="5052703" cy="717665"/>
            <a:chOff x="3707904" y="4365104"/>
            <a:chExt cx="5052703" cy="717665"/>
          </a:xfrm>
        </p:grpSpPr>
        <p:sp>
          <p:nvSpPr>
            <p:cNvPr id="37" name="Rectangle 4">
              <a:extLst>
                <a:ext uri="{FF2B5EF4-FFF2-40B4-BE49-F238E27FC236}">
                  <a16:creationId xmlns:a16="http://schemas.microsoft.com/office/drawing/2014/main" id="{60B10E27-2442-B74C-BBD9-99B4B6A392AF}"/>
                </a:ext>
              </a:extLst>
            </p:cNvPr>
            <p:cNvSpPr/>
            <p:nvPr/>
          </p:nvSpPr>
          <p:spPr>
            <a:xfrm>
              <a:off x="3779912" y="4365104"/>
              <a:ext cx="649881" cy="345213"/>
            </a:xfrm>
            <a:prstGeom prst="rect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b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38" name="Rectangle 29">
              <a:extLst>
                <a:ext uri="{FF2B5EF4-FFF2-40B4-BE49-F238E27FC236}">
                  <a16:creationId xmlns:a16="http://schemas.microsoft.com/office/drawing/2014/main" id="{847FBFF2-4A6B-5E48-886E-ECB409E632F8}"/>
                </a:ext>
              </a:extLst>
            </p:cNvPr>
            <p:cNvSpPr/>
            <p:nvPr/>
          </p:nvSpPr>
          <p:spPr>
            <a:xfrm>
              <a:off x="4429793" y="4365104"/>
              <a:ext cx="649881" cy="345213"/>
            </a:xfrm>
            <a:prstGeom prst="rect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b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39" name="Rectangle 30">
              <a:extLst>
                <a:ext uri="{FF2B5EF4-FFF2-40B4-BE49-F238E27FC236}">
                  <a16:creationId xmlns:a16="http://schemas.microsoft.com/office/drawing/2014/main" id="{4361616F-5CC0-CA48-8AB1-7D4141AA1E2C}"/>
                </a:ext>
              </a:extLst>
            </p:cNvPr>
            <p:cNvSpPr/>
            <p:nvPr/>
          </p:nvSpPr>
          <p:spPr>
            <a:xfrm>
              <a:off x="5079673" y="4365104"/>
              <a:ext cx="649881" cy="345213"/>
            </a:xfrm>
            <a:prstGeom prst="rect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b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40" name="Rectangle 31">
              <a:extLst>
                <a:ext uri="{FF2B5EF4-FFF2-40B4-BE49-F238E27FC236}">
                  <a16:creationId xmlns:a16="http://schemas.microsoft.com/office/drawing/2014/main" id="{C031DA54-8C0B-E143-8DAB-E4BAE61EB8C3}"/>
                </a:ext>
              </a:extLst>
            </p:cNvPr>
            <p:cNvSpPr/>
            <p:nvPr/>
          </p:nvSpPr>
          <p:spPr>
            <a:xfrm>
              <a:off x="5729554" y="4365104"/>
              <a:ext cx="1069267" cy="345213"/>
            </a:xfrm>
            <a:prstGeom prst="rect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b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41" name="Rectangle 32">
              <a:extLst>
                <a:ext uri="{FF2B5EF4-FFF2-40B4-BE49-F238E27FC236}">
                  <a16:creationId xmlns:a16="http://schemas.microsoft.com/office/drawing/2014/main" id="{A3958EC6-6629-8C4A-87FE-9981F771494A}"/>
                </a:ext>
              </a:extLst>
            </p:cNvPr>
            <p:cNvSpPr/>
            <p:nvPr/>
          </p:nvSpPr>
          <p:spPr>
            <a:xfrm>
              <a:off x="6798822" y="4365104"/>
              <a:ext cx="649881" cy="345213"/>
            </a:xfrm>
            <a:prstGeom prst="rect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b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42" name="Rectangle 33">
              <a:extLst>
                <a:ext uri="{FF2B5EF4-FFF2-40B4-BE49-F238E27FC236}">
                  <a16:creationId xmlns:a16="http://schemas.microsoft.com/office/drawing/2014/main" id="{7AA682C2-28D6-7945-AE2E-2C9F12AF8590}"/>
                </a:ext>
              </a:extLst>
            </p:cNvPr>
            <p:cNvSpPr/>
            <p:nvPr/>
          </p:nvSpPr>
          <p:spPr>
            <a:xfrm>
              <a:off x="7448703" y="4365104"/>
              <a:ext cx="649881" cy="345213"/>
            </a:xfrm>
            <a:prstGeom prst="rect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b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43" name="Rectangle 34">
              <a:extLst>
                <a:ext uri="{FF2B5EF4-FFF2-40B4-BE49-F238E27FC236}">
                  <a16:creationId xmlns:a16="http://schemas.microsoft.com/office/drawing/2014/main" id="{C0F96260-C9F7-E04E-9C32-1A97AF3C4E08}"/>
                </a:ext>
              </a:extLst>
            </p:cNvPr>
            <p:cNvSpPr/>
            <p:nvPr/>
          </p:nvSpPr>
          <p:spPr>
            <a:xfrm>
              <a:off x="8098583" y="4365104"/>
              <a:ext cx="649881" cy="345213"/>
            </a:xfrm>
            <a:prstGeom prst="rect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b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</a:endParaRP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087D757F-1653-8C45-A6E5-BDC5BB58996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796136" y="4503065"/>
              <a:ext cx="971616" cy="0"/>
            </a:xfrm>
            <a:prstGeom prst="line">
              <a:avLst/>
            </a:prstGeom>
            <a:ln w="25400" cap="flat" cmpd="sng" algn="ctr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Gerade Verbindung mit Pfeil 70">
              <a:extLst>
                <a:ext uri="{FF2B5EF4-FFF2-40B4-BE49-F238E27FC236}">
                  <a16:creationId xmlns:a16="http://schemas.microsoft.com/office/drawing/2014/main" id="{B37B2A8A-9C1D-3F41-ABAF-2E707B2C932A}"/>
                </a:ext>
              </a:extLst>
            </p:cNvPr>
            <p:cNvCxnSpPr>
              <a:cxnSpLocks/>
            </p:cNvCxnSpPr>
            <p:nvPr/>
          </p:nvCxnSpPr>
          <p:spPr>
            <a:xfrm>
              <a:off x="3707904" y="5061353"/>
              <a:ext cx="5052703" cy="418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feld 71">
                  <a:extLst>
                    <a:ext uri="{FF2B5EF4-FFF2-40B4-BE49-F238E27FC236}">
                      <a16:creationId xmlns:a16="http://schemas.microsoft.com/office/drawing/2014/main" id="{567708CC-D65D-8A47-A4E9-2E65B9E55435}"/>
                    </a:ext>
                  </a:extLst>
                </p:cNvPr>
                <p:cNvSpPr txBox="1"/>
                <p:nvPr/>
              </p:nvSpPr>
              <p:spPr>
                <a:xfrm>
                  <a:off x="5704611" y="4692021"/>
                  <a:ext cx="665182" cy="39074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b="0" i="1" smtClean="0">
                                <a:solidFill>
                                  <a:srgbClr val="00036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solidFill>
                                  <a:srgbClr val="000364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rgbClr val="000364"/>
                                </a:solidFill>
                                <a:latin typeface="Cambria Math" panose="02040503050406030204" pitchFamily="18" charset="0"/>
                              </a:rPr>
                              <m:t>𝑜𝑝𝑡</m:t>
                            </m:r>
                          </m:sub>
                        </m:sSub>
                      </m:oMath>
                    </m:oMathPara>
                  </a14:m>
                  <a:endParaRPr lang="en-US" b="0" i="1">
                    <a:solidFill>
                      <a:srgbClr val="000364"/>
                    </a:solidFill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48" name="Textfeld 71">
                  <a:extLst>
                    <a:ext uri="{FF2B5EF4-FFF2-40B4-BE49-F238E27FC236}">
                      <a16:creationId xmlns:a16="http://schemas.microsoft.com/office/drawing/2014/main" id="{567708CC-D65D-8A47-A4E9-2E65B9E5543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04611" y="4692021"/>
                  <a:ext cx="665182" cy="390748"/>
                </a:xfrm>
                <a:prstGeom prst="rect">
                  <a:avLst/>
                </a:prstGeom>
                <a:blipFill>
                  <a:blip r:embed="rId6"/>
                  <a:stretch>
                    <a:fillRect b="-625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6B22618-94CB-4743-B77F-B24B704F8DB7}"/>
              </a:ext>
            </a:extLst>
          </p:cNvPr>
          <p:cNvGrpSpPr/>
          <p:nvPr/>
        </p:nvGrpSpPr>
        <p:grpSpPr>
          <a:xfrm>
            <a:off x="6487366" y="1643183"/>
            <a:ext cx="1922673" cy="2533609"/>
            <a:chOff x="38083" y="2630742"/>
            <a:chExt cx="1922673" cy="2533609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0103A849-2E08-5A41-863F-D020861B14EE}"/>
                </a:ext>
              </a:extLst>
            </p:cNvPr>
            <p:cNvGrpSpPr/>
            <p:nvPr/>
          </p:nvGrpSpPr>
          <p:grpSpPr>
            <a:xfrm>
              <a:off x="38083" y="3534183"/>
              <a:ext cx="1630168" cy="1630168"/>
              <a:chOff x="137648" y="2411949"/>
              <a:chExt cx="1630168" cy="1630168"/>
            </a:xfrm>
          </p:grpSpPr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2447A31F-55DA-4E40-A7BE-EADF5F52BA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7648" y="2411949"/>
                <a:ext cx="1630168" cy="1630168"/>
              </a:xfrm>
              <a:prstGeom prst="rect">
                <a:avLst/>
              </a:prstGeom>
            </p:spPr>
          </p:pic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D7CFB615-A3D7-744B-8404-D7463CB33B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24539" y="2690376"/>
                <a:ext cx="484906" cy="387925"/>
              </a:xfrm>
              <a:prstGeom prst="rect">
                <a:avLst/>
              </a:prstGeom>
            </p:spPr>
          </p:pic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Cloud Callout 20">
                  <a:extLst>
                    <a:ext uri="{FF2B5EF4-FFF2-40B4-BE49-F238E27FC236}">
                      <a16:creationId xmlns:a16="http://schemas.microsoft.com/office/drawing/2014/main" id="{A02127AA-A418-E14F-88CB-CCD5572DC35D}"/>
                    </a:ext>
                  </a:extLst>
                </p:cNvPr>
                <p:cNvSpPr/>
                <p:nvPr/>
              </p:nvSpPr>
              <p:spPr bwMode="auto">
                <a:xfrm>
                  <a:off x="221884" y="2630742"/>
                  <a:ext cx="1738872" cy="990839"/>
                </a:xfrm>
                <a:prstGeom prst="cloudCallout">
                  <a:avLst>
                    <a:gd name="adj1" fmla="val -13649"/>
                    <a:gd name="adj2" fmla="val 87702"/>
                  </a:avLst>
                </a:prstGeom>
                <a:noFill/>
                <a:ln w="19050" cap="flat" cmpd="sng" algn="ctr">
                  <a:solidFill>
                    <a:schemeClr val="tx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40000"/>
                    </a:spcAft>
                    <a:buClrTx/>
                    <a:buSzTx/>
                    <a:buFont typeface="Wingdings" pitchFamily="2" charset="2"/>
                    <a:buNone/>
                    <a:tabLst/>
                  </a:pPr>
                  <a:r>
                    <a:rPr lang="en-US">
                      <a:latin typeface="+mj-lt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kumimoji="0" lang="en-US" sz="18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+mj-lt"/>
                    </a:rPr>
                    <a:t>     </a:t>
                  </a:r>
                </a:p>
              </p:txBody>
            </p:sp>
          </mc:Choice>
          <mc:Fallback xmlns="">
            <p:sp>
              <p:nvSpPr>
                <p:cNvPr id="95" name="Cloud Callout 94">
                  <a:extLst>
                    <a:ext uri="{FF2B5EF4-FFF2-40B4-BE49-F238E27FC236}">
                      <a16:creationId xmlns:a16="http://schemas.microsoft.com/office/drawing/2014/main" id="{0DA18BB3-F737-3547-81D3-F2E509C8D94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21884" y="2630742"/>
                  <a:ext cx="1738872" cy="990839"/>
                </a:xfrm>
                <a:prstGeom prst="cloudCallout">
                  <a:avLst>
                    <a:gd name="adj1" fmla="val -13649"/>
                    <a:gd name="adj2" fmla="val 87702"/>
                  </a:avLst>
                </a:prstGeom>
                <a:blipFill>
                  <a:blip r:embed="rId9"/>
                  <a:stretch>
                    <a:fillRect/>
                  </a:stretch>
                </a:blipFill>
                <a:ln w="19050" cap="flat" cmpd="sng" algn="ctr">
                  <a:solidFill>
                    <a:schemeClr val="tx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7D44E05-D2BE-924F-A720-00BDA56A62A8}"/>
              </a:ext>
            </a:extLst>
          </p:cNvPr>
          <p:cNvCxnSpPr>
            <a:cxnSpLocks/>
          </p:cNvCxnSpPr>
          <p:nvPr/>
        </p:nvCxnSpPr>
        <p:spPr bwMode="auto">
          <a:xfrm flipV="1">
            <a:off x="7564899" y="2210078"/>
            <a:ext cx="0" cy="250280"/>
          </a:xfrm>
          <a:prstGeom prst="straightConnector1">
            <a:avLst/>
          </a:prstGeom>
          <a:ln w="28575" cap="flat" cmpd="sng" algn="ctr">
            <a:solidFill>
              <a:schemeClr val="tx2">
                <a:lumMod val="75000"/>
              </a:schemeClr>
            </a:solidFill>
            <a:prstDash val="solid"/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519836D-4530-6747-991C-30535DBF37C1}"/>
              </a:ext>
            </a:extLst>
          </p:cNvPr>
          <p:cNvCxnSpPr>
            <a:cxnSpLocks/>
          </p:cNvCxnSpPr>
          <p:nvPr/>
        </p:nvCxnSpPr>
        <p:spPr bwMode="auto">
          <a:xfrm>
            <a:off x="7708915" y="2227147"/>
            <a:ext cx="0" cy="250280"/>
          </a:xfrm>
          <a:prstGeom prst="straightConnector1">
            <a:avLst/>
          </a:prstGeom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588736D0-488F-2849-A3F9-9F6B78470978}"/>
              </a:ext>
            </a:extLst>
          </p:cNvPr>
          <p:cNvSpPr txBox="1"/>
          <p:nvPr/>
        </p:nvSpPr>
        <p:spPr>
          <a:xfrm>
            <a:off x="7188859" y="1771549"/>
            <a:ext cx="8703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TA &amp;CR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045483B-C801-654B-B26C-DAD0746424E5}"/>
                  </a:ext>
                </a:extLst>
              </p:cNvPr>
              <p:cNvSpPr txBox="1"/>
              <p:nvPr/>
            </p:nvSpPr>
            <p:spPr>
              <a:xfrm>
                <a:off x="7209846" y="2166082"/>
                <a:ext cx="35561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𝐿</m:t>
                      </m:r>
                    </m:oMath>
                  </m:oMathPara>
                </a14:m>
                <a:endParaRPr lang="en-US" sz="1600">
                  <a:latin typeface="+mj-lt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045483B-C801-654B-B26C-DAD0746424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9846" y="2166082"/>
                <a:ext cx="355610" cy="33855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2494063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369332"/>
          </a:xfrm>
        </p:spPr>
        <p:txBody>
          <a:bodyPr/>
          <a:lstStyle/>
          <a:p>
            <a:pPr lvl="1"/>
            <a:r>
              <a:rPr lang="en-US"/>
              <a:t>Tags Population Estimation</a:t>
            </a:r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6D6825A-82F5-3A4F-9E8F-D3A513A73C6B}" type="datetime3">
              <a:rPr lang="de-DE" smtClean="0"/>
              <a:t>23/01/2019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Hazem Elsaid Ibrahim | PhD Dissertation</a:t>
            </a:r>
          </a:p>
        </p:txBody>
      </p:sp>
      <p:pic>
        <p:nvPicPr>
          <p:cNvPr id="7" name="Picture Placeholder 4">
            <a:extLst>
              <a:ext uri="{FF2B5EF4-FFF2-40B4-BE49-F238E27FC236}">
                <a16:creationId xmlns:a16="http://schemas.microsoft.com/office/drawing/2014/main" id="{862FBCA6-8654-EB4E-B8B9-5343706E4A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 bwMode="auto">
          <a:xfrm>
            <a:off x="5940152" y="6237312"/>
            <a:ext cx="1330007" cy="56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Placeholder 10">
            <a:extLst>
              <a:ext uri="{FF2B5EF4-FFF2-40B4-BE49-F238E27FC236}">
                <a16:creationId xmlns:a16="http://schemas.microsoft.com/office/drawing/2014/main" id="{BAE75F73-534B-764C-990D-730F3DE6CF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 bwMode="auto">
          <a:xfrm>
            <a:off x="7524750" y="100013"/>
            <a:ext cx="1149350" cy="906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platzhalter 3">
                <a:extLst>
                  <a:ext uri="{FF2B5EF4-FFF2-40B4-BE49-F238E27FC236}">
                    <a16:creationId xmlns:a16="http://schemas.microsoft.com/office/drawing/2014/main" id="{F933153D-F2A7-2445-8D60-9D10D8C9C37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8000" y="1052736"/>
                <a:ext cx="8568000" cy="5184576"/>
              </a:xfrm>
              <a:prstGeom prst="rect">
                <a:avLst/>
              </a:prstGeom>
            </p:spPr>
            <p:txBody>
              <a:bodyPr/>
              <a:lstStyle>
                <a:lvl1pPr marL="358775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tx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19138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2pPr>
                <a:lvl3pPr marL="1079500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3pPr>
                <a:lvl4pPr marL="1439863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4pPr>
                <a:lvl5pPr marL="1798638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5pPr>
                <a:lvl6pPr marL="18875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6pPr>
                <a:lvl7pPr marL="23447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7pPr>
                <a:lvl8pPr marL="28019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8pPr>
                <a:lvl9pPr marL="32591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r>
                  <a:rPr lang="en-US" sz="1600" kern="0"/>
                  <a:t>Conventional Estimation Systems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pt-BR" sz="14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i="1" kern="0">
                            <a:latin typeface="Cambria Math"/>
                          </a:rPr>
                          <m:t>𝑁</m:t>
                        </m:r>
                      </m:e>
                      <m:sub>
                        <m:r>
                          <a:rPr lang="de-DE" sz="1400" i="1" kern="0">
                            <a:latin typeface="Cambria Math"/>
                          </a:rPr>
                          <m:t>𝐸</m:t>
                        </m:r>
                      </m:sub>
                    </m:sSub>
                    <m:r>
                      <a:rPr lang="de-DE" sz="1400" i="1" ker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1400" i="1" ker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pt-BR" sz="14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i="1" kern="0">
                            <a:latin typeface="Cambria Math"/>
                          </a:rPr>
                          <m:t>𝑁</m:t>
                        </m:r>
                        <m:r>
                          <a:rPr lang="de-DE" sz="1400" i="1" kern="0">
                            <a:latin typeface="Cambria Math"/>
                          </a:rPr>
                          <m:t>′</m:t>
                        </m:r>
                      </m:e>
                      <m:sub>
                        <m:r>
                          <a:rPr lang="de-DE" sz="1400" i="1" kern="0">
                            <a:latin typeface="Cambria Math"/>
                          </a:rPr>
                          <m:t>𝐸</m:t>
                        </m:r>
                      </m:sub>
                    </m:sSub>
                  </m:oMath>
                </a14:m>
                <a:endParaRPr lang="pt-BR" sz="1400" i="1" kern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pt-BR" sz="14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i="1" kern="0">
                            <a:latin typeface="Cambria Math"/>
                          </a:rPr>
                          <m:t>𝑁</m:t>
                        </m:r>
                      </m:e>
                      <m:sub>
                        <m:r>
                          <a:rPr lang="de-DE" sz="1400" i="1" kern="0">
                            <a:latin typeface="Cambria Math"/>
                          </a:rPr>
                          <m:t>𝑐</m:t>
                        </m:r>
                      </m:sub>
                    </m:sSub>
                    <m:r>
                      <a:rPr lang="de-DE" sz="1400" b="0" i="1" kern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⌈"/>
                        <m:endChr m:val="⌉"/>
                        <m:ctrlPr>
                          <a:rPr lang="de-DE" sz="14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pt-BR" sz="14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400" i="1" kern="0">
                                <a:latin typeface="Cambria Math"/>
                              </a:rPr>
                              <m:t>𝑁</m:t>
                            </m:r>
                            <m:r>
                              <a:rPr lang="de-DE" sz="1400" i="1" kern="0">
                                <a:latin typeface="Cambria Math"/>
                              </a:rPr>
                              <m:t>′</m:t>
                            </m:r>
                          </m:e>
                          <m:sub>
                            <m:r>
                              <a:rPr lang="de-DE" sz="1400" i="1" kern="0">
                                <a:latin typeface="Cambria Math"/>
                              </a:rPr>
                              <m:t>𝐶</m:t>
                            </m:r>
                          </m:sub>
                        </m:sSub>
                        <m:r>
                          <a:rPr lang="de-DE" sz="14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d>
                          <m:dPr>
                            <m:ctrlPr>
                              <a:rPr lang="de-DE" sz="14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400" i="1" kern="0">
                                <a:latin typeface="Cambria Math"/>
                              </a:rPr>
                              <m:t>1−</m:t>
                            </m:r>
                            <m:r>
                              <a:rPr lang="pt-BR" sz="1400" i="1" kern="0">
                                <a:latin typeface="Cambria Math"/>
                                <a:ea typeface="Cambria Math"/>
                              </a:rPr>
                              <m:t>𝛼</m:t>
                            </m:r>
                          </m:e>
                        </m:d>
                      </m:e>
                    </m:d>
                  </m:oMath>
                </a14:m>
                <a:endParaRPr lang="de-DE" sz="1400" i="1" kern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pt-BR" sz="14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i="1" kern="0">
                            <a:latin typeface="Cambria Math"/>
                          </a:rPr>
                          <m:t>𝑁</m:t>
                        </m:r>
                      </m:e>
                      <m:sub>
                        <m:r>
                          <a:rPr lang="de-DE" sz="1400" i="1" kern="0">
                            <a:latin typeface="Cambria Math"/>
                          </a:rPr>
                          <m:t>𝑠</m:t>
                        </m:r>
                      </m:sub>
                    </m:sSub>
                    <m:r>
                      <a:rPr lang="de-DE" sz="1400" i="1" ker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pt-BR" sz="14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i="1" kern="0">
                            <a:latin typeface="Cambria Math"/>
                          </a:rPr>
                          <m:t>𝑁</m:t>
                        </m:r>
                        <m:r>
                          <a:rPr lang="de-DE" sz="1400" i="1" kern="0">
                            <a:latin typeface="Cambria Math"/>
                          </a:rPr>
                          <m:t>′</m:t>
                        </m:r>
                      </m:e>
                      <m:sub>
                        <m:r>
                          <a:rPr lang="de-DE" sz="1400" i="1" kern="0">
                            <a:latin typeface="Cambria Math"/>
                          </a:rPr>
                          <m:t>𝑠</m:t>
                        </m:r>
                      </m:sub>
                    </m:sSub>
                    <m:r>
                      <a:rPr lang="de-DE" sz="1400" b="0" i="1" kern="0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begChr m:val="⌊"/>
                        <m:endChr m:val="⌋"/>
                        <m:ctrlPr>
                          <a:rPr lang="de-DE" sz="14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pt-BR" sz="14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400" i="1" kern="0">
                                <a:latin typeface="Cambria Math"/>
                              </a:rPr>
                              <m:t>𝑁</m:t>
                            </m:r>
                            <m:r>
                              <a:rPr lang="de-DE" sz="1400" i="1" kern="0">
                                <a:latin typeface="Cambria Math"/>
                              </a:rPr>
                              <m:t>′</m:t>
                            </m:r>
                          </m:e>
                          <m:sub>
                            <m:r>
                              <a:rPr lang="de-DE" sz="1400" i="1" kern="0">
                                <a:latin typeface="Cambria Math"/>
                              </a:rPr>
                              <m:t>𝐶</m:t>
                            </m:r>
                          </m:sub>
                        </m:sSub>
                        <m:r>
                          <a:rPr lang="de-DE" sz="14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pt-BR" sz="1400" i="1" kern="0">
                            <a:latin typeface="Cambria Math"/>
                            <a:ea typeface="Cambria Math"/>
                          </a:rPr>
                          <m:t>𝛼</m:t>
                        </m:r>
                      </m:e>
                    </m:d>
                  </m:oMath>
                </a14:m>
                <a:endParaRPr lang="de-DE" sz="1400" i="1" kern="0">
                  <a:latin typeface="Cambria Math" panose="02040503050406030204" pitchFamily="18" charset="0"/>
                </a:endParaRPr>
              </a:p>
              <a:p>
                <a:endParaRPr lang="en-US" sz="1600" kern="0"/>
              </a:p>
              <a:p>
                <a:endParaRPr lang="en-US" sz="1600" kern="0"/>
              </a:p>
              <a:p>
                <a:endParaRPr lang="en-US" sz="1600" kern="0"/>
              </a:p>
              <a:p>
                <a:endParaRPr lang="en-US" sz="1600" kern="0"/>
              </a:p>
              <a:p>
                <a:pPr marL="0" indent="0">
                  <a:buNone/>
                </a:pPr>
                <a:endParaRPr lang="en-US" sz="1400" kern="0"/>
              </a:p>
              <a:p>
                <a:pPr marL="360363" lvl="1" indent="0">
                  <a:buNone/>
                </a:pPr>
                <a:endParaRPr lang="en-US" sz="1600" kern="0"/>
              </a:p>
              <a:p>
                <a:endParaRPr lang="en-US" sz="1600" kern="0"/>
              </a:p>
              <a:p>
                <a:pPr lvl="1"/>
                <a:endParaRPr lang="de-DE" sz="1600" kern="0"/>
              </a:p>
              <a:p>
                <a:pPr marL="180975" lvl="1" indent="0">
                  <a:buFont typeface="Wingdings" pitchFamily="2" charset="2"/>
                  <a:buNone/>
                </a:pPr>
                <a:br>
                  <a:rPr lang="en-US" sz="1600" kern="0"/>
                </a:br>
                <a:endParaRPr lang="en-US" sz="1600" kern="0"/>
              </a:p>
              <a:p>
                <a:endParaRPr lang="de-DE" sz="1600" kern="0"/>
              </a:p>
              <a:p>
                <a:pPr lvl="1"/>
                <a:endParaRPr lang="en-US" sz="1600" kern="0"/>
              </a:p>
              <a:p>
                <a:pPr marL="361950" lvl="2" indent="0">
                  <a:buFont typeface="Wingdings" pitchFamily="2" charset="2"/>
                  <a:buNone/>
                </a:pPr>
                <a:endParaRPr lang="en-US" sz="1600" kern="0"/>
              </a:p>
              <a:p>
                <a:pPr marL="0" indent="0">
                  <a:spcAft>
                    <a:spcPct val="0"/>
                  </a:spcAft>
                  <a:buFont typeface="Wingdings" pitchFamily="2" charset="2"/>
                  <a:buNone/>
                </a:pPr>
                <a:br>
                  <a:rPr lang="en-US" sz="1600" kern="0"/>
                </a:br>
                <a:br>
                  <a:rPr lang="en-US" sz="1600" kern="0"/>
                </a:br>
                <a:br>
                  <a:rPr lang="en-US" sz="1600" kern="0"/>
                </a:br>
                <a:br>
                  <a:rPr lang="en-US" sz="1600" kern="0"/>
                </a:br>
                <a:endParaRPr lang="en-US" sz="1100" b="1" kern="0"/>
              </a:p>
            </p:txBody>
          </p:sp>
        </mc:Choice>
        <mc:Fallback xmlns="">
          <p:sp>
            <p:nvSpPr>
              <p:cNvPr id="49" name="Textplatzhalter 3">
                <a:extLst>
                  <a:ext uri="{FF2B5EF4-FFF2-40B4-BE49-F238E27FC236}">
                    <a16:creationId xmlns:a16="http://schemas.microsoft.com/office/drawing/2014/main" id="{F933153D-F2A7-2445-8D60-9D10D8C9C3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000" y="1052736"/>
                <a:ext cx="8568000" cy="5184576"/>
              </a:xfrm>
              <a:prstGeom prst="rect">
                <a:avLst/>
              </a:prstGeom>
              <a:blipFill>
                <a:blip r:embed="rId5"/>
                <a:stretch>
                  <a:fillRect l="-296" t="-2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hteck 35">
                <a:extLst>
                  <a:ext uri="{FF2B5EF4-FFF2-40B4-BE49-F238E27FC236}">
                    <a16:creationId xmlns:a16="http://schemas.microsoft.com/office/drawing/2014/main" id="{9964AEE2-7433-C340-87A0-AB545D8EAD35}"/>
                  </a:ext>
                </a:extLst>
              </p:cNvPr>
              <p:cNvSpPr/>
              <p:nvPr/>
            </p:nvSpPr>
            <p:spPr>
              <a:xfrm>
                <a:off x="6066522" y="2479239"/>
                <a:ext cx="2338534" cy="792088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 b="1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ctr"/>
                <a:r>
                  <a:rPr lang="en-US" sz="180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PHY-Layer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 kern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𝛼</m:t>
                      </m:r>
                    </m:oMath>
                  </m:oMathPara>
                </a14:m>
                <a:endParaRPr lang="en-US" sz="1800" b="1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ctr"/>
                <a:endParaRPr lang="en-US" sz="1800" b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3" name="Rechteck 35">
                <a:extLst>
                  <a:ext uri="{FF2B5EF4-FFF2-40B4-BE49-F238E27FC236}">
                    <a16:creationId xmlns:a16="http://schemas.microsoft.com/office/drawing/2014/main" id="{9964AEE2-7433-C340-87A0-AB545D8EAD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6522" y="2479239"/>
                <a:ext cx="2338534" cy="79208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hteck 36">
                <a:extLst>
                  <a:ext uri="{FF2B5EF4-FFF2-40B4-BE49-F238E27FC236}">
                    <a16:creationId xmlns:a16="http://schemas.microsoft.com/office/drawing/2014/main" id="{97831A6E-2D5D-D24F-ABF8-9BCE1EF9EEDF}"/>
                  </a:ext>
                </a:extLst>
              </p:cNvPr>
              <p:cNvSpPr/>
              <p:nvPr/>
            </p:nvSpPr>
            <p:spPr>
              <a:xfrm>
                <a:off x="6068541" y="3839900"/>
                <a:ext cx="2338534" cy="792088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80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MAC-Layer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pt-B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acc>
                      <m:r>
                        <a:rPr lang="de-DE" sz="14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r>
                        <a:rPr lang="de-DE" sz="14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𝑓</m:t>
                      </m:r>
                      <m:r>
                        <a:rPr lang="de-DE" sz="14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(</m:t>
                      </m:r>
                      <m:r>
                        <a:rPr lang="de-DE" sz="14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𝐿</m:t>
                      </m:r>
                      <m:r>
                        <a:rPr lang="de-DE" sz="14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,</m:t>
                      </m:r>
                      <m:sSub>
                        <m:sSubPr>
                          <m:ctrlPr>
                            <a:rPr lang="pt-B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𝑁</m:t>
                          </m:r>
                        </m:e>
                        <m:sub>
                          <m:r>
                            <a:rPr lang="de-DE" sz="1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𝑠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1400" i="1">
                          <a:solidFill>
                            <a:schemeClr val="tx1"/>
                          </a:solidFill>
                          <a:latin typeface="Cambria Math"/>
                        </a:rPr>
                        <m:t>, </m:t>
                      </m:r>
                      <m:sSub>
                        <m:sSubPr>
                          <m:ctrlPr>
                            <a:rPr lang="pt-B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𝑁</m:t>
                          </m:r>
                        </m:e>
                        <m:sub>
                          <m:r>
                            <a:rPr lang="de-DE" sz="1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𝑐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1400" i="1">
                          <a:solidFill>
                            <a:schemeClr val="tx1"/>
                          </a:solidFill>
                          <a:latin typeface="Cambria Math"/>
                        </a:rPr>
                        <m:t>, </m:t>
                      </m:r>
                      <m:sSub>
                        <m:sSubPr>
                          <m:ctrlPr>
                            <a:rPr lang="pt-B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𝑁</m:t>
                          </m:r>
                        </m:e>
                        <m:sub>
                          <m:r>
                            <a:rPr lang="de-DE" sz="1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𝐸</m:t>
                          </m:r>
                        </m:sub>
                      </m:sSub>
                      <m:r>
                        <a:rPr lang="de-DE" sz="16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1600" b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7" name="Rechteck 36">
                <a:extLst>
                  <a:ext uri="{FF2B5EF4-FFF2-40B4-BE49-F238E27FC236}">
                    <a16:creationId xmlns:a16="http://schemas.microsoft.com/office/drawing/2014/main" id="{97831A6E-2D5D-D24F-ABF8-9BCE1EF9EE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8541" y="3839900"/>
                <a:ext cx="2338534" cy="79208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feld 65">
                <a:extLst>
                  <a:ext uri="{FF2B5EF4-FFF2-40B4-BE49-F238E27FC236}">
                    <a16:creationId xmlns:a16="http://schemas.microsoft.com/office/drawing/2014/main" id="{CCB0EE6E-D3D0-1A4B-922E-6AACD76D7802}"/>
                  </a:ext>
                </a:extLst>
              </p:cNvPr>
              <p:cNvSpPr txBox="1"/>
              <p:nvPr/>
            </p:nvSpPr>
            <p:spPr>
              <a:xfrm>
                <a:off x="7372252" y="3439321"/>
                <a:ext cx="1085359" cy="307777"/>
              </a:xfrm>
              <a:prstGeom prst="rect">
                <a:avLst/>
              </a:prstGeom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sz="1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  <a:cs typeface="+mn-cs"/>
                          </a:rPr>
                          <m:t>𝑁</m:t>
                        </m:r>
                      </m:e>
                      <m:sub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  <a:cs typeface="+mn-cs"/>
                          </a:rPr>
                          <m:t>𝑠</m:t>
                        </m:r>
                      </m:sub>
                    </m:sSub>
                    <m:r>
                      <m:rPr>
                        <m:nor/>
                      </m:rPr>
                      <a:rPr lang="en-US" sz="1400" b="0" i="1">
                        <a:solidFill>
                          <a:srgbClr val="C00000"/>
                        </a:solidFill>
                        <a:latin typeface="Cambria Math"/>
                        <a:cs typeface="+mn-cs"/>
                      </a:rPr>
                      <m:t>, </m:t>
                    </m:r>
                    <m:sSub>
                      <m:sSubPr>
                        <m:ctrlPr>
                          <a:rPr lang="pt-BR" sz="14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  <a:cs typeface="+mn-cs"/>
                          </a:rPr>
                          <m:t>𝑁</m:t>
                        </m:r>
                      </m:e>
                      <m:sub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  <a:cs typeface="+mn-cs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1400" b="0" i="1">
                    <a:solidFill>
                      <a:srgbClr val="C00000"/>
                    </a:solidFill>
                    <a:latin typeface="Cambria Math"/>
                    <a:cs typeface="+mn-cs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4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  <a:cs typeface="+mn-cs"/>
                          </a:rPr>
                          <m:t>𝑁</m:t>
                        </m:r>
                      </m:e>
                      <m:sub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  <a:cs typeface="+mn-cs"/>
                          </a:rPr>
                          <m:t>𝐸</m:t>
                        </m:r>
                      </m:sub>
                    </m:sSub>
                  </m:oMath>
                </a14:m>
                <a:endParaRPr lang="en-US" sz="1400" b="0" i="1">
                  <a:solidFill>
                    <a:srgbClr val="C00000"/>
                  </a:solidFill>
                  <a:latin typeface="Cambria Math"/>
                  <a:cs typeface="+mn-cs"/>
                </a:endParaRPr>
              </a:p>
            </p:txBody>
          </p:sp>
        </mc:Choice>
        <mc:Fallback xmlns="">
          <p:sp>
            <p:nvSpPr>
              <p:cNvPr id="39" name="Textfeld 65">
                <a:extLst>
                  <a:ext uri="{FF2B5EF4-FFF2-40B4-BE49-F238E27FC236}">
                    <a16:creationId xmlns:a16="http://schemas.microsoft.com/office/drawing/2014/main" id="{CCB0EE6E-D3D0-1A4B-922E-6AACD76D78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2252" y="3439321"/>
                <a:ext cx="1085359" cy="307777"/>
              </a:xfrm>
              <a:prstGeom prst="rect">
                <a:avLst/>
              </a:prstGeom>
              <a:blipFill>
                <a:blip r:embed="rId8"/>
                <a:stretch>
                  <a:fillRect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feld 1">
                <a:extLst>
                  <a:ext uri="{FF2B5EF4-FFF2-40B4-BE49-F238E27FC236}">
                    <a16:creationId xmlns:a16="http://schemas.microsoft.com/office/drawing/2014/main" id="{6DAB63D7-6544-5047-946B-75533BE44B7E}"/>
                  </a:ext>
                </a:extLst>
              </p:cNvPr>
              <p:cNvSpPr txBox="1"/>
              <p:nvPr/>
            </p:nvSpPr>
            <p:spPr>
              <a:xfrm>
                <a:off x="7296997" y="1742209"/>
                <a:ext cx="1298877" cy="307777"/>
              </a:xfrm>
              <a:prstGeom prst="rect">
                <a:avLst/>
              </a:prstGeom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sz="1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𝑁</m:t>
                        </m:r>
                        <m:r>
                          <a:rPr lang="de-DE" sz="1400" b="0" i="1" smtClean="0">
                            <a:solidFill>
                              <a:srgbClr val="C00000"/>
                            </a:solidFill>
                            <a:latin typeface="Cambria Math"/>
                          </a:rPr>
                          <m:t>′</m:t>
                        </m:r>
                      </m:e>
                      <m:sub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𝑠</m:t>
                        </m:r>
                      </m:sub>
                    </m:sSub>
                    <m:r>
                      <m:rPr>
                        <m:nor/>
                      </m:rPr>
                      <a:rPr lang="en-US" sz="1400" b="0" i="1">
                        <a:solidFill>
                          <a:srgbClr val="C00000"/>
                        </a:solidFill>
                        <a:latin typeface="Cambria Math"/>
                      </a:rPr>
                      <m:t>, </m:t>
                    </m:r>
                    <m:sSub>
                      <m:sSubPr>
                        <m:ctrlPr>
                          <a:rPr lang="pt-BR" sz="14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𝑁</m:t>
                        </m:r>
                        <m:r>
                          <a:rPr lang="de-DE" sz="1400" b="0" i="1" smtClean="0">
                            <a:solidFill>
                              <a:srgbClr val="C00000"/>
                            </a:solidFill>
                            <a:latin typeface="Cambria Math"/>
                          </a:rPr>
                          <m:t>′</m:t>
                        </m:r>
                      </m:e>
                      <m:sub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1400" b="0" i="1">
                    <a:solidFill>
                      <a:srgbClr val="C00000"/>
                    </a:solidFill>
                    <a:latin typeface="Cambria Math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4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𝑁</m:t>
                        </m:r>
                        <m:r>
                          <a:rPr lang="de-DE" sz="1400" b="0" i="1" smtClean="0">
                            <a:solidFill>
                              <a:srgbClr val="C00000"/>
                            </a:solidFill>
                            <a:latin typeface="Cambria Math"/>
                          </a:rPr>
                          <m:t>′</m:t>
                        </m:r>
                      </m:e>
                      <m:sub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𝐸</m:t>
                        </m:r>
                      </m:sub>
                    </m:sSub>
                  </m:oMath>
                </a14:m>
                <a:endParaRPr lang="en-US" sz="1400" b="0"/>
              </a:p>
            </p:txBody>
          </p:sp>
        </mc:Choice>
        <mc:Fallback xmlns="">
          <p:sp>
            <p:nvSpPr>
              <p:cNvPr id="44" name="Textfeld 1">
                <a:extLst>
                  <a:ext uri="{FF2B5EF4-FFF2-40B4-BE49-F238E27FC236}">
                    <a16:creationId xmlns:a16="http://schemas.microsoft.com/office/drawing/2014/main" id="{6DAB63D7-6544-5047-946B-75533BE44B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6997" y="1742209"/>
                <a:ext cx="1298877" cy="307777"/>
              </a:xfrm>
              <a:prstGeom prst="rect">
                <a:avLst/>
              </a:prstGeom>
              <a:blipFill>
                <a:blip r:embed="rId9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Pfeil nach unten 7">
            <a:extLst>
              <a:ext uri="{FF2B5EF4-FFF2-40B4-BE49-F238E27FC236}">
                <a16:creationId xmlns:a16="http://schemas.microsoft.com/office/drawing/2014/main" id="{B2525957-E602-B541-9593-0741865AE52A}"/>
              </a:ext>
            </a:extLst>
          </p:cNvPr>
          <p:cNvSpPr/>
          <p:nvPr/>
        </p:nvSpPr>
        <p:spPr>
          <a:xfrm>
            <a:off x="7020272" y="1912347"/>
            <a:ext cx="351980" cy="555311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68D991-9F32-0F4D-9B35-3C1B1018B2FD}"/>
              </a:ext>
            </a:extLst>
          </p:cNvPr>
          <p:cNvSpPr txBox="1"/>
          <p:nvPr/>
        </p:nvSpPr>
        <p:spPr>
          <a:xfrm>
            <a:off x="4163928" y="3228442"/>
            <a:ext cx="17395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ker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After</a:t>
            </a:r>
            <a:r>
              <a:rPr lang="en-US" sz="1600" b="1" ker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algn="ctr"/>
            <a:r>
              <a:rPr lang="en-US" sz="1600" b="1" kern="0">
                <a:latin typeface="Calibri" panose="020F0502020204030204" pitchFamily="34" charset="0"/>
                <a:cs typeface="Calibri" panose="020F0502020204030204" pitchFamily="34" charset="0"/>
              </a:rPr>
              <a:t>Collision Recovery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11E6B84-0066-D147-84CF-BD2C8BC12739}"/>
              </a:ext>
            </a:extLst>
          </p:cNvPr>
          <p:cNvSpPr txBox="1"/>
          <p:nvPr/>
        </p:nvSpPr>
        <p:spPr>
          <a:xfrm>
            <a:off x="4130338" y="1912347"/>
            <a:ext cx="17395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ker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Before</a:t>
            </a:r>
            <a:r>
              <a:rPr lang="en-US" sz="1600" b="1" ker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algn="ctr"/>
            <a:r>
              <a:rPr lang="en-US" sz="1600" b="1" kern="0">
                <a:latin typeface="Calibri" panose="020F0502020204030204" pitchFamily="34" charset="0"/>
                <a:cs typeface="Calibri" panose="020F0502020204030204" pitchFamily="34" charset="0"/>
              </a:rPr>
              <a:t>Collision Recovery</a:t>
            </a:r>
          </a:p>
        </p:txBody>
      </p:sp>
      <p:sp>
        <p:nvSpPr>
          <p:cNvPr id="51" name="Right Brace 50">
            <a:extLst>
              <a:ext uri="{FF2B5EF4-FFF2-40B4-BE49-F238E27FC236}">
                <a16:creationId xmlns:a16="http://schemas.microsoft.com/office/drawing/2014/main" id="{4C21657A-8D2C-EE4D-9D48-60BC5F7E44CD}"/>
              </a:ext>
            </a:extLst>
          </p:cNvPr>
          <p:cNvSpPr/>
          <p:nvPr/>
        </p:nvSpPr>
        <p:spPr bwMode="auto">
          <a:xfrm rot="10800000">
            <a:off x="5859701" y="1955810"/>
            <a:ext cx="199646" cy="488648"/>
          </a:xfrm>
          <a:prstGeom prst="rightBrace">
            <a:avLst/>
          </a:prstGeom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Frutiger LT Com 55 Roman" pitchFamily="34" charset="0"/>
            </a:endParaRPr>
          </a:p>
        </p:txBody>
      </p:sp>
      <p:sp>
        <p:nvSpPr>
          <p:cNvPr id="53" name="Pfeil nach unten 7">
            <a:extLst>
              <a:ext uri="{FF2B5EF4-FFF2-40B4-BE49-F238E27FC236}">
                <a16:creationId xmlns:a16="http://schemas.microsoft.com/office/drawing/2014/main" id="{F8C70C39-8B29-B646-9423-6063F7A8CE71}"/>
              </a:ext>
            </a:extLst>
          </p:cNvPr>
          <p:cNvSpPr/>
          <p:nvPr/>
        </p:nvSpPr>
        <p:spPr>
          <a:xfrm>
            <a:off x="7020272" y="3271646"/>
            <a:ext cx="351980" cy="555311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Pfeil nach unten 7">
            <a:extLst>
              <a:ext uri="{FF2B5EF4-FFF2-40B4-BE49-F238E27FC236}">
                <a16:creationId xmlns:a16="http://schemas.microsoft.com/office/drawing/2014/main" id="{E8C75B28-7ABF-1945-BDA7-6D85819A9A40}"/>
              </a:ext>
            </a:extLst>
          </p:cNvPr>
          <p:cNvSpPr/>
          <p:nvPr/>
        </p:nvSpPr>
        <p:spPr>
          <a:xfrm>
            <a:off x="7020272" y="4642175"/>
            <a:ext cx="351980" cy="555311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ight Brace 54">
            <a:extLst>
              <a:ext uri="{FF2B5EF4-FFF2-40B4-BE49-F238E27FC236}">
                <a16:creationId xmlns:a16="http://schemas.microsoft.com/office/drawing/2014/main" id="{82D74A1B-8DAA-EE49-8251-8135AC6A69C2}"/>
              </a:ext>
            </a:extLst>
          </p:cNvPr>
          <p:cNvSpPr/>
          <p:nvPr/>
        </p:nvSpPr>
        <p:spPr bwMode="auto">
          <a:xfrm rot="10800000">
            <a:off x="5840327" y="3387510"/>
            <a:ext cx="219020" cy="411401"/>
          </a:xfrm>
          <a:prstGeom prst="rightBrace">
            <a:avLst/>
          </a:prstGeom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Frutiger LT Com 55 Roman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BA59CC7-EE87-D644-B8BB-E6593B9C8E5F}"/>
                  </a:ext>
                </a:extLst>
              </p:cNvPr>
              <p:cNvSpPr txBox="1"/>
              <p:nvPr/>
            </p:nvSpPr>
            <p:spPr>
              <a:xfrm>
                <a:off x="7296997" y="5015872"/>
                <a:ext cx="3858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pt-BR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acc>
                    </m:oMath>
                  </m:oMathPara>
                </a14:m>
                <a:endParaRPr lang="en-US">
                  <a:latin typeface="+mj-lt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BA59CC7-EE87-D644-B8BB-E6593B9C8E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6997" y="5015872"/>
                <a:ext cx="385811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8526D808-F89D-AC4D-875E-E23E69150F2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578" y="4215907"/>
            <a:ext cx="1512987" cy="151298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59E69B5-C39A-E84E-9FC0-1A12728545EF}"/>
                  </a:ext>
                </a:extLst>
              </p:cNvPr>
              <p:cNvSpPr txBox="1"/>
              <p:nvPr/>
            </p:nvSpPr>
            <p:spPr>
              <a:xfrm>
                <a:off x="247949" y="2845726"/>
                <a:ext cx="3531963" cy="1194703"/>
              </a:xfrm>
              <a:prstGeom prst="cloudCallout">
                <a:avLst>
                  <a:gd name="adj1" fmla="val -13162"/>
                  <a:gd name="adj2" fmla="val 85178"/>
                </a:avLst>
              </a:prstGeom>
              <a:noFill/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pt-BR" sz="150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𝛼</m:t>
                    </m:r>
                  </m:oMath>
                </a14:m>
                <a:r>
                  <a:rPr lang="en-US" sz="1500">
                    <a:solidFill>
                      <a:srgbClr val="C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is neglected in MAC calculations!!</a:t>
                </a:r>
              </a:p>
              <a:p>
                <a:pPr algn="ctr"/>
                <a:r>
                  <a:rPr lang="en-US" sz="1500">
                    <a:solidFill>
                      <a:srgbClr val="C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pt-BR" sz="15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sz="15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acc>
                  </m:oMath>
                </a14:m>
                <a:r>
                  <a:rPr lang="en-US" sz="1500">
                    <a:solidFill>
                      <a:srgbClr val="C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an accurate estimator?   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59E69B5-C39A-E84E-9FC0-1A12728545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949" y="2845726"/>
                <a:ext cx="3531963" cy="1194703"/>
              </a:xfrm>
              <a:prstGeom prst="cloudCallout">
                <a:avLst>
                  <a:gd name="adj1" fmla="val -13162"/>
                  <a:gd name="adj2" fmla="val 85178"/>
                </a:avLst>
              </a:prstGeom>
              <a:blipFill>
                <a:blip r:embed="rId12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39139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PHY-Layer Parameters</a:t>
            </a:r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5A0D3CB2-E0E6-284D-B358-2D0FC1F909E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>
          <a:xfrm>
            <a:off x="7524750" y="100013"/>
            <a:ext cx="1149350" cy="906462"/>
          </a:xfrm>
        </p:spPr>
      </p:pic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6D6825A-82F5-3A4F-9E8F-D3A513A73C6B}" type="datetime3">
              <a:rPr lang="de-DE" smtClean="0"/>
              <a:t>23/01/2019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Hazem Elsaid Ibrahim | PhD Dissertation</a:t>
            </a:r>
          </a:p>
        </p:txBody>
      </p:sp>
      <p:pic>
        <p:nvPicPr>
          <p:cNvPr id="59" name="Picture Placeholder 4">
            <a:extLst>
              <a:ext uri="{FF2B5EF4-FFF2-40B4-BE49-F238E27FC236}">
                <a16:creationId xmlns:a16="http://schemas.microsoft.com/office/drawing/2014/main" id="{9D4C11B8-33F8-174C-B456-F805B15892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 bwMode="auto">
          <a:xfrm>
            <a:off x="5940152" y="6237312"/>
            <a:ext cx="1330007" cy="56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9" name="Group 9">
            <a:extLst>
              <a:ext uri="{FF2B5EF4-FFF2-40B4-BE49-F238E27FC236}">
                <a16:creationId xmlns:a16="http://schemas.microsoft.com/office/drawing/2014/main" id="{5FA9A2D3-7B93-F44D-A460-506D3A66F9DF}"/>
              </a:ext>
            </a:extLst>
          </p:cNvPr>
          <p:cNvGrpSpPr/>
          <p:nvPr/>
        </p:nvGrpSpPr>
        <p:grpSpPr>
          <a:xfrm>
            <a:off x="2700342" y="1303614"/>
            <a:ext cx="3899284" cy="345213"/>
            <a:chOff x="5004048" y="1484784"/>
            <a:chExt cx="2160240" cy="360040"/>
          </a:xfrm>
        </p:grpSpPr>
        <p:sp>
          <p:nvSpPr>
            <p:cNvPr id="26" name="Rectangle 4">
              <a:extLst>
                <a:ext uri="{FF2B5EF4-FFF2-40B4-BE49-F238E27FC236}">
                  <a16:creationId xmlns:a16="http://schemas.microsoft.com/office/drawing/2014/main" id="{2969233E-8426-824C-9587-CC43A799C78C}"/>
                </a:ext>
              </a:extLst>
            </p:cNvPr>
            <p:cNvSpPr/>
            <p:nvPr/>
          </p:nvSpPr>
          <p:spPr>
            <a:xfrm>
              <a:off x="5004048" y="1484784"/>
              <a:ext cx="360040" cy="360040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rPr>
                <a:t>S</a:t>
              </a:r>
              <a:endParaRPr lang="en-CA" b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7" name="Rectangle 29">
              <a:extLst>
                <a:ext uri="{FF2B5EF4-FFF2-40B4-BE49-F238E27FC236}">
                  <a16:creationId xmlns:a16="http://schemas.microsoft.com/office/drawing/2014/main" id="{DA09FF10-2372-2B45-AAD8-A753FDC9B378}"/>
                </a:ext>
              </a:extLst>
            </p:cNvPr>
            <p:cNvSpPr/>
            <p:nvPr/>
          </p:nvSpPr>
          <p:spPr>
            <a:xfrm>
              <a:off x="5364088" y="1484784"/>
              <a:ext cx="360040" cy="36004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rPr>
                <a:t>C</a:t>
              </a:r>
              <a:endParaRPr lang="en-CA" b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8" name="Rectangle 30">
              <a:extLst>
                <a:ext uri="{FF2B5EF4-FFF2-40B4-BE49-F238E27FC236}">
                  <a16:creationId xmlns:a16="http://schemas.microsoft.com/office/drawing/2014/main" id="{5C6A036C-F404-2041-A1B1-E2EE0881AF27}"/>
                </a:ext>
              </a:extLst>
            </p:cNvPr>
            <p:cNvSpPr/>
            <p:nvPr/>
          </p:nvSpPr>
          <p:spPr>
            <a:xfrm>
              <a:off x="5724128" y="1484784"/>
              <a:ext cx="360040" cy="36004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rPr>
                <a:t>E</a:t>
              </a:r>
              <a:endParaRPr lang="en-CA" b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9" name="Rectangle 31">
              <a:extLst>
                <a:ext uri="{FF2B5EF4-FFF2-40B4-BE49-F238E27FC236}">
                  <a16:creationId xmlns:a16="http://schemas.microsoft.com/office/drawing/2014/main" id="{BA0CE15C-FC89-0B4F-AB2F-7DBEE575EC30}"/>
                </a:ext>
              </a:extLst>
            </p:cNvPr>
            <p:cNvSpPr/>
            <p:nvPr/>
          </p:nvSpPr>
          <p:spPr>
            <a:xfrm>
              <a:off x="6084168" y="1484784"/>
              <a:ext cx="360040" cy="36004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rPr>
                <a:t>C</a:t>
              </a:r>
              <a:endParaRPr lang="en-CA" b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30" name="Rectangle 32">
              <a:extLst>
                <a:ext uri="{FF2B5EF4-FFF2-40B4-BE49-F238E27FC236}">
                  <a16:creationId xmlns:a16="http://schemas.microsoft.com/office/drawing/2014/main" id="{C42C60AC-47D6-E748-ADC4-4F2AFD4C674E}"/>
                </a:ext>
              </a:extLst>
            </p:cNvPr>
            <p:cNvSpPr/>
            <p:nvPr/>
          </p:nvSpPr>
          <p:spPr>
            <a:xfrm>
              <a:off x="6444208" y="1484784"/>
              <a:ext cx="360040" cy="36004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rPr>
                <a:t>C</a:t>
              </a:r>
              <a:endParaRPr lang="en-CA" b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31" name="Rectangle 33">
              <a:extLst>
                <a:ext uri="{FF2B5EF4-FFF2-40B4-BE49-F238E27FC236}">
                  <a16:creationId xmlns:a16="http://schemas.microsoft.com/office/drawing/2014/main" id="{5B56E688-1C70-A049-9419-47A3D248466D}"/>
                </a:ext>
              </a:extLst>
            </p:cNvPr>
            <p:cNvSpPr/>
            <p:nvPr/>
          </p:nvSpPr>
          <p:spPr>
            <a:xfrm>
              <a:off x="6804248" y="1484784"/>
              <a:ext cx="360040" cy="360040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rPr>
                <a:t>S</a:t>
              </a:r>
              <a:endParaRPr lang="en-CA" b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</a:endParaRPr>
            </a:p>
          </p:txBody>
        </p:sp>
      </p:grpSp>
      <p:cxnSp>
        <p:nvCxnSpPr>
          <p:cNvPr id="20" name="Gerade Verbindung mit Pfeil 36">
            <a:extLst>
              <a:ext uri="{FF2B5EF4-FFF2-40B4-BE49-F238E27FC236}">
                <a16:creationId xmlns:a16="http://schemas.microsoft.com/office/drawing/2014/main" id="{371E06EC-FE65-3D41-B9CF-083B314A0635}"/>
              </a:ext>
            </a:extLst>
          </p:cNvPr>
          <p:cNvCxnSpPr/>
          <p:nvPr/>
        </p:nvCxnSpPr>
        <p:spPr>
          <a:xfrm>
            <a:off x="2665298" y="1838804"/>
            <a:ext cx="684926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feld 37">
                <a:extLst>
                  <a:ext uri="{FF2B5EF4-FFF2-40B4-BE49-F238E27FC236}">
                    <a16:creationId xmlns:a16="http://schemas.microsoft.com/office/drawing/2014/main" id="{2861B57A-65F4-3C48-89E0-FF492F59C4F1}"/>
                  </a:ext>
                </a:extLst>
              </p:cNvPr>
              <p:cNvSpPr txBox="1"/>
              <p:nvPr/>
            </p:nvSpPr>
            <p:spPr>
              <a:xfrm>
                <a:off x="2842105" y="1599016"/>
                <a:ext cx="317639" cy="276533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200" b="0" i="1" smtClean="0">
                          <a:latin typeface="Cambria Math"/>
                        </a:rPr>
                        <m:t>𝑇</m:t>
                      </m:r>
                      <m:r>
                        <a:rPr lang="de-DE" sz="1200" b="0" i="1" baseline="-25000" smtClean="0">
                          <a:latin typeface="Cambria Math"/>
                        </a:rPr>
                        <m:t>𝑠𝑙𝑜𝑡</m:t>
                      </m:r>
                    </m:oMath>
                  </m:oMathPara>
                </a14:m>
                <a:endParaRPr lang="en-US" sz="1200" b="0" i="1" baseline="-25000">
                  <a:latin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1" name="Textfeld 37">
                <a:extLst>
                  <a:ext uri="{FF2B5EF4-FFF2-40B4-BE49-F238E27FC236}">
                    <a16:creationId xmlns:a16="http://schemas.microsoft.com/office/drawing/2014/main" id="{2861B57A-65F4-3C48-89E0-FF492F59C4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2105" y="1599016"/>
                <a:ext cx="317639" cy="276533"/>
              </a:xfrm>
              <a:prstGeom prst="rect">
                <a:avLst/>
              </a:prstGeom>
              <a:blipFill>
                <a:blip r:embed="rId5"/>
                <a:stretch>
                  <a:fillRect r="-1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Gerade Verbindung mit Pfeil 38">
            <a:extLst>
              <a:ext uri="{FF2B5EF4-FFF2-40B4-BE49-F238E27FC236}">
                <a16:creationId xmlns:a16="http://schemas.microsoft.com/office/drawing/2014/main" id="{F421705B-92FA-7E4F-B80C-F30BCB0A954D}"/>
              </a:ext>
            </a:extLst>
          </p:cNvPr>
          <p:cNvCxnSpPr/>
          <p:nvPr/>
        </p:nvCxnSpPr>
        <p:spPr>
          <a:xfrm>
            <a:off x="3337850" y="1841930"/>
            <a:ext cx="684926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feld 39">
                <a:extLst>
                  <a:ext uri="{FF2B5EF4-FFF2-40B4-BE49-F238E27FC236}">
                    <a16:creationId xmlns:a16="http://schemas.microsoft.com/office/drawing/2014/main" id="{0AB69E28-5670-8A44-A79C-D91523B3BE84}"/>
                  </a:ext>
                </a:extLst>
              </p:cNvPr>
              <p:cNvSpPr txBox="1"/>
              <p:nvPr/>
            </p:nvSpPr>
            <p:spPr>
              <a:xfrm>
                <a:off x="3514657" y="1591760"/>
                <a:ext cx="317639" cy="276533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200" b="0" i="1" smtClean="0">
                          <a:latin typeface="Cambria Math"/>
                        </a:rPr>
                        <m:t>𝑇</m:t>
                      </m:r>
                      <m:r>
                        <a:rPr lang="de-DE" sz="1200" b="0" i="1" baseline="-25000" smtClean="0">
                          <a:latin typeface="Cambria Math"/>
                        </a:rPr>
                        <m:t>𝑠𝑙𝑜𝑡</m:t>
                      </m:r>
                    </m:oMath>
                  </m:oMathPara>
                </a14:m>
                <a:endParaRPr lang="en-US" sz="1200" b="0" i="1" baseline="-25000">
                  <a:latin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3" name="Textfeld 39">
                <a:extLst>
                  <a:ext uri="{FF2B5EF4-FFF2-40B4-BE49-F238E27FC236}">
                    <a16:creationId xmlns:a16="http://schemas.microsoft.com/office/drawing/2014/main" id="{0AB69E28-5670-8A44-A79C-D91523B3BE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4657" y="1591760"/>
                <a:ext cx="317639" cy="276533"/>
              </a:xfrm>
              <a:prstGeom prst="rect">
                <a:avLst/>
              </a:prstGeom>
              <a:blipFill>
                <a:blip r:embed="rId6"/>
                <a:stretch>
                  <a:fillRect r="-2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Gerade Verbindung mit Pfeil 40">
            <a:extLst>
              <a:ext uri="{FF2B5EF4-FFF2-40B4-BE49-F238E27FC236}">
                <a16:creationId xmlns:a16="http://schemas.microsoft.com/office/drawing/2014/main" id="{57672CF9-02DC-6E41-A767-69F5E783F8B6}"/>
              </a:ext>
            </a:extLst>
          </p:cNvPr>
          <p:cNvCxnSpPr/>
          <p:nvPr/>
        </p:nvCxnSpPr>
        <p:spPr>
          <a:xfrm>
            <a:off x="4019674" y="1841934"/>
            <a:ext cx="684926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feld 41">
                <a:extLst>
                  <a:ext uri="{FF2B5EF4-FFF2-40B4-BE49-F238E27FC236}">
                    <a16:creationId xmlns:a16="http://schemas.microsoft.com/office/drawing/2014/main" id="{8105EBE2-E680-B34E-87F8-C0D35CF4368B}"/>
                  </a:ext>
                </a:extLst>
              </p:cNvPr>
              <p:cNvSpPr txBox="1"/>
              <p:nvPr/>
            </p:nvSpPr>
            <p:spPr>
              <a:xfrm>
                <a:off x="4196478" y="1594307"/>
                <a:ext cx="317639" cy="276533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200" b="0" i="1" smtClean="0">
                          <a:latin typeface="Cambria Math"/>
                        </a:rPr>
                        <m:t>𝑇</m:t>
                      </m:r>
                      <m:r>
                        <a:rPr lang="de-DE" sz="1200" b="0" i="1" baseline="-25000" smtClean="0">
                          <a:latin typeface="Cambria Math"/>
                        </a:rPr>
                        <m:t>𝑠𝑙𝑜𝑡</m:t>
                      </m:r>
                    </m:oMath>
                  </m:oMathPara>
                </a14:m>
                <a:endParaRPr lang="en-US" sz="1200" b="0" i="1" baseline="-25000">
                  <a:latin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5" name="Textfeld 41">
                <a:extLst>
                  <a:ext uri="{FF2B5EF4-FFF2-40B4-BE49-F238E27FC236}">
                    <a16:creationId xmlns:a16="http://schemas.microsoft.com/office/drawing/2014/main" id="{8105EBE2-E680-B34E-87F8-C0D35CF436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6478" y="1594307"/>
                <a:ext cx="317639" cy="276533"/>
              </a:xfrm>
              <a:prstGeom prst="rect">
                <a:avLst/>
              </a:prstGeom>
              <a:blipFill>
                <a:blip r:embed="rId7"/>
                <a:stretch>
                  <a:fillRect r="-2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feld 71">
                <a:extLst>
                  <a:ext uri="{FF2B5EF4-FFF2-40B4-BE49-F238E27FC236}">
                    <a16:creationId xmlns:a16="http://schemas.microsoft.com/office/drawing/2014/main" id="{04562AF3-6A80-E740-BFE3-0C0A51B28D99}"/>
                  </a:ext>
                </a:extLst>
              </p:cNvPr>
              <p:cNvSpPr txBox="1"/>
              <p:nvPr/>
            </p:nvSpPr>
            <p:spPr>
              <a:xfrm>
                <a:off x="4438833" y="1829156"/>
                <a:ext cx="30601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rgbClr val="000364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1600" b="0" i="1">
                  <a:solidFill>
                    <a:srgbClr val="000364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91" name="Textfeld 71">
                <a:extLst>
                  <a:ext uri="{FF2B5EF4-FFF2-40B4-BE49-F238E27FC236}">
                    <a16:creationId xmlns:a16="http://schemas.microsoft.com/office/drawing/2014/main" id="{04562AF3-6A80-E740-BFE3-0C0A51B28D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8833" y="1829156"/>
                <a:ext cx="306014" cy="33855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8" name="Gerade Verbindung mit Pfeil 70">
            <a:extLst>
              <a:ext uri="{FF2B5EF4-FFF2-40B4-BE49-F238E27FC236}">
                <a16:creationId xmlns:a16="http://schemas.microsoft.com/office/drawing/2014/main" id="{0D9B481C-400B-AF4C-8C69-14C9E393EB51}"/>
              </a:ext>
            </a:extLst>
          </p:cNvPr>
          <p:cNvCxnSpPr>
            <a:cxnSpLocks/>
          </p:cNvCxnSpPr>
          <p:nvPr/>
        </p:nvCxnSpPr>
        <p:spPr>
          <a:xfrm flipV="1">
            <a:off x="2700342" y="2092684"/>
            <a:ext cx="3899284" cy="3018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C7135C86-687F-6544-AC3A-92A417DBC8B4}"/>
              </a:ext>
            </a:extLst>
          </p:cNvPr>
          <p:cNvGrpSpPr/>
          <p:nvPr/>
        </p:nvGrpSpPr>
        <p:grpSpPr>
          <a:xfrm>
            <a:off x="2700342" y="3627200"/>
            <a:ext cx="3909583" cy="628742"/>
            <a:chOff x="1825397" y="3664354"/>
            <a:chExt cx="3909583" cy="628742"/>
          </a:xfrm>
        </p:grpSpPr>
        <p:grpSp>
          <p:nvGrpSpPr>
            <p:cNvPr id="101" name="Group 9">
              <a:extLst>
                <a:ext uri="{FF2B5EF4-FFF2-40B4-BE49-F238E27FC236}">
                  <a16:creationId xmlns:a16="http://schemas.microsoft.com/office/drawing/2014/main" id="{EA9443F0-1863-AD4A-9335-1D1F9F01FEA7}"/>
                </a:ext>
              </a:extLst>
            </p:cNvPr>
            <p:cNvGrpSpPr/>
            <p:nvPr/>
          </p:nvGrpSpPr>
          <p:grpSpPr>
            <a:xfrm>
              <a:off x="1825397" y="3664354"/>
              <a:ext cx="3899284" cy="345213"/>
              <a:chOff x="5004048" y="1484784"/>
              <a:chExt cx="2160240" cy="360040"/>
            </a:xfrm>
          </p:grpSpPr>
          <p:sp>
            <p:nvSpPr>
              <p:cNvPr id="110" name="Rectangle 4">
                <a:extLst>
                  <a:ext uri="{FF2B5EF4-FFF2-40B4-BE49-F238E27FC236}">
                    <a16:creationId xmlns:a16="http://schemas.microsoft.com/office/drawing/2014/main" id="{2057E9D4-5A90-B74F-B833-191F40D2E0D9}"/>
                  </a:ext>
                </a:extLst>
              </p:cNvPr>
              <p:cNvSpPr/>
              <p:nvPr/>
            </p:nvSpPr>
            <p:spPr>
              <a:xfrm>
                <a:off x="5004048" y="1484784"/>
                <a:ext cx="360040" cy="360040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b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rPr>
                  <a:t>S</a:t>
                </a:r>
                <a:endParaRPr lang="en-CA" b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11" name="Rectangle 29">
                <a:extLst>
                  <a:ext uri="{FF2B5EF4-FFF2-40B4-BE49-F238E27FC236}">
                    <a16:creationId xmlns:a16="http://schemas.microsoft.com/office/drawing/2014/main" id="{A8034D3D-BA2C-A84F-B470-074A67CA8579}"/>
                  </a:ext>
                </a:extLst>
              </p:cNvPr>
              <p:cNvSpPr/>
              <p:nvPr/>
            </p:nvSpPr>
            <p:spPr>
              <a:xfrm>
                <a:off x="5364088" y="1484784"/>
                <a:ext cx="360040" cy="36004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b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rPr>
                  <a:t>C</a:t>
                </a:r>
                <a:endParaRPr lang="en-CA" b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12" name="Rectangle 30">
                <a:extLst>
                  <a:ext uri="{FF2B5EF4-FFF2-40B4-BE49-F238E27FC236}">
                    <a16:creationId xmlns:a16="http://schemas.microsoft.com/office/drawing/2014/main" id="{F96C34A7-5194-6C42-A83D-FDAE749BD216}"/>
                  </a:ext>
                </a:extLst>
              </p:cNvPr>
              <p:cNvSpPr/>
              <p:nvPr/>
            </p:nvSpPr>
            <p:spPr>
              <a:xfrm>
                <a:off x="5724128" y="1484784"/>
                <a:ext cx="360040" cy="36004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b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rPr>
                  <a:t>E</a:t>
                </a:r>
                <a:endParaRPr lang="en-CA" b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13" name="Rectangle 31">
                <a:extLst>
                  <a:ext uri="{FF2B5EF4-FFF2-40B4-BE49-F238E27FC236}">
                    <a16:creationId xmlns:a16="http://schemas.microsoft.com/office/drawing/2014/main" id="{E96FA968-C54F-1D4D-90BB-83CD8510D8F8}"/>
                  </a:ext>
                </a:extLst>
              </p:cNvPr>
              <p:cNvSpPr/>
              <p:nvPr/>
            </p:nvSpPr>
            <p:spPr>
              <a:xfrm>
                <a:off x="6084168" y="1484784"/>
                <a:ext cx="360040" cy="36004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b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rPr>
                  <a:t>C</a:t>
                </a:r>
                <a:endParaRPr lang="en-CA" b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14" name="Rectangle 32">
                <a:extLst>
                  <a:ext uri="{FF2B5EF4-FFF2-40B4-BE49-F238E27FC236}">
                    <a16:creationId xmlns:a16="http://schemas.microsoft.com/office/drawing/2014/main" id="{B9C6B0B2-1CAC-8A44-9A4C-6CA82BD678BE}"/>
                  </a:ext>
                </a:extLst>
              </p:cNvPr>
              <p:cNvSpPr/>
              <p:nvPr/>
            </p:nvSpPr>
            <p:spPr>
              <a:xfrm>
                <a:off x="6444208" y="1484784"/>
                <a:ext cx="360040" cy="36004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b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rPr>
                  <a:t>C</a:t>
                </a:r>
                <a:endParaRPr lang="en-CA" b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15" name="Rectangle 33">
                <a:extLst>
                  <a:ext uri="{FF2B5EF4-FFF2-40B4-BE49-F238E27FC236}">
                    <a16:creationId xmlns:a16="http://schemas.microsoft.com/office/drawing/2014/main" id="{BDD7B95D-81F1-EC41-BD1E-96E7938A4596}"/>
                  </a:ext>
                </a:extLst>
              </p:cNvPr>
              <p:cNvSpPr/>
              <p:nvPr/>
            </p:nvSpPr>
            <p:spPr>
              <a:xfrm>
                <a:off x="6804248" y="1484784"/>
                <a:ext cx="360040" cy="360040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b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rPr>
                  <a:t>S</a:t>
                </a:r>
                <a:endParaRPr lang="en-CA" b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8" name="Textfeld 71">
                  <a:extLst>
                    <a:ext uri="{FF2B5EF4-FFF2-40B4-BE49-F238E27FC236}">
                      <a16:creationId xmlns:a16="http://schemas.microsoft.com/office/drawing/2014/main" id="{F9ECAA1B-B143-F14B-B8CF-6C00A9F38A44}"/>
                    </a:ext>
                  </a:extLst>
                </p:cNvPr>
                <p:cNvSpPr txBox="1"/>
                <p:nvPr/>
              </p:nvSpPr>
              <p:spPr>
                <a:xfrm>
                  <a:off x="3574187" y="3954542"/>
                  <a:ext cx="306014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600" b="0" i="1" smtClean="0">
                            <a:solidFill>
                              <a:srgbClr val="000364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oMath>
                    </m:oMathPara>
                  </a14:m>
                  <a:endParaRPr lang="en-US" sz="1600" b="0" i="1">
                    <a:solidFill>
                      <a:srgbClr val="000364"/>
                    </a:solidFill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108" name="Textfeld 71">
                  <a:extLst>
                    <a:ext uri="{FF2B5EF4-FFF2-40B4-BE49-F238E27FC236}">
                      <a16:creationId xmlns:a16="http://schemas.microsoft.com/office/drawing/2014/main" id="{F9ECAA1B-B143-F14B-B8CF-6C00A9F38A4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74187" y="3954542"/>
                  <a:ext cx="306014" cy="338554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9" name="Gerade Verbindung mit Pfeil 70">
              <a:extLst>
                <a:ext uri="{FF2B5EF4-FFF2-40B4-BE49-F238E27FC236}">
                  <a16:creationId xmlns:a16="http://schemas.microsoft.com/office/drawing/2014/main" id="{3645E236-FD10-414C-AD97-A0D896966D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35696" y="4251254"/>
              <a:ext cx="3899284" cy="3018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B067D001-D127-074A-B3A9-3C851BFAC126}"/>
              </a:ext>
            </a:extLst>
          </p:cNvPr>
          <p:cNvGrpSpPr/>
          <p:nvPr/>
        </p:nvGrpSpPr>
        <p:grpSpPr>
          <a:xfrm>
            <a:off x="3369429" y="4345709"/>
            <a:ext cx="2599522" cy="661208"/>
            <a:chOff x="2494484" y="4382863"/>
            <a:chExt cx="2599522" cy="661208"/>
          </a:xfrm>
        </p:grpSpPr>
        <p:sp>
          <p:nvSpPr>
            <p:cNvPr id="116" name="Pfeil nach unten 56">
              <a:extLst>
                <a:ext uri="{FF2B5EF4-FFF2-40B4-BE49-F238E27FC236}">
                  <a16:creationId xmlns:a16="http://schemas.microsoft.com/office/drawing/2014/main" id="{F9B45F6C-FC8D-754F-816C-AFDF3F8AF1DF}"/>
                </a:ext>
              </a:extLst>
            </p:cNvPr>
            <p:cNvSpPr/>
            <p:nvPr/>
          </p:nvSpPr>
          <p:spPr>
            <a:xfrm>
              <a:off x="3531277" y="4382863"/>
              <a:ext cx="399245" cy="238100"/>
            </a:xfrm>
            <a:prstGeom prst="downArrow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7" name="Group 9">
              <a:extLst>
                <a:ext uri="{FF2B5EF4-FFF2-40B4-BE49-F238E27FC236}">
                  <a16:creationId xmlns:a16="http://schemas.microsoft.com/office/drawing/2014/main" id="{C4370DC3-DEB8-514C-A60C-7C789E3D6C3C}"/>
                </a:ext>
              </a:extLst>
            </p:cNvPr>
            <p:cNvGrpSpPr/>
            <p:nvPr/>
          </p:nvGrpSpPr>
          <p:grpSpPr>
            <a:xfrm>
              <a:off x="2494484" y="4698858"/>
              <a:ext cx="2599522" cy="345213"/>
              <a:chOff x="5364088" y="1484784"/>
              <a:chExt cx="1440160" cy="360040"/>
            </a:xfrm>
          </p:grpSpPr>
          <p:sp>
            <p:nvSpPr>
              <p:cNvPr id="119" name="Rectangle 29">
                <a:extLst>
                  <a:ext uri="{FF2B5EF4-FFF2-40B4-BE49-F238E27FC236}">
                    <a16:creationId xmlns:a16="http://schemas.microsoft.com/office/drawing/2014/main" id="{38EAAA47-C898-CA49-AAB3-E7A5F084C9C1}"/>
                  </a:ext>
                </a:extLst>
              </p:cNvPr>
              <p:cNvSpPr/>
              <p:nvPr/>
            </p:nvSpPr>
            <p:spPr>
              <a:xfrm>
                <a:off x="5364088" y="1484784"/>
                <a:ext cx="360040" cy="36004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b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rPr>
                  <a:t>C</a:t>
                </a:r>
                <a:endParaRPr lang="en-CA" b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20" name="Rectangle 30">
                <a:extLst>
                  <a:ext uri="{FF2B5EF4-FFF2-40B4-BE49-F238E27FC236}">
                    <a16:creationId xmlns:a16="http://schemas.microsoft.com/office/drawing/2014/main" id="{6D7FBF9A-88FE-2D49-BA19-D79BAE2440A1}"/>
                  </a:ext>
                </a:extLst>
              </p:cNvPr>
              <p:cNvSpPr/>
              <p:nvPr/>
            </p:nvSpPr>
            <p:spPr>
              <a:xfrm>
                <a:off x="5724128" y="1484784"/>
                <a:ext cx="360040" cy="36004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b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rPr>
                  <a:t>E</a:t>
                </a:r>
                <a:endParaRPr lang="en-CA" b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21" name="Rectangle 31">
                <a:extLst>
                  <a:ext uri="{FF2B5EF4-FFF2-40B4-BE49-F238E27FC236}">
                    <a16:creationId xmlns:a16="http://schemas.microsoft.com/office/drawing/2014/main" id="{220147B6-55DA-2E4A-A82E-A87D309FC217}"/>
                  </a:ext>
                </a:extLst>
              </p:cNvPr>
              <p:cNvSpPr/>
              <p:nvPr/>
            </p:nvSpPr>
            <p:spPr>
              <a:xfrm>
                <a:off x="6084168" y="1484784"/>
                <a:ext cx="360040" cy="36004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b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rPr>
                  <a:t>C</a:t>
                </a:r>
                <a:endParaRPr lang="en-CA" b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22" name="Rectangle 32">
                <a:extLst>
                  <a:ext uri="{FF2B5EF4-FFF2-40B4-BE49-F238E27FC236}">
                    <a16:creationId xmlns:a16="http://schemas.microsoft.com/office/drawing/2014/main" id="{FDB5E6A9-8FC2-814A-8AAF-774D5EB6A1A2}"/>
                  </a:ext>
                </a:extLst>
              </p:cNvPr>
              <p:cNvSpPr/>
              <p:nvPr/>
            </p:nvSpPr>
            <p:spPr>
              <a:xfrm>
                <a:off x="6444208" y="1484784"/>
                <a:ext cx="360040" cy="36004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b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rPr>
                  <a:t>C</a:t>
                </a:r>
                <a:endParaRPr lang="en-CA" b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</p:grp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0CA168D6-DD8A-6046-95A3-9157EBEAED21}"/>
              </a:ext>
            </a:extLst>
          </p:cNvPr>
          <p:cNvGrpSpPr/>
          <p:nvPr/>
        </p:nvGrpSpPr>
        <p:grpSpPr>
          <a:xfrm>
            <a:off x="3350223" y="5077358"/>
            <a:ext cx="2599522" cy="1029306"/>
            <a:chOff x="2475278" y="5114512"/>
            <a:chExt cx="2599522" cy="1029306"/>
          </a:xfrm>
        </p:grpSpPr>
        <p:cxnSp>
          <p:nvCxnSpPr>
            <p:cNvPr id="70" name="Gerade Verbindung mit Pfeil 70">
              <a:extLst>
                <a:ext uri="{FF2B5EF4-FFF2-40B4-BE49-F238E27FC236}">
                  <a16:creationId xmlns:a16="http://schemas.microsoft.com/office/drawing/2014/main" id="{E9242C2C-1B87-374D-83F7-119443713824}"/>
                </a:ext>
              </a:extLst>
            </p:cNvPr>
            <p:cNvCxnSpPr>
              <a:cxnSpLocks/>
            </p:cNvCxnSpPr>
            <p:nvPr/>
          </p:nvCxnSpPr>
          <p:spPr>
            <a:xfrm>
              <a:off x="2483768" y="6081965"/>
              <a:ext cx="2564775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Textfeld 71">
                  <a:extLst>
                    <a:ext uri="{FF2B5EF4-FFF2-40B4-BE49-F238E27FC236}">
                      <a16:creationId xmlns:a16="http://schemas.microsoft.com/office/drawing/2014/main" id="{8279B6C8-C4E1-B94A-B5D5-D812CBD6838E}"/>
                    </a:ext>
                  </a:extLst>
                </p:cNvPr>
                <p:cNvSpPr txBox="1"/>
                <p:nvPr/>
              </p:nvSpPr>
              <p:spPr>
                <a:xfrm>
                  <a:off x="3460933" y="5805264"/>
                  <a:ext cx="35561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600" b="0" i="1" smtClean="0">
                            <a:solidFill>
                              <a:srgbClr val="000364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oMath>
                    </m:oMathPara>
                  </a14:m>
                  <a:endParaRPr lang="en-US" sz="1600" b="0" i="1">
                    <a:solidFill>
                      <a:srgbClr val="000364"/>
                    </a:solidFill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71" name="Textfeld 71">
                  <a:extLst>
                    <a:ext uri="{FF2B5EF4-FFF2-40B4-BE49-F238E27FC236}">
                      <a16:creationId xmlns:a16="http://schemas.microsoft.com/office/drawing/2014/main" id="{8279B6C8-C4E1-B94A-B5D5-D812CBD683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60933" y="5805264"/>
                  <a:ext cx="355610" cy="338554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27" name="Group 9">
              <a:extLst>
                <a:ext uri="{FF2B5EF4-FFF2-40B4-BE49-F238E27FC236}">
                  <a16:creationId xmlns:a16="http://schemas.microsoft.com/office/drawing/2014/main" id="{71CA1E85-9D15-3C49-9F37-2B4808834EB6}"/>
                </a:ext>
              </a:extLst>
            </p:cNvPr>
            <p:cNvGrpSpPr/>
            <p:nvPr/>
          </p:nvGrpSpPr>
          <p:grpSpPr>
            <a:xfrm>
              <a:off x="2475278" y="5483347"/>
              <a:ext cx="2599522" cy="345213"/>
              <a:chOff x="5364088" y="1484784"/>
              <a:chExt cx="1440160" cy="360040"/>
            </a:xfrm>
          </p:grpSpPr>
          <p:sp>
            <p:nvSpPr>
              <p:cNvPr id="128" name="Rectangle 29">
                <a:extLst>
                  <a:ext uri="{FF2B5EF4-FFF2-40B4-BE49-F238E27FC236}">
                    <a16:creationId xmlns:a16="http://schemas.microsoft.com/office/drawing/2014/main" id="{44F4860E-C809-624B-9CC6-63AF3F425C24}"/>
                  </a:ext>
                </a:extLst>
              </p:cNvPr>
              <p:cNvSpPr/>
              <p:nvPr/>
            </p:nvSpPr>
            <p:spPr>
              <a:xfrm>
                <a:off x="5364088" y="1484784"/>
                <a:ext cx="360040" cy="360040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b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rPr>
                  <a:t>S</a:t>
                </a:r>
                <a:endParaRPr lang="en-CA" b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29" name="Rectangle 30">
                <a:extLst>
                  <a:ext uri="{FF2B5EF4-FFF2-40B4-BE49-F238E27FC236}">
                    <a16:creationId xmlns:a16="http://schemas.microsoft.com/office/drawing/2014/main" id="{18DBA8BC-6FB0-7D43-8939-6A6195189972}"/>
                  </a:ext>
                </a:extLst>
              </p:cNvPr>
              <p:cNvSpPr/>
              <p:nvPr/>
            </p:nvSpPr>
            <p:spPr>
              <a:xfrm>
                <a:off x="5724128" y="1484784"/>
                <a:ext cx="360040" cy="36004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b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rPr>
                  <a:t>E</a:t>
                </a:r>
                <a:endParaRPr lang="en-CA" b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30" name="Rectangle 31">
                <a:extLst>
                  <a:ext uri="{FF2B5EF4-FFF2-40B4-BE49-F238E27FC236}">
                    <a16:creationId xmlns:a16="http://schemas.microsoft.com/office/drawing/2014/main" id="{F75E5959-0C31-A84A-8952-85EAE56D7132}"/>
                  </a:ext>
                </a:extLst>
              </p:cNvPr>
              <p:cNvSpPr/>
              <p:nvPr/>
            </p:nvSpPr>
            <p:spPr>
              <a:xfrm>
                <a:off x="6084168" y="1484784"/>
                <a:ext cx="360040" cy="360040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b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rPr>
                  <a:t>S</a:t>
                </a:r>
                <a:endParaRPr lang="en-CA" b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31" name="Rectangle 32">
                <a:extLst>
                  <a:ext uri="{FF2B5EF4-FFF2-40B4-BE49-F238E27FC236}">
                    <a16:creationId xmlns:a16="http://schemas.microsoft.com/office/drawing/2014/main" id="{AFDB5B2D-D83A-954D-8C1C-D494C1144714}"/>
                  </a:ext>
                </a:extLst>
              </p:cNvPr>
              <p:cNvSpPr/>
              <p:nvPr/>
            </p:nvSpPr>
            <p:spPr>
              <a:xfrm>
                <a:off x="6444208" y="1484784"/>
                <a:ext cx="360040" cy="360040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b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rPr>
                  <a:t>S</a:t>
                </a:r>
                <a:endParaRPr lang="en-CA" b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</p:grpSp>
        <p:sp>
          <p:nvSpPr>
            <p:cNvPr id="132" name="Pfeil nach unten 56">
              <a:extLst>
                <a:ext uri="{FF2B5EF4-FFF2-40B4-BE49-F238E27FC236}">
                  <a16:creationId xmlns:a16="http://schemas.microsoft.com/office/drawing/2014/main" id="{F1167391-2AEF-B943-97CE-B5A267932486}"/>
                </a:ext>
              </a:extLst>
            </p:cNvPr>
            <p:cNvSpPr/>
            <p:nvPr/>
          </p:nvSpPr>
          <p:spPr>
            <a:xfrm>
              <a:off x="3531277" y="5114512"/>
              <a:ext cx="399245" cy="238100"/>
            </a:xfrm>
            <a:prstGeom prst="downArrow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C58B0435-C3C2-3340-B28C-7753026AF252}"/>
              </a:ext>
            </a:extLst>
          </p:cNvPr>
          <p:cNvGrpSpPr/>
          <p:nvPr/>
        </p:nvGrpSpPr>
        <p:grpSpPr>
          <a:xfrm>
            <a:off x="6483338" y="1396351"/>
            <a:ext cx="2382766" cy="1972190"/>
            <a:chOff x="6483338" y="1396351"/>
            <a:chExt cx="2382766" cy="1972190"/>
          </a:xfrm>
        </p:grpSpPr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id="{F5618CBA-330C-754C-A917-4026A4AA7397}"/>
                </a:ext>
              </a:extLst>
            </p:cNvPr>
            <p:cNvGrpSpPr/>
            <p:nvPr/>
          </p:nvGrpSpPr>
          <p:grpSpPr>
            <a:xfrm>
              <a:off x="6483338" y="1396351"/>
              <a:ext cx="2382766" cy="1972190"/>
              <a:chOff x="6230959" y="1495219"/>
              <a:chExt cx="2766246" cy="2011969"/>
            </a:xfrm>
          </p:grpSpPr>
          <p:pic>
            <p:nvPicPr>
              <p:cNvPr id="60" name="Picture 59">
                <a:extLst>
                  <a:ext uri="{FF2B5EF4-FFF2-40B4-BE49-F238E27FC236}">
                    <a16:creationId xmlns:a16="http://schemas.microsoft.com/office/drawing/2014/main" id="{4F37B871-ABB3-9A4E-9B4D-2A40699156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30959" y="2167710"/>
                <a:ext cx="1339478" cy="1339478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" name="Cloud Callout 3">
                    <a:extLst>
                      <a:ext uri="{FF2B5EF4-FFF2-40B4-BE49-F238E27FC236}">
                        <a16:creationId xmlns:a16="http://schemas.microsoft.com/office/drawing/2014/main" id="{C8B67D2B-D165-1342-9446-A0E873E5523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978591" y="1495219"/>
                    <a:ext cx="2018614" cy="1005612"/>
                  </a:xfrm>
                  <a:prstGeom prst="cloudCallout">
                    <a:avLst>
                      <a:gd name="adj1" fmla="val -41986"/>
                      <a:gd name="adj2" fmla="val 55920"/>
                    </a:avLst>
                  </a:prstGeom>
                  <a:noFill/>
                  <a:ln w="19050" cap="flat" cmpd="sng" algn="ctr">
                    <a:solidFill>
                      <a:schemeClr val="tx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extLst/>
                </p:spPr>
                <p:txBody>
                  <a:bodyPr vert="horz" wrap="square" lIns="0" tIns="0" rIns="0" bIns="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Tx/>
                      <a:buSzTx/>
                      <a:buFont typeface="Wingdings" pitchFamily="2" charset="2"/>
                      <a:buNone/>
                      <a:tabLst/>
                    </a:pPr>
                    <a:r>
                      <a:rPr lang="en-US" sz="1600">
                        <a:latin typeface="+mj-lt"/>
                      </a:rPr>
                      <a:t> </a:t>
                    </a:r>
                    <a14:m>
                      <m:oMath xmlns:m="http://schemas.openxmlformats.org/officeDocument/2006/math"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  </m:t>
                        </m:r>
                      </m:oMath>
                    </a14:m>
                    <a:r>
                      <a: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rPr>
                      <a:t>Time Aware</a:t>
                    </a:r>
                  </a:p>
                  <a:p>
                    <a:pPr marL="0" marR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Tx/>
                      <a:buSzTx/>
                      <a:buFont typeface="Wingdings" pitchFamily="2" charset="2"/>
                      <a:buNone/>
                      <a:tabLst/>
                    </a:pPr>
                    <a:endParaRPr kumimoji="0" lang="en-US" sz="16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4" name="Cloud Callout 3">
                    <a:extLst>
                      <a:ext uri="{FF2B5EF4-FFF2-40B4-BE49-F238E27FC236}">
                        <a16:creationId xmlns:a16="http://schemas.microsoft.com/office/drawing/2014/main" id="{C8B67D2B-D165-1342-9446-A0E873E5523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6978591" y="1495219"/>
                    <a:ext cx="2018614" cy="1005612"/>
                  </a:xfrm>
                  <a:prstGeom prst="cloudCallout">
                    <a:avLst>
                      <a:gd name="adj1" fmla="val -41986"/>
                      <a:gd name="adj2" fmla="val 55920"/>
                    </a:avLst>
                  </a:prstGeom>
                  <a:blipFill>
                    <a:blip r:embed="rId18"/>
                    <a:stretch>
                      <a:fillRect/>
                    </a:stretch>
                  </a:blipFill>
                  <a:ln w="19050" cap="flat" cmpd="sng" algn="ctr">
                    <a:solidFill>
                      <a:schemeClr val="tx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extLst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37" name="Group 136">
              <a:extLst>
                <a:ext uri="{FF2B5EF4-FFF2-40B4-BE49-F238E27FC236}">
                  <a16:creationId xmlns:a16="http://schemas.microsoft.com/office/drawing/2014/main" id="{B0D8BBD4-34BC-A047-B046-AD807EE59EAB}"/>
                </a:ext>
              </a:extLst>
            </p:cNvPr>
            <p:cNvGrpSpPr/>
            <p:nvPr/>
          </p:nvGrpSpPr>
          <p:grpSpPr>
            <a:xfrm>
              <a:off x="7748249" y="1929400"/>
              <a:ext cx="537119" cy="369332"/>
              <a:chOff x="7693826" y="1925854"/>
              <a:chExt cx="537119" cy="369332"/>
            </a:xfrm>
          </p:grpSpPr>
          <p:cxnSp>
            <p:nvCxnSpPr>
              <p:cNvPr id="65" name="Straight Arrow Connector 64">
                <a:extLst>
                  <a:ext uri="{FF2B5EF4-FFF2-40B4-BE49-F238E27FC236}">
                    <a16:creationId xmlns:a16="http://schemas.microsoft.com/office/drawing/2014/main" id="{4F128967-5CCE-1C4D-A413-73B47357D29E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8078545" y="1956781"/>
                <a:ext cx="0" cy="250280"/>
              </a:xfrm>
              <a:prstGeom prst="straightConnector1">
                <a:avLst/>
              </a:prstGeom>
              <a:ln w="28575" cap="flat" cmpd="sng" algn="ctr">
                <a:solidFill>
                  <a:schemeClr val="tx2">
                    <a:lumMod val="75000"/>
                  </a:schemeClr>
                </a:solidFill>
                <a:prstDash val="solid"/>
                <a:round/>
                <a:headEnd type="non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Arrow Connector 68">
                <a:extLst>
                  <a:ext uri="{FF2B5EF4-FFF2-40B4-BE49-F238E27FC236}">
                    <a16:creationId xmlns:a16="http://schemas.microsoft.com/office/drawing/2014/main" id="{9A41720D-C10D-1345-9E64-3151B6EC15C6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8230945" y="1956781"/>
                <a:ext cx="0" cy="250280"/>
              </a:xfrm>
              <a:prstGeom prst="straightConnector1">
                <a:avLst/>
              </a:prstGeom>
              <a:ln w="28575" cap="flat" cmpd="sng" algn="ctr">
                <a:solidFill>
                  <a:schemeClr val="tx2">
                    <a:lumMod val="75000"/>
                  </a:schemeClr>
                </a:solidFill>
                <a:prstDash val="solid"/>
                <a:round/>
                <a:headEnd type="non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6" name="TextBox 135">
                    <a:extLst>
                      <a:ext uri="{FF2B5EF4-FFF2-40B4-BE49-F238E27FC236}">
                        <a16:creationId xmlns:a16="http://schemas.microsoft.com/office/drawing/2014/main" id="{C98B12A9-7FF6-D040-A396-37352A9F52B1}"/>
                      </a:ext>
                    </a:extLst>
                  </p:cNvPr>
                  <p:cNvSpPr txBox="1"/>
                  <p:nvPr/>
                </p:nvSpPr>
                <p:spPr>
                  <a:xfrm>
                    <a:off x="7693826" y="1925854"/>
                    <a:ext cx="376962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oMath>
                      </m:oMathPara>
                    </a14:m>
                    <a:endParaRPr lang="en-US">
                      <a:latin typeface="+mj-lt"/>
                    </a:endParaRPr>
                  </a:p>
                </p:txBody>
              </p:sp>
            </mc:Choice>
            <mc:Fallback xmlns="">
              <p:sp>
                <p:nvSpPr>
                  <p:cNvPr id="136" name="TextBox 135">
                    <a:extLst>
                      <a:ext uri="{FF2B5EF4-FFF2-40B4-BE49-F238E27FC236}">
                        <a16:creationId xmlns:a16="http://schemas.microsoft.com/office/drawing/2014/main" id="{C98B12A9-7FF6-D040-A396-37352A9F52B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93826" y="1925854"/>
                    <a:ext cx="376962" cy="369332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3CDB34F7-8737-1D43-8D27-E73C091BEE4E}"/>
              </a:ext>
            </a:extLst>
          </p:cNvPr>
          <p:cNvGrpSpPr/>
          <p:nvPr/>
        </p:nvGrpSpPr>
        <p:grpSpPr>
          <a:xfrm>
            <a:off x="6385281" y="3684321"/>
            <a:ext cx="2602201" cy="2039729"/>
            <a:chOff x="5960914" y="3852385"/>
            <a:chExt cx="3024336" cy="2039729"/>
          </a:xfrm>
        </p:grpSpPr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id="{BC5895D2-27B1-4646-BAD2-29566594F2CA}"/>
                </a:ext>
              </a:extLst>
            </p:cNvPr>
            <p:cNvGrpSpPr/>
            <p:nvPr/>
          </p:nvGrpSpPr>
          <p:grpSpPr>
            <a:xfrm>
              <a:off x="5960914" y="3852385"/>
              <a:ext cx="3024336" cy="2039729"/>
              <a:chOff x="5960914" y="3852385"/>
              <a:chExt cx="3024336" cy="2039729"/>
            </a:xfrm>
          </p:grpSpPr>
          <p:pic>
            <p:nvPicPr>
              <p:cNvPr id="62" name="Picture 61">
                <a:extLst>
                  <a:ext uri="{FF2B5EF4-FFF2-40B4-BE49-F238E27FC236}">
                    <a16:creationId xmlns:a16="http://schemas.microsoft.com/office/drawing/2014/main" id="{D6D840DE-219E-0B47-96C0-D937DC4B81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60914" y="4646482"/>
                <a:ext cx="1339478" cy="1245632"/>
              </a:xfrm>
              <a:prstGeom prst="rect">
                <a:avLst/>
              </a:prstGeom>
            </p:spPr>
          </p:pic>
          <p:sp>
            <p:nvSpPr>
              <p:cNvPr id="93" name="Cloud Callout 92">
                <a:extLst>
                  <a:ext uri="{FF2B5EF4-FFF2-40B4-BE49-F238E27FC236}">
                    <a16:creationId xmlns:a16="http://schemas.microsoft.com/office/drawing/2014/main" id="{5664743A-6AB7-EA42-868C-374C0082B832}"/>
                  </a:ext>
                </a:extLst>
              </p:cNvPr>
              <p:cNvSpPr/>
              <p:nvPr/>
            </p:nvSpPr>
            <p:spPr bwMode="auto">
              <a:xfrm>
                <a:off x="6680995" y="3852385"/>
                <a:ext cx="2304255" cy="989722"/>
              </a:xfrm>
              <a:prstGeom prst="cloudCallout">
                <a:avLst>
                  <a:gd name="adj1" fmla="val -43466"/>
                  <a:gd name="adj2" fmla="val 65362"/>
                </a:avLst>
              </a:prstGeom>
              <a:noFill/>
              <a:ln w="19050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40000"/>
                  </a:spcAft>
                  <a:buClrTx/>
                  <a:buSzTx/>
                  <a:buFont typeface="Wingdings" pitchFamily="2" charset="2"/>
                  <a:buNone/>
                  <a:tabLst/>
                </a:pPr>
                <a:endParaRPr kumimoji="0" lang="de-DE" sz="1600" b="0" i="1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ambria Math" panose="02040503050406030204" pitchFamily="18" charset="0"/>
                </a:endParaRPr>
              </a:p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40000"/>
                  </a:spcAft>
                  <a:buClrTx/>
                  <a:buSzTx/>
                  <a:buFont typeface="Wingdings" pitchFamily="2" charset="2"/>
                  <a:buNone/>
                  <a:tabLst/>
                </a:pPr>
                <a:endParaRPr kumimoji="0" lang="en-GB" sz="1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4B98F32-EE0D-A947-8448-4BF44E623BD1}"/>
                  </a:ext>
                </a:extLst>
              </p:cNvPr>
              <p:cNvSpPr txBox="1"/>
              <p:nvPr/>
            </p:nvSpPr>
            <p:spPr>
              <a:xfrm>
                <a:off x="6930835" y="4008692"/>
                <a:ext cx="197058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600">
                    <a:latin typeface="Calibri" panose="020F0502020204030204" pitchFamily="34" charset="0"/>
                    <a:cs typeface="Calibri" panose="020F0502020204030204" pitchFamily="34" charset="0"/>
                  </a:rPr>
                  <a:t>Collision Recovery</a:t>
                </a:r>
              </a:p>
            </p:txBody>
          </p:sp>
        </p:grpSp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6CF2C01F-789B-1643-84EC-249AF75C8404}"/>
                </a:ext>
              </a:extLst>
            </p:cNvPr>
            <p:cNvGrpSpPr/>
            <p:nvPr/>
          </p:nvGrpSpPr>
          <p:grpSpPr>
            <a:xfrm>
              <a:off x="7558648" y="4245140"/>
              <a:ext cx="490498" cy="369332"/>
              <a:chOff x="7558648" y="4245140"/>
              <a:chExt cx="490498" cy="369332"/>
            </a:xfrm>
          </p:grpSpPr>
          <p:cxnSp>
            <p:nvCxnSpPr>
              <p:cNvPr id="77" name="Straight Arrow Connector 76">
                <a:extLst>
                  <a:ext uri="{FF2B5EF4-FFF2-40B4-BE49-F238E27FC236}">
                    <a16:creationId xmlns:a16="http://schemas.microsoft.com/office/drawing/2014/main" id="{C42D90D5-04E5-244B-A7CF-CE662EB68745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7935610" y="4369010"/>
                <a:ext cx="0" cy="205246"/>
              </a:xfrm>
              <a:prstGeom prst="straightConnector1">
                <a:avLst/>
              </a:prstGeom>
              <a:ln w="28575" cap="flat" cmpd="sng" algn="ctr">
                <a:solidFill>
                  <a:srgbClr val="C00000"/>
                </a:solidFill>
                <a:prstDash val="solid"/>
                <a:round/>
                <a:headEnd type="non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Arrow Connector 80">
                <a:extLst>
                  <a:ext uri="{FF2B5EF4-FFF2-40B4-BE49-F238E27FC236}">
                    <a16:creationId xmlns:a16="http://schemas.microsoft.com/office/drawing/2014/main" id="{9E92AF31-DDBD-5D49-A6CB-2BCDF790A1B9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8049146" y="4369010"/>
                <a:ext cx="0" cy="205246"/>
              </a:xfrm>
              <a:prstGeom prst="straightConnector1">
                <a:avLst/>
              </a:prstGeom>
              <a:ln w="28575" cap="flat" cmpd="sng" algn="ctr">
                <a:solidFill>
                  <a:srgbClr val="C00000"/>
                </a:solidFill>
                <a:prstDash val="solid"/>
                <a:round/>
                <a:headEnd type="non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9" name="TextBox 138">
                    <a:extLst>
                      <a:ext uri="{FF2B5EF4-FFF2-40B4-BE49-F238E27FC236}">
                        <a16:creationId xmlns:a16="http://schemas.microsoft.com/office/drawing/2014/main" id="{11BD0048-F6DD-524F-B683-F376CC41A1F7}"/>
                      </a:ext>
                    </a:extLst>
                  </p:cNvPr>
                  <p:cNvSpPr txBox="1"/>
                  <p:nvPr/>
                </p:nvSpPr>
                <p:spPr>
                  <a:xfrm>
                    <a:off x="7558648" y="4245140"/>
                    <a:ext cx="376962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oMath>
                      </m:oMathPara>
                    </a14:m>
                    <a:endParaRPr lang="en-US">
                      <a:latin typeface="+mj-lt"/>
                    </a:endParaRPr>
                  </a:p>
                </p:txBody>
              </p:sp>
            </mc:Choice>
            <mc:Fallback xmlns="">
              <p:sp>
                <p:nvSpPr>
                  <p:cNvPr id="139" name="TextBox 138">
                    <a:extLst>
                      <a:ext uri="{FF2B5EF4-FFF2-40B4-BE49-F238E27FC236}">
                        <a16:creationId xmlns:a16="http://schemas.microsoft.com/office/drawing/2014/main" id="{11BD0048-F6DD-524F-B683-F376CC41A1F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558648" y="4245140"/>
                    <a:ext cx="376962" cy="369332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40" name="Pfeil nach unten 56">
            <a:extLst>
              <a:ext uri="{FF2B5EF4-FFF2-40B4-BE49-F238E27FC236}">
                <a16:creationId xmlns:a16="http://schemas.microsoft.com/office/drawing/2014/main" id="{C3604DBA-97FC-9F42-930A-FB6D143DE775}"/>
              </a:ext>
            </a:extLst>
          </p:cNvPr>
          <p:cNvSpPr/>
          <p:nvPr/>
        </p:nvSpPr>
        <p:spPr>
          <a:xfrm>
            <a:off x="4392217" y="2189196"/>
            <a:ext cx="399245" cy="238100"/>
          </a:xfrm>
          <a:prstGeom prst="down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6">
            <a:extLst>
              <a:ext uri="{FF2B5EF4-FFF2-40B4-BE49-F238E27FC236}">
                <a16:creationId xmlns:a16="http://schemas.microsoft.com/office/drawing/2014/main" id="{30B8C365-1A68-6D4C-B183-76B440C6AEE7}"/>
              </a:ext>
            </a:extLst>
          </p:cNvPr>
          <p:cNvSpPr/>
          <p:nvPr/>
        </p:nvSpPr>
        <p:spPr>
          <a:xfrm>
            <a:off x="2941135" y="2466709"/>
            <a:ext cx="609394" cy="340560"/>
          </a:xfrm>
          <a:prstGeom prst="rect">
            <a:avLst/>
          </a:prstGeom>
          <a:solidFill>
            <a:srgbClr val="92D05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b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</a:rPr>
              <a:t>S</a:t>
            </a:r>
          </a:p>
        </p:txBody>
      </p:sp>
      <p:sp>
        <p:nvSpPr>
          <p:cNvPr id="35" name="Rectangle 38">
            <a:extLst>
              <a:ext uri="{FF2B5EF4-FFF2-40B4-BE49-F238E27FC236}">
                <a16:creationId xmlns:a16="http://schemas.microsoft.com/office/drawing/2014/main" id="{99CF506F-5512-D342-8A52-CFAC9C94C73A}"/>
              </a:ext>
            </a:extLst>
          </p:cNvPr>
          <p:cNvSpPr/>
          <p:nvPr/>
        </p:nvSpPr>
        <p:spPr>
          <a:xfrm>
            <a:off x="4405922" y="2466708"/>
            <a:ext cx="268150" cy="34012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</a:rPr>
              <a:t>E</a:t>
            </a:r>
            <a:endParaRPr lang="en-CA" b="0">
              <a:solidFill>
                <a:schemeClr val="tx1">
                  <a:lumMod val="95000"/>
                  <a:lumOff val="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36" name="Rectangle 39">
            <a:extLst>
              <a:ext uri="{FF2B5EF4-FFF2-40B4-BE49-F238E27FC236}">
                <a16:creationId xmlns:a16="http://schemas.microsoft.com/office/drawing/2014/main" id="{11704E9D-8A27-BF47-B56B-0104BFB32A3A}"/>
              </a:ext>
            </a:extLst>
          </p:cNvPr>
          <p:cNvSpPr/>
          <p:nvPr/>
        </p:nvSpPr>
        <p:spPr>
          <a:xfrm>
            <a:off x="4917932" y="2466143"/>
            <a:ext cx="562363" cy="340686"/>
          </a:xfrm>
          <a:prstGeom prst="rect">
            <a:avLst/>
          </a:prstGeom>
          <a:solidFill>
            <a:srgbClr val="92D05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</a:rPr>
              <a:t>S</a:t>
            </a:r>
            <a:endParaRPr lang="en-CA" b="0">
              <a:solidFill>
                <a:schemeClr val="tx1">
                  <a:lumMod val="95000"/>
                  <a:lumOff val="5000"/>
                </a:schemeClr>
              </a:solidFill>
              <a:latin typeface="Calibri" panose="020F0502020204030204" pitchFamily="34" charset="0"/>
            </a:endParaRPr>
          </a:p>
        </p:txBody>
      </p:sp>
      <p:cxnSp>
        <p:nvCxnSpPr>
          <p:cNvPr id="13" name="Gerade Verbindung mit Pfeil 29">
            <a:extLst>
              <a:ext uri="{FF2B5EF4-FFF2-40B4-BE49-F238E27FC236}">
                <a16:creationId xmlns:a16="http://schemas.microsoft.com/office/drawing/2014/main" id="{28363344-62B4-794E-A016-64BCA21F8266}"/>
              </a:ext>
            </a:extLst>
          </p:cNvPr>
          <p:cNvCxnSpPr/>
          <p:nvPr/>
        </p:nvCxnSpPr>
        <p:spPr>
          <a:xfrm>
            <a:off x="3521089" y="3028005"/>
            <a:ext cx="294751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31">
            <a:extLst>
              <a:ext uri="{FF2B5EF4-FFF2-40B4-BE49-F238E27FC236}">
                <a16:creationId xmlns:a16="http://schemas.microsoft.com/office/drawing/2014/main" id="{2384690E-7E7C-E14C-A182-399BB3F79F4C}"/>
              </a:ext>
            </a:extLst>
          </p:cNvPr>
          <p:cNvCxnSpPr/>
          <p:nvPr/>
        </p:nvCxnSpPr>
        <p:spPr>
          <a:xfrm>
            <a:off x="2920420" y="3034739"/>
            <a:ext cx="567591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feld 32">
                <a:extLst>
                  <a:ext uri="{FF2B5EF4-FFF2-40B4-BE49-F238E27FC236}">
                    <a16:creationId xmlns:a16="http://schemas.microsoft.com/office/drawing/2014/main" id="{386B18A6-CF4F-3E4F-8EC1-FC4E802FEBAE}"/>
                  </a:ext>
                </a:extLst>
              </p:cNvPr>
              <p:cNvSpPr txBox="1"/>
              <p:nvPr/>
            </p:nvSpPr>
            <p:spPr>
              <a:xfrm>
                <a:off x="3078857" y="2773611"/>
                <a:ext cx="317639" cy="276532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200" b="0" i="1" smtClean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mbria Math"/>
                        </a:rPr>
                        <m:t>𝑇</m:t>
                      </m:r>
                      <m:r>
                        <a:rPr lang="de-DE" sz="1200" b="0" i="1" baseline="-25000" smtClean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n-US" sz="1200" b="0" i="1" baseline="-25000">
                  <a:solidFill>
                    <a:schemeClr val="tx2">
                      <a:lumMod val="50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6" name="Textfeld 32">
                <a:extLst>
                  <a:ext uri="{FF2B5EF4-FFF2-40B4-BE49-F238E27FC236}">
                    <a16:creationId xmlns:a16="http://schemas.microsoft.com/office/drawing/2014/main" id="{386B18A6-CF4F-3E4F-8EC1-FC4E802FEB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8857" y="2773611"/>
                <a:ext cx="317639" cy="2765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feld 33">
                <a:extLst>
                  <a:ext uri="{FF2B5EF4-FFF2-40B4-BE49-F238E27FC236}">
                    <a16:creationId xmlns:a16="http://schemas.microsoft.com/office/drawing/2014/main" id="{8A483529-2FB9-494D-8351-695307F74ED2}"/>
                  </a:ext>
                </a:extLst>
              </p:cNvPr>
              <p:cNvSpPr txBox="1"/>
              <p:nvPr/>
            </p:nvSpPr>
            <p:spPr>
              <a:xfrm>
                <a:off x="3501767" y="2765782"/>
                <a:ext cx="317639" cy="276532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200" b="0" i="1" smtClean="0">
                          <a:latin typeface="Cambria Math"/>
                        </a:rPr>
                        <m:t>𝑇</m:t>
                      </m:r>
                      <m:r>
                        <a:rPr lang="de-DE" sz="1200" b="0" i="1" baseline="-25000" smtClean="0">
                          <a:latin typeface="Cambria Math"/>
                        </a:rPr>
                        <m:t>𝑒</m:t>
                      </m:r>
                    </m:oMath>
                  </m:oMathPara>
                </a14:m>
                <a:endParaRPr lang="en-US" sz="1200" b="0" i="1" baseline="-25000">
                  <a:latin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7" name="Textfeld 33">
                <a:extLst>
                  <a:ext uri="{FF2B5EF4-FFF2-40B4-BE49-F238E27FC236}">
                    <a16:creationId xmlns:a16="http://schemas.microsoft.com/office/drawing/2014/main" id="{8A483529-2FB9-494D-8351-695307F74E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1767" y="2765782"/>
                <a:ext cx="317639" cy="27653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3" name="Gerade Verbindung mit Pfeil 70">
            <a:extLst>
              <a:ext uri="{FF2B5EF4-FFF2-40B4-BE49-F238E27FC236}">
                <a16:creationId xmlns:a16="http://schemas.microsoft.com/office/drawing/2014/main" id="{FF1749AB-DBEA-444F-9744-48BA15436575}"/>
              </a:ext>
            </a:extLst>
          </p:cNvPr>
          <p:cNvCxnSpPr>
            <a:cxnSpLocks/>
          </p:cNvCxnSpPr>
          <p:nvPr/>
        </p:nvCxnSpPr>
        <p:spPr>
          <a:xfrm flipV="1">
            <a:off x="2988959" y="3111947"/>
            <a:ext cx="3394090" cy="24027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ectangle 38">
            <a:extLst>
              <a:ext uri="{FF2B5EF4-FFF2-40B4-BE49-F238E27FC236}">
                <a16:creationId xmlns:a16="http://schemas.microsoft.com/office/drawing/2014/main" id="{CDC66FCF-FD32-2B4A-BED5-A03ED165FFCD}"/>
              </a:ext>
            </a:extLst>
          </p:cNvPr>
          <p:cNvSpPr/>
          <p:nvPr/>
        </p:nvSpPr>
        <p:spPr>
          <a:xfrm>
            <a:off x="3541355" y="2466708"/>
            <a:ext cx="268150" cy="3405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</a:rPr>
              <a:t>E</a:t>
            </a:r>
            <a:endParaRPr lang="en-CA" b="0">
              <a:solidFill>
                <a:schemeClr val="tx1">
                  <a:lumMod val="95000"/>
                  <a:lumOff val="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6" name="Rectangle 39">
            <a:extLst>
              <a:ext uri="{FF2B5EF4-FFF2-40B4-BE49-F238E27FC236}">
                <a16:creationId xmlns:a16="http://schemas.microsoft.com/office/drawing/2014/main" id="{68729E96-08F7-6342-8A2C-0CF031FE4572}"/>
              </a:ext>
            </a:extLst>
          </p:cNvPr>
          <p:cNvSpPr/>
          <p:nvPr/>
        </p:nvSpPr>
        <p:spPr>
          <a:xfrm>
            <a:off x="3815818" y="2466708"/>
            <a:ext cx="581978" cy="340560"/>
          </a:xfrm>
          <a:prstGeom prst="rect">
            <a:avLst/>
          </a:prstGeom>
          <a:solidFill>
            <a:srgbClr val="92D05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</a:rPr>
              <a:t>S</a:t>
            </a:r>
            <a:endParaRPr lang="en-CA" b="0">
              <a:solidFill>
                <a:schemeClr val="tx1">
                  <a:lumMod val="95000"/>
                  <a:lumOff val="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8" name="Rectangle 38">
            <a:extLst>
              <a:ext uri="{FF2B5EF4-FFF2-40B4-BE49-F238E27FC236}">
                <a16:creationId xmlns:a16="http://schemas.microsoft.com/office/drawing/2014/main" id="{7BCB14ED-80D8-034F-A55C-118FA0CFA31B}"/>
              </a:ext>
            </a:extLst>
          </p:cNvPr>
          <p:cNvSpPr/>
          <p:nvPr/>
        </p:nvSpPr>
        <p:spPr>
          <a:xfrm>
            <a:off x="4682197" y="2465310"/>
            <a:ext cx="245636" cy="3401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</a:rPr>
              <a:t>E</a:t>
            </a:r>
            <a:endParaRPr lang="en-CA" b="0">
              <a:solidFill>
                <a:schemeClr val="tx1">
                  <a:lumMod val="95000"/>
                  <a:lumOff val="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9" name="Rectangle 38">
            <a:extLst>
              <a:ext uri="{FF2B5EF4-FFF2-40B4-BE49-F238E27FC236}">
                <a16:creationId xmlns:a16="http://schemas.microsoft.com/office/drawing/2014/main" id="{A31E4127-F644-EA4E-98B2-F0EE45A3FDB9}"/>
              </a:ext>
            </a:extLst>
          </p:cNvPr>
          <p:cNvSpPr/>
          <p:nvPr/>
        </p:nvSpPr>
        <p:spPr>
          <a:xfrm>
            <a:off x="5479466" y="2465310"/>
            <a:ext cx="268150" cy="34095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</a:rPr>
              <a:t>E</a:t>
            </a:r>
            <a:endParaRPr lang="en-CA" b="0">
              <a:solidFill>
                <a:schemeClr val="tx1">
                  <a:lumMod val="95000"/>
                  <a:lumOff val="5000"/>
                </a:schemeClr>
              </a:solidFill>
              <a:latin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feld 71">
                <a:extLst>
                  <a:ext uri="{FF2B5EF4-FFF2-40B4-BE49-F238E27FC236}">
                    <a16:creationId xmlns:a16="http://schemas.microsoft.com/office/drawing/2014/main" id="{3F2F7E55-9E30-394D-ABAE-8CC4567588F9}"/>
                  </a:ext>
                </a:extLst>
              </p:cNvPr>
              <p:cNvSpPr txBox="1"/>
              <p:nvPr/>
            </p:nvSpPr>
            <p:spPr>
              <a:xfrm>
                <a:off x="4451451" y="2837268"/>
                <a:ext cx="30601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rgbClr val="000364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1600" b="0" i="1">
                  <a:solidFill>
                    <a:srgbClr val="000364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99" name="Textfeld 71">
                <a:extLst>
                  <a:ext uri="{FF2B5EF4-FFF2-40B4-BE49-F238E27FC236}">
                    <a16:creationId xmlns:a16="http://schemas.microsoft.com/office/drawing/2014/main" id="{3F2F7E55-9E30-394D-ABAE-8CC4567588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1451" y="2837268"/>
                <a:ext cx="306014" cy="338554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2" name="Rectangle 39">
            <a:extLst>
              <a:ext uri="{FF2B5EF4-FFF2-40B4-BE49-F238E27FC236}">
                <a16:creationId xmlns:a16="http://schemas.microsoft.com/office/drawing/2014/main" id="{D745DA82-14FD-E946-83DB-B80199718334}"/>
              </a:ext>
            </a:extLst>
          </p:cNvPr>
          <p:cNvSpPr/>
          <p:nvPr/>
        </p:nvSpPr>
        <p:spPr>
          <a:xfrm>
            <a:off x="5746787" y="2463677"/>
            <a:ext cx="562363" cy="341753"/>
          </a:xfrm>
          <a:prstGeom prst="rect">
            <a:avLst/>
          </a:prstGeom>
          <a:solidFill>
            <a:srgbClr val="92D05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</a:rPr>
              <a:t>S</a:t>
            </a:r>
            <a:endParaRPr lang="en-CA" b="0">
              <a:solidFill>
                <a:schemeClr val="tx1">
                  <a:lumMod val="95000"/>
                  <a:lumOff val="5000"/>
                </a:schemeClr>
              </a:solidFill>
              <a:latin typeface="Calibri" panose="020F0502020204030204" pitchFamily="34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F322944-AF28-0A42-AC67-F0BD25CC890D}"/>
              </a:ext>
            </a:extLst>
          </p:cNvPr>
          <p:cNvGrpSpPr/>
          <p:nvPr/>
        </p:nvGrpSpPr>
        <p:grpSpPr>
          <a:xfrm>
            <a:off x="283862" y="2543749"/>
            <a:ext cx="1922673" cy="2533609"/>
            <a:chOff x="283862" y="2543749"/>
            <a:chExt cx="1922673" cy="2533609"/>
          </a:xfrm>
        </p:grpSpPr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A4928EDF-8C80-FE40-B2A4-89D50F0F3986}"/>
                </a:ext>
              </a:extLst>
            </p:cNvPr>
            <p:cNvGrpSpPr/>
            <p:nvPr/>
          </p:nvGrpSpPr>
          <p:grpSpPr>
            <a:xfrm>
              <a:off x="283862" y="2543749"/>
              <a:ext cx="1922673" cy="2533609"/>
              <a:chOff x="38083" y="2630742"/>
              <a:chExt cx="1922673" cy="2533609"/>
            </a:xfrm>
          </p:grpSpPr>
          <p:grpSp>
            <p:nvGrpSpPr>
              <p:cNvPr id="92" name="Group 91">
                <a:extLst>
                  <a:ext uri="{FF2B5EF4-FFF2-40B4-BE49-F238E27FC236}">
                    <a16:creationId xmlns:a16="http://schemas.microsoft.com/office/drawing/2014/main" id="{D54447B8-BE3F-6E4F-A53B-B23D2BAB312B}"/>
                  </a:ext>
                </a:extLst>
              </p:cNvPr>
              <p:cNvGrpSpPr/>
              <p:nvPr/>
            </p:nvGrpSpPr>
            <p:grpSpPr>
              <a:xfrm>
                <a:off x="38083" y="3534183"/>
                <a:ext cx="1630168" cy="1630168"/>
                <a:chOff x="137648" y="2411949"/>
                <a:chExt cx="1630168" cy="1630168"/>
              </a:xfrm>
            </p:grpSpPr>
            <p:pic>
              <p:nvPicPr>
                <p:cNvPr id="95" name="Picture 94">
                  <a:extLst>
                    <a:ext uri="{FF2B5EF4-FFF2-40B4-BE49-F238E27FC236}">
                      <a16:creationId xmlns:a16="http://schemas.microsoft.com/office/drawing/2014/main" id="{9F5969AE-0FCA-6B4A-B12B-623F061B554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7648" y="2411949"/>
                  <a:ext cx="1630168" cy="1630168"/>
                </a:xfrm>
                <a:prstGeom prst="rect">
                  <a:avLst/>
                </a:prstGeom>
              </p:spPr>
            </p:pic>
            <p:pic>
              <p:nvPicPr>
                <p:cNvPr id="96" name="Picture 95">
                  <a:extLst>
                    <a:ext uri="{FF2B5EF4-FFF2-40B4-BE49-F238E27FC236}">
                      <a16:creationId xmlns:a16="http://schemas.microsoft.com/office/drawing/2014/main" id="{C5C99DA3-363F-8E4E-A056-B127B43EE7A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24539" y="2690376"/>
                  <a:ext cx="484906" cy="387925"/>
                </a:xfrm>
                <a:prstGeom prst="rect">
                  <a:avLst/>
                </a:prstGeom>
              </p:spPr>
            </p:pic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4" name="Cloud Callout 93">
                    <a:extLst>
                      <a:ext uri="{FF2B5EF4-FFF2-40B4-BE49-F238E27FC236}">
                        <a16:creationId xmlns:a16="http://schemas.microsoft.com/office/drawing/2014/main" id="{2FC455E3-A07F-964B-946C-478AFF657ED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21884" y="2630742"/>
                    <a:ext cx="1738872" cy="990839"/>
                  </a:xfrm>
                  <a:prstGeom prst="cloudCallout">
                    <a:avLst>
                      <a:gd name="adj1" fmla="val -13649"/>
                      <a:gd name="adj2" fmla="val 87702"/>
                    </a:avLst>
                  </a:prstGeom>
                  <a:noFill/>
                  <a:ln w="19050" cap="flat" cmpd="sng" algn="ctr">
                    <a:solidFill>
                      <a:schemeClr val="tx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extLst/>
                </p:spPr>
                <p:txBody>
                  <a:bodyPr vert="horz" wrap="square" lIns="0" tIns="0" rIns="0" bIns="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Tx/>
                      <a:buSzTx/>
                      <a:buFont typeface="Wingdings" pitchFamily="2" charset="2"/>
                      <a:buNone/>
                      <a:tabLst/>
                    </a:pPr>
                    <a:r>
                      <a:rPr lang="en-US">
                        <a:latin typeface="+mj-lt"/>
                      </a:rPr>
                      <a:t> </a:t>
                    </a:r>
                    <a14:m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a14:m>
                    <a:r>
                      <a: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</a:rPr>
                      <a:t>     </a:t>
                    </a:r>
                  </a:p>
                </p:txBody>
              </p:sp>
            </mc:Choice>
            <mc:Fallback xmlns="">
              <p:sp>
                <p:nvSpPr>
                  <p:cNvPr id="95" name="Cloud Callout 94">
                    <a:extLst>
                      <a:ext uri="{FF2B5EF4-FFF2-40B4-BE49-F238E27FC236}">
                        <a16:creationId xmlns:a16="http://schemas.microsoft.com/office/drawing/2014/main" id="{0DA18BB3-F737-3547-81D3-F2E509C8D94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221884" y="2630742"/>
                    <a:ext cx="1738872" cy="990839"/>
                  </a:xfrm>
                  <a:prstGeom prst="cloudCallout">
                    <a:avLst>
                      <a:gd name="adj1" fmla="val -13649"/>
                      <a:gd name="adj2" fmla="val 87702"/>
                    </a:avLst>
                  </a:prstGeom>
                  <a:blipFill>
                    <a:blip r:embed="rId9"/>
                    <a:stretch>
                      <a:fillRect/>
                    </a:stretch>
                  </a:blipFill>
                  <a:ln w="19050" cap="flat" cmpd="sng" algn="ctr">
                    <a:solidFill>
                      <a:schemeClr val="tx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extLst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54211DE3-9590-8D47-99EB-BEF07855407B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361395" y="3110644"/>
              <a:ext cx="0" cy="250280"/>
            </a:xfrm>
            <a:prstGeom prst="straightConnector1">
              <a:avLst/>
            </a:prstGeom>
            <a:ln w="28575" cap="flat" cmpd="sng" algn="ctr">
              <a:solidFill>
                <a:schemeClr val="tx2">
                  <a:lumMod val="75000"/>
                </a:schemeClr>
              </a:solidFill>
              <a:prstDash val="solid"/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3" name="Straight Arrow Connector 102">
              <a:extLst>
                <a:ext uri="{FF2B5EF4-FFF2-40B4-BE49-F238E27FC236}">
                  <a16:creationId xmlns:a16="http://schemas.microsoft.com/office/drawing/2014/main" id="{B8E7ACC7-96D2-CA4D-8C51-9AB088E067E7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505411" y="3127713"/>
              <a:ext cx="0" cy="250280"/>
            </a:xfrm>
            <a:prstGeom prst="straightConnector1">
              <a:avLst/>
            </a:prstGeom>
            <a:ln w="2857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60326B1B-A209-BF44-A9B2-D6114F84FBE2}"/>
                </a:ext>
              </a:extLst>
            </p:cNvPr>
            <p:cNvSpPr txBox="1"/>
            <p:nvPr/>
          </p:nvSpPr>
          <p:spPr>
            <a:xfrm>
              <a:off x="930499" y="2689451"/>
              <a:ext cx="81144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600">
                  <a:latin typeface="Calibri" panose="020F0502020204030204" pitchFamily="34" charset="0"/>
                  <a:cs typeface="Calibri" panose="020F0502020204030204" pitchFamily="34" charset="0"/>
                </a:rPr>
                <a:t>Both?!!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5" name="TextBox 104">
                  <a:extLst>
                    <a:ext uri="{FF2B5EF4-FFF2-40B4-BE49-F238E27FC236}">
                      <a16:creationId xmlns:a16="http://schemas.microsoft.com/office/drawing/2014/main" id="{956DD337-3797-5D4F-8187-D6467354672E}"/>
                    </a:ext>
                  </a:extLst>
                </p:cNvPr>
                <p:cNvSpPr txBox="1"/>
                <p:nvPr/>
              </p:nvSpPr>
              <p:spPr>
                <a:xfrm>
                  <a:off x="971600" y="3068187"/>
                  <a:ext cx="42825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105" name="TextBox 104">
                  <a:extLst>
                    <a:ext uri="{FF2B5EF4-FFF2-40B4-BE49-F238E27FC236}">
                      <a16:creationId xmlns:a16="http://schemas.microsoft.com/office/drawing/2014/main" id="{956DD337-3797-5D4F-8187-D6467354672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1600" y="3068187"/>
                  <a:ext cx="428258" cy="369332"/>
                </a:xfrm>
                <a:prstGeom prst="rect">
                  <a:avLst/>
                </a:prstGeom>
                <a:blipFill>
                  <a:blip r:embed="rId26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1329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5A0D3CB2-E0E6-284D-B358-2D0FC1F909E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>
          <a:xfrm>
            <a:off x="7524750" y="100013"/>
            <a:ext cx="1149350" cy="906462"/>
          </a:xfrm>
        </p:spPr>
      </p:pic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6D6825A-82F5-3A4F-9E8F-D3A513A73C6B}" type="datetime3">
              <a:rPr lang="de-DE" smtClean="0"/>
              <a:t>23/01/2019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Hazem Elsaid Ibrahim | PhD Dissertation</a:t>
            </a:r>
          </a:p>
        </p:txBody>
      </p:sp>
      <p:pic>
        <p:nvPicPr>
          <p:cNvPr id="61" name="Picture Placeholder 4">
            <a:extLst>
              <a:ext uri="{FF2B5EF4-FFF2-40B4-BE49-F238E27FC236}">
                <a16:creationId xmlns:a16="http://schemas.microsoft.com/office/drawing/2014/main" id="{17F03CFE-CC8D-7E43-AC1B-033BE5BC10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 bwMode="auto">
          <a:xfrm>
            <a:off x="5940152" y="6237312"/>
            <a:ext cx="1330007" cy="56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6" name="Rechteck 9">
            <a:extLst>
              <a:ext uri="{FF2B5EF4-FFF2-40B4-BE49-F238E27FC236}">
                <a16:creationId xmlns:a16="http://schemas.microsoft.com/office/drawing/2014/main" id="{E14B616E-A728-0E45-A1AB-956CA68DDF73}"/>
              </a:ext>
            </a:extLst>
          </p:cNvPr>
          <p:cNvSpPr/>
          <p:nvPr/>
        </p:nvSpPr>
        <p:spPr>
          <a:xfrm>
            <a:off x="894839" y="2108072"/>
            <a:ext cx="2919888" cy="62295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>
                <a:solidFill>
                  <a:srgbClr val="001E64"/>
                </a:solidFill>
                <a:latin typeface="Calibri" panose="020F0502020204030204" pitchFamily="34" charset="0"/>
                <a:cs typeface="Arial" pitchFamily="34" charset="0"/>
              </a:rPr>
              <a:t>Observe slots </a:t>
            </a:r>
          </a:p>
          <a:p>
            <a:pPr algn="ctr"/>
            <a:r>
              <a:rPr lang="en-US" sz="1400" b="1">
                <a:solidFill>
                  <a:srgbClr val="001E64"/>
                </a:solidFill>
                <a:latin typeface="Calibri" panose="020F0502020204030204" pitchFamily="34" charset="0"/>
                <a:cs typeface="Arial" pitchFamily="34" charset="0"/>
              </a:rPr>
              <a:t>(Successful, Empty, </a:t>
            </a:r>
            <a:r>
              <a:rPr lang="en-US" sz="1400" b="1">
                <a:solidFill>
                  <a:schemeClr val="tx2"/>
                </a:solidFill>
                <a:latin typeface="Calibri" panose="020F0502020204030204" pitchFamily="34" charset="0"/>
                <a:cs typeface="Arial" pitchFamily="34" charset="0"/>
              </a:rPr>
              <a:t>Collided</a:t>
            </a:r>
            <a:r>
              <a:rPr lang="en-US" sz="1400" b="1">
                <a:solidFill>
                  <a:srgbClr val="001E64"/>
                </a:solidFill>
                <a:latin typeface="Calibri" panose="020F0502020204030204" pitchFamily="34" charset="0"/>
                <a:cs typeface="Arial" pitchFamily="34" charset="0"/>
              </a:rPr>
              <a:t>)</a:t>
            </a:r>
          </a:p>
        </p:txBody>
      </p:sp>
      <p:cxnSp>
        <p:nvCxnSpPr>
          <p:cNvPr id="81" name="Gerade Verbindung mit Pfeil 39">
            <a:extLst>
              <a:ext uri="{FF2B5EF4-FFF2-40B4-BE49-F238E27FC236}">
                <a16:creationId xmlns:a16="http://schemas.microsoft.com/office/drawing/2014/main" id="{F0AFB88B-7557-1643-A12F-7AEA9D77A55A}"/>
              </a:ext>
            </a:extLst>
          </p:cNvPr>
          <p:cNvCxnSpPr/>
          <p:nvPr/>
        </p:nvCxnSpPr>
        <p:spPr>
          <a:xfrm>
            <a:off x="2343399" y="1880810"/>
            <a:ext cx="0" cy="21931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Gerade Verbindung mit Pfeil 14">
            <a:extLst>
              <a:ext uri="{FF2B5EF4-FFF2-40B4-BE49-F238E27FC236}">
                <a16:creationId xmlns:a16="http://schemas.microsoft.com/office/drawing/2014/main" id="{76897990-D8F7-6F4F-9429-758DC68191CF}"/>
              </a:ext>
            </a:extLst>
          </p:cNvPr>
          <p:cNvCxnSpPr/>
          <p:nvPr/>
        </p:nvCxnSpPr>
        <p:spPr>
          <a:xfrm>
            <a:off x="2355825" y="2750434"/>
            <a:ext cx="0" cy="216024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Raute 13">
                <a:extLst>
                  <a:ext uri="{FF2B5EF4-FFF2-40B4-BE49-F238E27FC236}">
                    <a16:creationId xmlns:a16="http://schemas.microsoft.com/office/drawing/2014/main" id="{7A0E4C65-0D53-1F49-8D4A-BCD0A2A972EC}"/>
                  </a:ext>
                </a:extLst>
              </p:cNvPr>
              <p:cNvSpPr/>
              <p:nvPr/>
            </p:nvSpPr>
            <p:spPr>
              <a:xfrm>
                <a:off x="1092991" y="2974445"/>
                <a:ext cx="2500816" cy="848495"/>
              </a:xfrm>
              <a:prstGeom prst="diamond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>
                    <a:solidFill>
                      <a:srgbClr val="001E64"/>
                    </a:solidFill>
                    <a:latin typeface="Calibri" panose="020F0502020204030204" pitchFamily="34" charset="0"/>
                    <a:cs typeface="Arial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b="1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𝑵</m:t>
                        </m:r>
                        <m:r>
                          <a:rPr lang="de-DE" sz="1400" b="1" i="1">
                            <a:solidFill>
                              <a:schemeClr val="tx1"/>
                            </a:solidFill>
                            <a:latin typeface="Cambria Math"/>
                          </a:rPr>
                          <m:t>′</m:t>
                        </m:r>
                      </m:e>
                      <m:sub>
                        <m:r>
                          <a:rPr lang="de-DE" sz="1400" b="1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𝒔</m:t>
                        </m:r>
                      </m:sub>
                    </m:sSub>
                    <m:r>
                      <m:rPr>
                        <m:nor/>
                      </m:rPr>
                      <a:rPr lang="de-DE" sz="14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sz="1400" b="1" i="1">
                        <a:solidFill>
                          <a:schemeClr val="tx1"/>
                        </a:solidFill>
                        <a:latin typeface="Cambria Math"/>
                      </a:rPr>
                      <m:t> </m:t>
                    </m:r>
                    <m:sSub>
                      <m:sSubPr>
                        <m:ctrlPr>
                          <a:rPr lang="pt-BR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b="1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𝑵</m:t>
                        </m:r>
                        <m:r>
                          <a:rPr lang="de-DE" sz="1400" b="1" i="1">
                            <a:solidFill>
                              <a:schemeClr val="tx1"/>
                            </a:solidFill>
                            <a:latin typeface="Cambria Math"/>
                          </a:rPr>
                          <m:t>′</m:t>
                        </m:r>
                      </m:e>
                      <m:sub>
                        <m:r>
                          <a:rPr lang="de-DE" sz="1400" b="1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𝒄</m:t>
                        </m:r>
                      </m:sub>
                    </m:sSub>
                    <m:r>
                      <a:rPr lang="de-DE" sz="14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sz="14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endParaRPr lang="en-US" sz="1400" b="1">
                  <a:solidFill>
                    <a:srgbClr val="001E64"/>
                  </a:solidFill>
                  <a:latin typeface="Calibri" panose="020F0502020204030204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87" name="Raute 13">
                <a:extLst>
                  <a:ext uri="{FF2B5EF4-FFF2-40B4-BE49-F238E27FC236}">
                    <a16:creationId xmlns:a16="http://schemas.microsoft.com/office/drawing/2014/main" id="{7A0E4C65-0D53-1F49-8D4A-BCD0A2A972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2991" y="2974445"/>
                <a:ext cx="2500816" cy="848495"/>
              </a:xfrm>
              <a:prstGeom prst="diamond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8" name="Gerade Verbindung mit Pfeil 17">
            <a:extLst>
              <a:ext uri="{FF2B5EF4-FFF2-40B4-BE49-F238E27FC236}">
                <a16:creationId xmlns:a16="http://schemas.microsoft.com/office/drawing/2014/main" id="{51D0D09D-7DC3-AC4C-A85B-4A9470ACF54C}"/>
              </a:ext>
            </a:extLst>
          </p:cNvPr>
          <p:cNvCxnSpPr>
            <a:cxnSpLocks/>
            <a:stCxn id="87" idx="1"/>
          </p:cNvCxnSpPr>
          <p:nvPr/>
        </p:nvCxnSpPr>
        <p:spPr>
          <a:xfrm flipH="1" flipV="1">
            <a:off x="827584" y="3398692"/>
            <a:ext cx="265407" cy="1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Ellipse 33">
            <a:extLst>
              <a:ext uri="{FF2B5EF4-FFF2-40B4-BE49-F238E27FC236}">
                <a16:creationId xmlns:a16="http://schemas.microsoft.com/office/drawing/2014/main" id="{46D4DEAA-C5EC-254F-8013-4FC907F64CDD}"/>
              </a:ext>
            </a:extLst>
          </p:cNvPr>
          <p:cNvSpPr/>
          <p:nvPr/>
        </p:nvSpPr>
        <p:spPr>
          <a:xfrm>
            <a:off x="94404" y="3187973"/>
            <a:ext cx="722659" cy="418844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b="1">
                <a:solidFill>
                  <a:srgbClr val="001E64"/>
                </a:solidFill>
                <a:latin typeface="Calibri" panose="020F0502020204030204" pitchFamily="34" charset="0"/>
                <a:cs typeface="Arial" pitchFamily="34" charset="0"/>
              </a:rPr>
              <a:t>End</a:t>
            </a:r>
            <a:endParaRPr lang="en-US" sz="1400" b="1">
              <a:solidFill>
                <a:srgbClr val="001E64"/>
              </a:solidFill>
              <a:latin typeface="Calibri" panose="020F0502020204030204" pitchFamily="34" charset="0"/>
              <a:cs typeface="Arial" pitchFamily="34" charset="0"/>
            </a:endParaRPr>
          </a:p>
        </p:txBody>
      </p:sp>
      <p:sp>
        <p:nvSpPr>
          <p:cNvPr id="90" name="Textfeld 2">
            <a:extLst>
              <a:ext uri="{FF2B5EF4-FFF2-40B4-BE49-F238E27FC236}">
                <a16:creationId xmlns:a16="http://schemas.microsoft.com/office/drawing/2014/main" id="{C02ACD0D-D919-494E-B7B5-3CCA1972682C}"/>
              </a:ext>
            </a:extLst>
          </p:cNvPr>
          <p:cNvSpPr txBox="1"/>
          <p:nvPr/>
        </p:nvSpPr>
        <p:spPr>
          <a:xfrm>
            <a:off x="924583" y="2997575"/>
            <a:ext cx="4245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solidFill>
                  <a:srgbClr val="001E64"/>
                </a:solidFill>
                <a:latin typeface="Calibri" panose="020F0502020204030204" pitchFamily="34" charset="0"/>
              </a:rPr>
              <a:t>yes</a:t>
            </a:r>
          </a:p>
        </p:txBody>
      </p:sp>
      <p:sp>
        <p:nvSpPr>
          <p:cNvPr id="91" name="Textfeld 16">
            <a:extLst>
              <a:ext uri="{FF2B5EF4-FFF2-40B4-BE49-F238E27FC236}">
                <a16:creationId xmlns:a16="http://schemas.microsoft.com/office/drawing/2014/main" id="{36C17AB1-07AB-3E40-A2ED-E7FA30DAA2DB}"/>
              </a:ext>
            </a:extLst>
          </p:cNvPr>
          <p:cNvSpPr txBox="1"/>
          <p:nvPr/>
        </p:nvSpPr>
        <p:spPr>
          <a:xfrm>
            <a:off x="1870268" y="3851043"/>
            <a:ext cx="3946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solidFill>
                  <a:srgbClr val="001E64"/>
                </a:solidFill>
                <a:latin typeface="Calibri" panose="020F0502020204030204" pitchFamily="34" charset="0"/>
              </a:rPr>
              <a:t>No</a:t>
            </a:r>
          </a:p>
        </p:txBody>
      </p:sp>
      <p:cxnSp>
        <p:nvCxnSpPr>
          <p:cNvPr id="92" name="Gerade Verbindung mit Pfeil 14">
            <a:extLst>
              <a:ext uri="{FF2B5EF4-FFF2-40B4-BE49-F238E27FC236}">
                <a16:creationId xmlns:a16="http://schemas.microsoft.com/office/drawing/2014/main" id="{0AE3363C-D0F3-C041-BD93-AA563B0198B4}"/>
              </a:ext>
            </a:extLst>
          </p:cNvPr>
          <p:cNvCxnSpPr>
            <a:cxnSpLocks/>
          </p:cNvCxnSpPr>
          <p:nvPr/>
        </p:nvCxnSpPr>
        <p:spPr>
          <a:xfrm>
            <a:off x="2337826" y="3825923"/>
            <a:ext cx="0" cy="452173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Rechteck 20">
            <a:extLst>
              <a:ext uri="{FF2B5EF4-FFF2-40B4-BE49-F238E27FC236}">
                <a16:creationId xmlns:a16="http://schemas.microsoft.com/office/drawing/2014/main" id="{3E6119AC-AE4B-D54A-BB76-1E1FF451BBBD}"/>
              </a:ext>
            </a:extLst>
          </p:cNvPr>
          <p:cNvSpPr/>
          <p:nvPr/>
        </p:nvSpPr>
        <p:spPr>
          <a:xfrm>
            <a:off x="894839" y="4273920"/>
            <a:ext cx="2927206" cy="50462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00" b="1">
              <a:solidFill>
                <a:srgbClr val="001E64"/>
              </a:solidFill>
              <a:latin typeface="Calibri" panose="020F0502020204030204" pitchFamily="34" charset="0"/>
              <a:cs typeface="Arial" pitchFamily="34" charset="0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DF0FC8B-A24B-3747-A481-F72E2329AA67}"/>
              </a:ext>
            </a:extLst>
          </p:cNvPr>
          <p:cNvGrpSpPr/>
          <p:nvPr/>
        </p:nvGrpSpPr>
        <p:grpSpPr>
          <a:xfrm>
            <a:off x="2337826" y="1983018"/>
            <a:ext cx="1707506" cy="3246182"/>
            <a:chOff x="2337826" y="1983018"/>
            <a:chExt cx="1707506" cy="2572842"/>
          </a:xfrm>
        </p:grpSpPr>
        <p:cxnSp>
          <p:nvCxnSpPr>
            <p:cNvPr id="94" name="Gerade Verbindung mit Pfeil 31">
              <a:extLst>
                <a:ext uri="{FF2B5EF4-FFF2-40B4-BE49-F238E27FC236}">
                  <a16:creationId xmlns:a16="http://schemas.microsoft.com/office/drawing/2014/main" id="{221D98BA-93CE-5846-AA8C-98C2C009D0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37826" y="1983018"/>
              <a:ext cx="170750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89">
              <a:extLst>
                <a:ext uri="{FF2B5EF4-FFF2-40B4-BE49-F238E27FC236}">
                  <a16:creationId xmlns:a16="http://schemas.microsoft.com/office/drawing/2014/main" id="{90A7B638-630A-254B-99E1-1C2766474BC7}"/>
                </a:ext>
              </a:extLst>
            </p:cNvPr>
            <p:cNvCxnSpPr>
              <a:cxnSpLocks/>
            </p:cNvCxnSpPr>
            <p:nvPr/>
          </p:nvCxnSpPr>
          <p:spPr>
            <a:xfrm>
              <a:off x="3838621" y="4555860"/>
              <a:ext cx="206711" cy="0"/>
            </a:xfrm>
            <a:prstGeom prst="line">
              <a:avLst/>
            </a:prstGeom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Gerade Verbindung 25">
              <a:extLst>
                <a:ext uri="{FF2B5EF4-FFF2-40B4-BE49-F238E27FC236}">
                  <a16:creationId xmlns:a16="http://schemas.microsoft.com/office/drawing/2014/main" id="{6C96D21B-BBA4-CE4D-8080-F4A79E623BD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45332" y="1983018"/>
              <a:ext cx="0" cy="2572842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Ellipse 12">
                <a:extLst>
                  <a:ext uri="{FF2B5EF4-FFF2-40B4-BE49-F238E27FC236}">
                    <a16:creationId xmlns:a16="http://schemas.microsoft.com/office/drawing/2014/main" id="{55F2EEC3-2E0D-9D49-A313-3A30306867A6}"/>
                  </a:ext>
                </a:extLst>
              </p:cNvPr>
              <p:cNvSpPr/>
              <p:nvPr/>
            </p:nvSpPr>
            <p:spPr>
              <a:xfrm>
                <a:off x="894839" y="1240251"/>
                <a:ext cx="2919889" cy="627668"/>
              </a:xfrm>
              <a:prstGeom prst="ellipse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>
                    <a:solidFill>
                      <a:srgbClr val="001E64"/>
                    </a:solidFill>
                    <a:latin typeface="Calibri" panose="020F0502020204030204" pitchFamily="34" charset="0"/>
                    <a:cs typeface="Arial" pitchFamily="34" charset="0"/>
                  </a:rPr>
                  <a:t>Initial frame length </a:t>
                </a:r>
                <a14:m>
                  <m:oMath xmlns:m="http://schemas.openxmlformats.org/officeDocument/2006/math">
                    <m:r>
                      <a:rPr lang="en-US" sz="1400" b="1" i="1" smtClean="0">
                        <a:solidFill>
                          <a:srgbClr val="001E64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𝑳</m:t>
                    </m:r>
                  </m:oMath>
                </a14:m>
                <a:endParaRPr lang="en-US" sz="1400" b="1">
                  <a:solidFill>
                    <a:srgbClr val="001E64"/>
                  </a:solidFill>
                  <a:latin typeface="Calibri" panose="020F0502020204030204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97" name="Ellipse 12">
                <a:extLst>
                  <a:ext uri="{FF2B5EF4-FFF2-40B4-BE49-F238E27FC236}">
                    <a16:creationId xmlns:a16="http://schemas.microsoft.com/office/drawing/2014/main" id="{55F2EEC3-2E0D-9D49-A313-3A30306867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839" y="1240251"/>
                <a:ext cx="2919889" cy="627668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8" name="TextBox 97">
            <a:extLst>
              <a:ext uri="{FF2B5EF4-FFF2-40B4-BE49-F238E27FC236}">
                <a16:creationId xmlns:a16="http://schemas.microsoft.com/office/drawing/2014/main" id="{B1FDD714-FE9B-C240-AEFC-60B343CBF52B}"/>
              </a:ext>
            </a:extLst>
          </p:cNvPr>
          <p:cNvSpPr txBox="1"/>
          <p:nvPr/>
        </p:nvSpPr>
        <p:spPr>
          <a:xfrm>
            <a:off x="2483768" y="5822938"/>
            <a:ext cx="201622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00" i="1">
                <a:latin typeface="Calibri" panose="020F0502020204030204" pitchFamily="34" charset="0"/>
              </a:rPr>
              <a:t>[**] </a:t>
            </a:r>
            <a:r>
              <a:rPr lang="en-US" sz="1000" i="1">
                <a:latin typeface="Calibri" panose="020F0502020204030204" pitchFamily="34" charset="0"/>
                <a:cs typeface="Calibri" panose="020F0502020204030204" pitchFamily="34" charset="0"/>
              </a:rPr>
              <a:t>D. </a:t>
            </a:r>
            <a:r>
              <a:rPr lang="en-US" sz="1000" i="1" err="1">
                <a:latin typeface="Calibri" panose="020F0502020204030204" pitchFamily="34" charset="0"/>
                <a:cs typeface="Calibri" panose="020F0502020204030204" pitchFamily="34" charset="0"/>
              </a:rPr>
              <a:t>Donno</a:t>
            </a:r>
            <a:r>
              <a:rPr lang="en-US" sz="1000" i="1">
                <a:latin typeface="Calibri" panose="020F0502020204030204" pitchFamily="34" charset="0"/>
                <a:cs typeface="Calibri" panose="020F0502020204030204" pitchFamily="34" charset="0"/>
              </a:rPr>
              <a:t>, L. </a:t>
            </a:r>
            <a:r>
              <a:rPr lang="en-US" sz="1000" i="1" err="1">
                <a:latin typeface="Calibri" panose="020F0502020204030204" pitchFamily="34" charset="0"/>
                <a:cs typeface="Calibri" panose="020F0502020204030204" pitchFamily="34" charset="0"/>
              </a:rPr>
              <a:t>Tarricone</a:t>
            </a:r>
            <a:r>
              <a:rPr lang="en-US" sz="1000" i="1"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lang="de-DE" sz="1000" i="1">
                <a:latin typeface="Calibri" panose="020F0502020204030204" pitchFamily="34" charset="0"/>
                <a:cs typeface="Calibri" panose="020F0502020204030204" pitchFamily="34" charset="0"/>
              </a:rPr>
              <a:t>2012. </a:t>
            </a:r>
            <a:endParaRPr lang="en-CA" sz="1000" i="1">
              <a:latin typeface="Calibri" panose="020F0502020204030204" pitchFamily="34" charset="0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AF3F9CEF-770F-3949-989C-B87744DD6403}"/>
              </a:ext>
            </a:extLst>
          </p:cNvPr>
          <p:cNvSpPr txBox="1"/>
          <p:nvPr/>
        </p:nvSpPr>
        <p:spPr>
          <a:xfrm>
            <a:off x="434334" y="5822936"/>
            <a:ext cx="20494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00" i="1">
                <a:latin typeface="Calibri" panose="020F0502020204030204" pitchFamily="34" charset="0"/>
              </a:rPr>
              <a:t>[*] </a:t>
            </a:r>
            <a:r>
              <a:rPr lang="en-US" sz="1000" i="1">
                <a:latin typeface="Calibri" panose="020F0502020204030204" pitchFamily="34" charset="0"/>
                <a:cs typeface="Calibri" panose="020F0502020204030204" pitchFamily="34" charset="0"/>
              </a:rPr>
              <a:t>J. </a:t>
            </a:r>
            <a:r>
              <a:rPr lang="en-US" sz="1000" i="1" err="1">
                <a:latin typeface="Calibri" panose="020F0502020204030204" pitchFamily="34" charset="0"/>
                <a:cs typeface="Calibri" panose="020F0502020204030204" pitchFamily="34" charset="0"/>
              </a:rPr>
              <a:t>Alcaraz</a:t>
            </a:r>
            <a:r>
              <a:rPr lang="en-US" sz="1000" i="1">
                <a:latin typeface="Calibri" panose="020F0502020204030204" pitchFamily="34" charset="0"/>
                <a:cs typeface="Calibri" panose="020F0502020204030204" pitchFamily="34" charset="0"/>
              </a:rPr>
              <a:t>, J. Vales-Alonso 2013.</a:t>
            </a:r>
            <a:r>
              <a:rPr lang="de-DE" sz="1000" i="1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CA" sz="1000" i="1">
              <a:latin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Rechteck 20">
                <a:extLst>
                  <a:ext uri="{FF2B5EF4-FFF2-40B4-BE49-F238E27FC236}">
                    <a16:creationId xmlns:a16="http://schemas.microsoft.com/office/drawing/2014/main" id="{6F49FA3F-80B1-6249-9731-0B054095EB2D}"/>
                  </a:ext>
                </a:extLst>
              </p:cNvPr>
              <p:cNvSpPr/>
              <p:nvPr/>
            </p:nvSpPr>
            <p:spPr>
              <a:xfrm>
                <a:off x="894839" y="4992053"/>
                <a:ext cx="2927206" cy="504626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sz="1300" b="1">
                    <a:solidFill>
                      <a:srgbClr val="001E64"/>
                    </a:solidFill>
                    <a:latin typeface="Calibri" panose="020F0502020204030204" pitchFamily="34" charset="0"/>
                    <a:cs typeface="Arial" pitchFamily="34" charset="0"/>
                  </a:rPr>
                  <a:t>Estimated number of tags (</a:t>
                </a:r>
                <a14:m>
                  <m:oMath xmlns:m="http://schemas.openxmlformats.org/officeDocument/2006/math">
                    <m:r>
                      <a:rPr lang="en-US" sz="1300" b="1" i="1" smtClean="0">
                        <a:solidFill>
                          <a:srgbClr val="001E64"/>
                        </a:solidFill>
                        <a:latin typeface="Cambria Math"/>
                        <a:cs typeface="Arial" pitchFamily="34" charset="0"/>
                      </a:rPr>
                      <m:t>𝒏</m:t>
                    </m:r>
                  </m:oMath>
                </a14:m>
                <a:r>
                  <a:rPr lang="en-US" sz="1300" b="1">
                    <a:solidFill>
                      <a:srgbClr val="001E64"/>
                    </a:solidFill>
                    <a:latin typeface="Calibri" panose="020F0502020204030204" pitchFamily="34" charset="0"/>
                    <a:cs typeface="Arial" pitchFamily="34" charset="0"/>
                  </a:rPr>
                  <a:t>)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sz="1300" b="1">
                    <a:solidFill>
                      <a:srgbClr val="001E64"/>
                    </a:solidFill>
                    <a:latin typeface="Calibri" panose="020F0502020204030204" pitchFamily="34" charset="0"/>
                    <a:cs typeface="Arial" pitchFamily="34" charset="0"/>
                  </a:rPr>
                  <a:t>Optimize the next frame length (</a:t>
                </a:r>
                <a14:m>
                  <m:oMath xmlns:m="http://schemas.openxmlformats.org/officeDocument/2006/math">
                    <m:r>
                      <a:rPr lang="en-US" sz="1300" b="1" i="1" smtClean="0">
                        <a:solidFill>
                          <a:srgbClr val="001E64"/>
                        </a:solidFill>
                        <a:latin typeface="Cambria Math"/>
                        <a:cs typeface="Arial" pitchFamily="34" charset="0"/>
                      </a:rPr>
                      <m:t>𝑳</m:t>
                    </m:r>
                    <m:r>
                      <a:rPr lang="en-US" sz="1300" b="1" i="1" baseline="-25000" err="1" smtClean="0">
                        <a:solidFill>
                          <a:srgbClr val="001E64"/>
                        </a:solidFill>
                        <a:latin typeface="Cambria Math"/>
                        <a:cs typeface="Arial" pitchFamily="34" charset="0"/>
                      </a:rPr>
                      <m:t>𝒐𝒑𝒕</m:t>
                    </m:r>
                  </m:oMath>
                </a14:m>
                <a:r>
                  <a:rPr lang="en-US" sz="1300" b="1">
                    <a:solidFill>
                      <a:srgbClr val="001E64"/>
                    </a:solidFill>
                    <a:latin typeface="Calibri" panose="020F0502020204030204" pitchFamily="34" charset="0"/>
                    <a:cs typeface="Arial" pitchFamily="34" charset="0"/>
                  </a:rPr>
                  <a:t>)</a:t>
                </a:r>
              </a:p>
            </p:txBody>
          </p:sp>
        </mc:Choice>
        <mc:Fallback xmlns="">
          <p:sp>
            <p:nvSpPr>
              <p:cNvPr id="100" name="Rechteck 20">
                <a:extLst>
                  <a:ext uri="{FF2B5EF4-FFF2-40B4-BE49-F238E27FC236}">
                    <a16:creationId xmlns:a16="http://schemas.microsoft.com/office/drawing/2014/main" id="{6F49FA3F-80B1-6249-9731-0B054095EB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839" y="4992053"/>
                <a:ext cx="2927206" cy="504626"/>
              </a:xfrm>
              <a:prstGeom prst="rect">
                <a:avLst/>
              </a:prstGeom>
              <a:blipFill>
                <a:blip r:embed="rId6"/>
                <a:stretch>
                  <a:fillRect b="-465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1" name="Gerade Verbindung mit Pfeil 14">
            <a:extLst>
              <a:ext uri="{FF2B5EF4-FFF2-40B4-BE49-F238E27FC236}">
                <a16:creationId xmlns:a16="http://schemas.microsoft.com/office/drawing/2014/main" id="{56178E70-5180-3E4A-AF18-01FD9D48913B}"/>
              </a:ext>
            </a:extLst>
          </p:cNvPr>
          <p:cNvCxnSpPr/>
          <p:nvPr/>
        </p:nvCxnSpPr>
        <p:spPr>
          <a:xfrm>
            <a:off x="2347792" y="4778546"/>
            <a:ext cx="0" cy="216024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feld 1">
                <a:extLst>
                  <a:ext uri="{FF2B5EF4-FFF2-40B4-BE49-F238E27FC236}">
                    <a16:creationId xmlns:a16="http://schemas.microsoft.com/office/drawing/2014/main" id="{CF03F4AB-0690-D147-B5CB-26BF76F8AF6D}"/>
                  </a:ext>
                </a:extLst>
              </p:cNvPr>
              <p:cNvSpPr txBox="1"/>
              <p:nvPr/>
            </p:nvSpPr>
            <p:spPr>
              <a:xfrm>
                <a:off x="2697743" y="2779178"/>
                <a:ext cx="1119858" cy="307777"/>
              </a:xfrm>
              <a:prstGeom prst="rect">
                <a:avLst/>
              </a:prstGeom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b="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𝑁</m:t>
                        </m:r>
                        <m:r>
                          <a:rPr lang="de-DE" sz="14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′</m:t>
                        </m:r>
                      </m:e>
                      <m:sub>
                        <m:r>
                          <a:rPr lang="de-DE" sz="1400" b="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𝑠</m:t>
                        </m:r>
                      </m:sub>
                    </m:sSub>
                    <m:r>
                      <m:rPr>
                        <m:nor/>
                      </m:rPr>
                      <a:rPr lang="en-US" sz="1400" b="0" i="1">
                        <a:solidFill>
                          <a:schemeClr val="tx1"/>
                        </a:solidFill>
                        <a:latin typeface="Cambria Math"/>
                      </a:rPr>
                      <m:t>, </m:t>
                    </m:r>
                    <m:sSub>
                      <m:sSubPr>
                        <m:ctrlPr>
                          <a:rPr lang="pt-BR" sz="14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b="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𝑁</m:t>
                        </m:r>
                        <m:r>
                          <a:rPr lang="de-DE" sz="14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′</m:t>
                        </m:r>
                      </m:e>
                      <m:sub>
                        <m:r>
                          <a:rPr lang="de-DE" sz="1400" b="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1400" b="0" i="1">
                    <a:solidFill>
                      <a:schemeClr val="tx1"/>
                    </a:solidFill>
                    <a:latin typeface="Cambria Math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4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b="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𝑁</m:t>
                        </m:r>
                        <m:r>
                          <a:rPr lang="de-DE" sz="14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′</m:t>
                        </m:r>
                      </m:e>
                      <m:sub>
                        <m:r>
                          <a:rPr lang="de-DE" sz="1400" b="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𝐸</m:t>
                        </m:r>
                      </m:sub>
                    </m:sSub>
                  </m:oMath>
                </a14:m>
                <a:endParaRPr lang="en-US" sz="1400" b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2" name="Textfeld 1">
                <a:extLst>
                  <a:ext uri="{FF2B5EF4-FFF2-40B4-BE49-F238E27FC236}">
                    <a16:creationId xmlns:a16="http://schemas.microsoft.com/office/drawing/2014/main" id="{CF03F4AB-0690-D147-B5CB-26BF76F8AF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7743" y="2779178"/>
                <a:ext cx="1119858" cy="307777"/>
              </a:xfrm>
              <a:prstGeom prst="rect">
                <a:avLst/>
              </a:prstGeom>
              <a:blipFill>
                <a:blip r:embed="rId8"/>
                <a:stretch>
                  <a:fillRect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768BE470-FDCF-5343-9104-F30BBA9EE118}"/>
              </a:ext>
            </a:extLst>
          </p:cNvPr>
          <p:cNvGrpSpPr/>
          <p:nvPr/>
        </p:nvGrpSpPr>
        <p:grpSpPr>
          <a:xfrm>
            <a:off x="4860032" y="1495561"/>
            <a:ext cx="3934328" cy="1501391"/>
            <a:chOff x="4860032" y="1495561"/>
            <a:chExt cx="3934328" cy="1501391"/>
          </a:xfrm>
        </p:grpSpPr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D2B50A36-9C38-F842-8BE3-AF444A1C7614}"/>
                </a:ext>
              </a:extLst>
            </p:cNvPr>
            <p:cNvGrpSpPr/>
            <p:nvPr/>
          </p:nvGrpSpPr>
          <p:grpSpPr>
            <a:xfrm>
              <a:off x="4860032" y="1495561"/>
              <a:ext cx="3934328" cy="571935"/>
              <a:chOff x="1790353" y="1340768"/>
              <a:chExt cx="3934328" cy="571935"/>
            </a:xfrm>
          </p:grpSpPr>
          <p:grpSp>
            <p:nvGrpSpPr>
              <p:cNvPr id="104" name="Group 9">
                <a:extLst>
                  <a:ext uri="{FF2B5EF4-FFF2-40B4-BE49-F238E27FC236}">
                    <a16:creationId xmlns:a16="http://schemas.microsoft.com/office/drawing/2014/main" id="{97E04E4C-D0F5-E24C-B231-6BE1C0651C59}"/>
                  </a:ext>
                </a:extLst>
              </p:cNvPr>
              <p:cNvGrpSpPr/>
              <p:nvPr/>
            </p:nvGrpSpPr>
            <p:grpSpPr>
              <a:xfrm>
                <a:off x="1825397" y="1340768"/>
                <a:ext cx="3899284" cy="345213"/>
                <a:chOff x="5004048" y="1484784"/>
                <a:chExt cx="2160240" cy="360040"/>
              </a:xfrm>
            </p:grpSpPr>
            <p:sp>
              <p:nvSpPr>
                <p:cNvPr id="113" name="Rectangle 4">
                  <a:extLst>
                    <a:ext uri="{FF2B5EF4-FFF2-40B4-BE49-F238E27FC236}">
                      <a16:creationId xmlns:a16="http://schemas.microsoft.com/office/drawing/2014/main" id="{1E27ED18-C1C5-0044-9539-E5A47B3772EF}"/>
                    </a:ext>
                  </a:extLst>
                </p:cNvPr>
                <p:cNvSpPr/>
                <p:nvPr/>
              </p:nvSpPr>
              <p:spPr>
                <a:xfrm>
                  <a:off x="5004048" y="1484784"/>
                  <a:ext cx="360040" cy="360040"/>
                </a:xfrm>
                <a:prstGeom prst="rect">
                  <a:avLst/>
                </a:prstGeom>
                <a:solidFill>
                  <a:srgbClr val="92D050"/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de-DE" b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Calibri" panose="020F0502020204030204" pitchFamily="34" charset="0"/>
                    </a:rPr>
                    <a:t>S</a:t>
                  </a:r>
                  <a:endParaRPr lang="en-CA" b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114" name="Rectangle 29">
                  <a:extLst>
                    <a:ext uri="{FF2B5EF4-FFF2-40B4-BE49-F238E27FC236}">
                      <a16:creationId xmlns:a16="http://schemas.microsoft.com/office/drawing/2014/main" id="{DBB3FAE7-1A9A-FF4C-A811-61B6BF5754AD}"/>
                    </a:ext>
                  </a:extLst>
                </p:cNvPr>
                <p:cNvSpPr/>
                <p:nvPr/>
              </p:nvSpPr>
              <p:spPr>
                <a:xfrm>
                  <a:off x="5364088" y="1484784"/>
                  <a:ext cx="360040" cy="360040"/>
                </a:xfrm>
                <a:prstGeom prst="rect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de-DE" b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Calibri" panose="020F0502020204030204" pitchFamily="34" charset="0"/>
                    </a:rPr>
                    <a:t>C</a:t>
                  </a:r>
                  <a:endParaRPr lang="en-CA" b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115" name="Rectangle 30">
                  <a:extLst>
                    <a:ext uri="{FF2B5EF4-FFF2-40B4-BE49-F238E27FC236}">
                      <a16:creationId xmlns:a16="http://schemas.microsoft.com/office/drawing/2014/main" id="{656B1DA9-5DD6-C24A-83ED-87D7B2B2F68A}"/>
                    </a:ext>
                  </a:extLst>
                </p:cNvPr>
                <p:cNvSpPr/>
                <p:nvPr/>
              </p:nvSpPr>
              <p:spPr>
                <a:xfrm>
                  <a:off x="5724128" y="1484784"/>
                  <a:ext cx="360040" cy="36004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de-DE" b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Calibri" panose="020F0502020204030204" pitchFamily="34" charset="0"/>
                    </a:rPr>
                    <a:t>E</a:t>
                  </a:r>
                  <a:endParaRPr lang="en-CA" b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116" name="Rectangle 31">
                  <a:extLst>
                    <a:ext uri="{FF2B5EF4-FFF2-40B4-BE49-F238E27FC236}">
                      <a16:creationId xmlns:a16="http://schemas.microsoft.com/office/drawing/2014/main" id="{F5F8BA07-4460-D445-99D5-882012E6DDE4}"/>
                    </a:ext>
                  </a:extLst>
                </p:cNvPr>
                <p:cNvSpPr/>
                <p:nvPr/>
              </p:nvSpPr>
              <p:spPr>
                <a:xfrm>
                  <a:off x="6084168" y="1484784"/>
                  <a:ext cx="360040" cy="360040"/>
                </a:xfrm>
                <a:prstGeom prst="rect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de-DE" b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Calibri" panose="020F0502020204030204" pitchFamily="34" charset="0"/>
                    </a:rPr>
                    <a:t>C</a:t>
                  </a:r>
                  <a:endParaRPr lang="en-CA" b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117" name="Rectangle 32">
                  <a:extLst>
                    <a:ext uri="{FF2B5EF4-FFF2-40B4-BE49-F238E27FC236}">
                      <a16:creationId xmlns:a16="http://schemas.microsoft.com/office/drawing/2014/main" id="{363E1305-5904-C24A-A792-5A74FEAE7DA4}"/>
                    </a:ext>
                  </a:extLst>
                </p:cNvPr>
                <p:cNvSpPr/>
                <p:nvPr/>
              </p:nvSpPr>
              <p:spPr>
                <a:xfrm>
                  <a:off x="6444208" y="1484784"/>
                  <a:ext cx="360040" cy="360040"/>
                </a:xfrm>
                <a:prstGeom prst="rect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de-DE" b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Calibri" panose="020F0502020204030204" pitchFamily="34" charset="0"/>
                    </a:rPr>
                    <a:t>C</a:t>
                  </a:r>
                  <a:endParaRPr lang="en-CA" b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118" name="Rectangle 33">
                  <a:extLst>
                    <a:ext uri="{FF2B5EF4-FFF2-40B4-BE49-F238E27FC236}">
                      <a16:creationId xmlns:a16="http://schemas.microsoft.com/office/drawing/2014/main" id="{F4FB98DA-AECA-564F-ABFA-D540BAA6E87A}"/>
                    </a:ext>
                  </a:extLst>
                </p:cNvPr>
                <p:cNvSpPr/>
                <p:nvPr/>
              </p:nvSpPr>
              <p:spPr>
                <a:xfrm>
                  <a:off x="6804248" y="1484784"/>
                  <a:ext cx="360040" cy="360040"/>
                </a:xfrm>
                <a:prstGeom prst="rect">
                  <a:avLst/>
                </a:prstGeom>
                <a:solidFill>
                  <a:srgbClr val="92D050"/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de-DE" b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Calibri" panose="020F0502020204030204" pitchFamily="34" charset="0"/>
                    </a:rPr>
                    <a:t>S</a:t>
                  </a:r>
                  <a:endParaRPr lang="en-CA" b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endParaRPr>
                </a:p>
              </p:txBody>
            </p:sp>
          </p:grpSp>
          <p:cxnSp>
            <p:nvCxnSpPr>
              <p:cNvPr id="105" name="Gerade Verbindung mit Pfeil 36">
                <a:extLst>
                  <a:ext uri="{FF2B5EF4-FFF2-40B4-BE49-F238E27FC236}">
                    <a16:creationId xmlns:a16="http://schemas.microsoft.com/office/drawing/2014/main" id="{8B865D60-D001-EF4A-A2E6-D3402F0C4433}"/>
                  </a:ext>
                </a:extLst>
              </p:cNvPr>
              <p:cNvCxnSpPr/>
              <p:nvPr/>
            </p:nvCxnSpPr>
            <p:spPr>
              <a:xfrm>
                <a:off x="1790353" y="1875958"/>
                <a:ext cx="684926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6" name="Textfeld 37">
                    <a:extLst>
                      <a:ext uri="{FF2B5EF4-FFF2-40B4-BE49-F238E27FC236}">
                        <a16:creationId xmlns:a16="http://schemas.microsoft.com/office/drawing/2014/main" id="{1F9B3AB5-9890-9344-9E7B-9DAF64B86786}"/>
                      </a:ext>
                    </a:extLst>
                  </p:cNvPr>
                  <p:cNvSpPr txBox="1"/>
                  <p:nvPr/>
                </p:nvSpPr>
                <p:spPr>
                  <a:xfrm>
                    <a:off x="1967160" y="1636170"/>
                    <a:ext cx="317639" cy="276533"/>
                  </a:xfrm>
                  <a:prstGeom prst="rect">
                    <a:avLst/>
                  </a:prstGeom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1200" b="0" i="1" baseline="-25000" smtClean="0">
                              <a:latin typeface="Cambria Math"/>
                            </a:rPr>
                            <m:t>𝑠𝑙𝑜𝑡</m:t>
                          </m:r>
                        </m:oMath>
                      </m:oMathPara>
                    </a14:m>
                    <a:endParaRPr lang="en-US" sz="1200" b="0" i="1" baseline="-25000">
                      <a:latin typeface="Calibri" panose="020F050202020403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106" name="Textfeld 37">
                    <a:extLst>
                      <a:ext uri="{FF2B5EF4-FFF2-40B4-BE49-F238E27FC236}">
                        <a16:creationId xmlns:a16="http://schemas.microsoft.com/office/drawing/2014/main" id="{1F9B3AB5-9890-9344-9E7B-9DAF64B8678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967160" y="1636170"/>
                    <a:ext cx="317639" cy="276533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r="-1153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07" name="Gerade Verbindung mit Pfeil 38">
                <a:extLst>
                  <a:ext uri="{FF2B5EF4-FFF2-40B4-BE49-F238E27FC236}">
                    <a16:creationId xmlns:a16="http://schemas.microsoft.com/office/drawing/2014/main" id="{5BC9C3DF-9CE7-6B4F-9C0E-25ECCE8182FB}"/>
                  </a:ext>
                </a:extLst>
              </p:cNvPr>
              <p:cNvCxnSpPr/>
              <p:nvPr/>
            </p:nvCxnSpPr>
            <p:spPr>
              <a:xfrm>
                <a:off x="2462905" y="1879084"/>
                <a:ext cx="684926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8" name="Textfeld 39">
                    <a:extLst>
                      <a:ext uri="{FF2B5EF4-FFF2-40B4-BE49-F238E27FC236}">
                        <a16:creationId xmlns:a16="http://schemas.microsoft.com/office/drawing/2014/main" id="{D086969D-2881-EA42-8BF7-3E8B1B658BAF}"/>
                      </a:ext>
                    </a:extLst>
                  </p:cNvPr>
                  <p:cNvSpPr txBox="1"/>
                  <p:nvPr/>
                </p:nvSpPr>
                <p:spPr>
                  <a:xfrm>
                    <a:off x="2639712" y="1628914"/>
                    <a:ext cx="317639" cy="276533"/>
                  </a:xfrm>
                  <a:prstGeom prst="rect">
                    <a:avLst/>
                  </a:prstGeom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1200" b="0" i="1" baseline="-25000" smtClean="0">
                              <a:latin typeface="Cambria Math"/>
                            </a:rPr>
                            <m:t>𝑠𝑙𝑜𝑡</m:t>
                          </m:r>
                        </m:oMath>
                      </m:oMathPara>
                    </a14:m>
                    <a:endParaRPr lang="en-US" sz="1200" b="0" i="1" baseline="-25000">
                      <a:latin typeface="Calibri" panose="020F050202020403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108" name="Textfeld 39">
                    <a:extLst>
                      <a:ext uri="{FF2B5EF4-FFF2-40B4-BE49-F238E27FC236}">
                        <a16:creationId xmlns:a16="http://schemas.microsoft.com/office/drawing/2014/main" id="{D086969D-2881-EA42-8BF7-3E8B1B658BA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639712" y="1628914"/>
                    <a:ext cx="317639" cy="276533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r="-1153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09" name="Gerade Verbindung mit Pfeil 40">
                <a:extLst>
                  <a:ext uri="{FF2B5EF4-FFF2-40B4-BE49-F238E27FC236}">
                    <a16:creationId xmlns:a16="http://schemas.microsoft.com/office/drawing/2014/main" id="{95D999B9-2CD1-DB4C-8C90-5C3F9110D339}"/>
                  </a:ext>
                </a:extLst>
              </p:cNvPr>
              <p:cNvCxnSpPr/>
              <p:nvPr/>
            </p:nvCxnSpPr>
            <p:spPr>
              <a:xfrm>
                <a:off x="3144729" y="1879088"/>
                <a:ext cx="684926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0" name="Textfeld 41">
                    <a:extLst>
                      <a:ext uri="{FF2B5EF4-FFF2-40B4-BE49-F238E27FC236}">
                        <a16:creationId xmlns:a16="http://schemas.microsoft.com/office/drawing/2014/main" id="{F1D971DE-F16D-1242-9E1B-CB9B6A033759}"/>
                      </a:ext>
                    </a:extLst>
                  </p:cNvPr>
                  <p:cNvSpPr txBox="1"/>
                  <p:nvPr/>
                </p:nvSpPr>
                <p:spPr>
                  <a:xfrm>
                    <a:off x="3321533" y="1631461"/>
                    <a:ext cx="317639" cy="276533"/>
                  </a:xfrm>
                  <a:prstGeom prst="rect">
                    <a:avLst/>
                  </a:prstGeom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1200" b="0" i="1" baseline="-25000" smtClean="0">
                              <a:latin typeface="Cambria Math"/>
                            </a:rPr>
                            <m:t>𝑠𝑙𝑜𝑡</m:t>
                          </m:r>
                        </m:oMath>
                      </m:oMathPara>
                    </a14:m>
                    <a:endParaRPr lang="en-US" sz="1200" b="0" i="1" baseline="-25000">
                      <a:latin typeface="Calibri" panose="020F050202020403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110" name="Textfeld 41">
                    <a:extLst>
                      <a:ext uri="{FF2B5EF4-FFF2-40B4-BE49-F238E27FC236}">
                        <a16:creationId xmlns:a16="http://schemas.microsoft.com/office/drawing/2014/main" id="{F1D971DE-F16D-1242-9E1B-CB9B6A03375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321533" y="1631461"/>
                    <a:ext cx="317639" cy="276533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r="-1153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40" name="Pfeil nach unten 56">
              <a:extLst>
                <a:ext uri="{FF2B5EF4-FFF2-40B4-BE49-F238E27FC236}">
                  <a16:creationId xmlns:a16="http://schemas.microsoft.com/office/drawing/2014/main" id="{B3051735-2189-A241-8F0A-C384018BCECE}"/>
                </a:ext>
              </a:extLst>
            </p:cNvPr>
            <p:cNvSpPr/>
            <p:nvPr/>
          </p:nvSpPr>
          <p:spPr>
            <a:xfrm>
              <a:off x="6591360" y="2084365"/>
              <a:ext cx="399245" cy="238100"/>
            </a:xfrm>
            <a:prstGeom prst="downArrow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5" name="Gerade Verbindung mit Pfeil 29">
              <a:extLst>
                <a:ext uri="{FF2B5EF4-FFF2-40B4-BE49-F238E27FC236}">
                  <a16:creationId xmlns:a16="http://schemas.microsoft.com/office/drawing/2014/main" id="{0975367E-8161-8B43-9C02-A291B4E608B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25366" y="2972862"/>
              <a:ext cx="425080" cy="1952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Gerade Verbindung mit Pfeil 31">
              <a:extLst>
                <a:ext uri="{FF2B5EF4-FFF2-40B4-BE49-F238E27FC236}">
                  <a16:creationId xmlns:a16="http://schemas.microsoft.com/office/drawing/2014/main" id="{76CB2B27-9CB7-A842-B986-1D36ADC79F94}"/>
                </a:ext>
              </a:extLst>
            </p:cNvPr>
            <p:cNvCxnSpPr/>
            <p:nvPr/>
          </p:nvCxnSpPr>
          <p:spPr>
            <a:xfrm>
              <a:off x="5424697" y="2981548"/>
              <a:ext cx="567591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7" name="Textfeld 32">
                  <a:extLst>
                    <a:ext uri="{FF2B5EF4-FFF2-40B4-BE49-F238E27FC236}">
                      <a16:creationId xmlns:a16="http://schemas.microsoft.com/office/drawing/2014/main" id="{31C22455-2A54-9F4D-B502-D32FD03DD57E}"/>
                    </a:ext>
                  </a:extLst>
                </p:cNvPr>
                <p:cNvSpPr txBox="1"/>
                <p:nvPr/>
              </p:nvSpPr>
              <p:spPr>
                <a:xfrm>
                  <a:off x="5583134" y="2720420"/>
                  <a:ext cx="317639" cy="276532"/>
                </a:xfrm>
                <a:prstGeom prst="rect">
                  <a:avLst/>
                </a:prstGeom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200" b="0" i="1" smtClean="0">
                            <a:solidFill>
                              <a:schemeClr val="tx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de-DE" sz="1200" b="0" i="1" baseline="-25000" smtClean="0">
                            <a:solidFill>
                              <a:schemeClr val="tx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oMath>
                    </m:oMathPara>
                  </a14:m>
                  <a:endParaRPr lang="en-US" sz="1200" b="0" i="1" baseline="-25000">
                    <a:solidFill>
                      <a:schemeClr val="tx2">
                        <a:lumMod val="50000"/>
                      </a:schemeClr>
                    </a:solidFill>
                    <a:latin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147" name="Textfeld 32">
                  <a:extLst>
                    <a:ext uri="{FF2B5EF4-FFF2-40B4-BE49-F238E27FC236}">
                      <a16:creationId xmlns:a16="http://schemas.microsoft.com/office/drawing/2014/main" id="{31C22455-2A54-9F4D-B502-D32FD03DD57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83134" y="2720420"/>
                  <a:ext cx="317639" cy="27653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8" name="Textfeld 33">
                  <a:extLst>
                    <a:ext uri="{FF2B5EF4-FFF2-40B4-BE49-F238E27FC236}">
                      <a16:creationId xmlns:a16="http://schemas.microsoft.com/office/drawing/2014/main" id="{FE841757-1248-FB47-9FA4-E480B81983DE}"/>
                    </a:ext>
                  </a:extLst>
                </p:cNvPr>
                <p:cNvSpPr txBox="1"/>
                <p:nvPr/>
              </p:nvSpPr>
              <p:spPr>
                <a:xfrm>
                  <a:off x="6086466" y="2712591"/>
                  <a:ext cx="317639" cy="276532"/>
                </a:xfrm>
                <a:prstGeom prst="rect">
                  <a:avLst/>
                </a:prstGeom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de-DE" sz="1200" b="0" i="1" baseline="-25000" smtClean="0">
                            <a:latin typeface="Cambria Math" panose="02040503050406030204" pitchFamily="18" charset="0"/>
                          </a:rPr>
                          <m:t>𝑐</m:t>
                        </m:r>
                      </m:oMath>
                    </m:oMathPara>
                  </a14:m>
                  <a:endParaRPr lang="en-US" sz="1200" b="0" i="1" baseline="-25000">
                    <a:latin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148" name="Textfeld 33">
                  <a:extLst>
                    <a:ext uri="{FF2B5EF4-FFF2-40B4-BE49-F238E27FC236}">
                      <a16:creationId xmlns:a16="http://schemas.microsoft.com/office/drawing/2014/main" id="{FE841757-1248-FB47-9FA4-E480B81983D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86466" y="2712591"/>
                  <a:ext cx="317639" cy="276532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3" name="Rectangle 4">
              <a:extLst>
                <a:ext uri="{FF2B5EF4-FFF2-40B4-BE49-F238E27FC236}">
                  <a16:creationId xmlns:a16="http://schemas.microsoft.com/office/drawing/2014/main" id="{73BC9190-1D1E-EE4C-8A08-7663B6807E64}"/>
                </a:ext>
              </a:extLst>
            </p:cNvPr>
            <p:cNvSpPr/>
            <p:nvPr/>
          </p:nvSpPr>
          <p:spPr>
            <a:xfrm>
              <a:off x="5398295" y="2382347"/>
              <a:ext cx="649881" cy="345213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rPr>
                <a:t>S</a:t>
              </a:r>
              <a:endParaRPr lang="en-CA" b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64" name="Rectangle 29">
              <a:extLst>
                <a:ext uri="{FF2B5EF4-FFF2-40B4-BE49-F238E27FC236}">
                  <a16:creationId xmlns:a16="http://schemas.microsoft.com/office/drawing/2014/main" id="{F9619E9D-4DFB-1643-AF14-42FAA50D5004}"/>
                </a:ext>
              </a:extLst>
            </p:cNvPr>
            <p:cNvSpPr/>
            <p:nvPr/>
          </p:nvSpPr>
          <p:spPr>
            <a:xfrm>
              <a:off x="6048177" y="2382347"/>
              <a:ext cx="437852" cy="345213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rPr>
                <a:t>C</a:t>
              </a:r>
              <a:endParaRPr lang="en-CA" b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65" name="Rectangle 30">
              <a:extLst>
                <a:ext uri="{FF2B5EF4-FFF2-40B4-BE49-F238E27FC236}">
                  <a16:creationId xmlns:a16="http://schemas.microsoft.com/office/drawing/2014/main" id="{48ED5145-702F-CF40-B9CB-572B708F8688}"/>
                </a:ext>
              </a:extLst>
            </p:cNvPr>
            <p:cNvSpPr/>
            <p:nvPr/>
          </p:nvSpPr>
          <p:spPr>
            <a:xfrm>
              <a:off x="6486028" y="2382347"/>
              <a:ext cx="212027" cy="34521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rPr>
                <a:t>E</a:t>
              </a:r>
              <a:endParaRPr lang="en-CA" b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66" name="Rectangle 31">
              <a:extLst>
                <a:ext uri="{FF2B5EF4-FFF2-40B4-BE49-F238E27FC236}">
                  <a16:creationId xmlns:a16="http://schemas.microsoft.com/office/drawing/2014/main" id="{01AFD36A-6073-F74F-BB78-7FA8E8DCDA30}"/>
                </a:ext>
              </a:extLst>
            </p:cNvPr>
            <p:cNvSpPr/>
            <p:nvPr/>
          </p:nvSpPr>
          <p:spPr>
            <a:xfrm>
              <a:off x="6698057" y="2382347"/>
              <a:ext cx="396522" cy="345213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rPr>
                <a:t>C</a:t>
              </a:r>
              <a:endParaRPr lang="en-CA" b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67" name="Rectangle 32">
              <a:extLst>
                <a:ext uri="{FF2B5EF4-FFF2-40B4-BE49-F238E27FC236}">
                  <a16:creationId xmlns:a16="http://schemas.microsoft.com/office/drawing/2014/main" id="{47DC2901-B5FA-4B47-9B6A-F0E4D10295C5}"/>
                </a:ext>
              </a:extLst>
            </p:cNvPr>
            <p:cNvSpPr/>
            <p:nvPr/>
          </p:nvSpPr>
          <p:spPr>
            <a:xfrm>
              <a:off x="7107067" y="2382347"/>
              <a:ext cx="418588" cy="345213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rPr>
                <a:t>C</a:t>
              </a:r>
              <a:endParaRPr lang="en-CA" b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68" name="Rectangle 33">
              <a:extLst>
                <a:ext uri="{FF2B5EF4-FFF2-40B4-BE49-F238E27FC236}">
                  <a16:creationId xmlns:a16="http://schemas.microsoft.com/office/drawing/2014/main" id="{D54504B7-6982-7442-AAD8-15A9D23B7597}"/>
                </a:ext>
              </a:extLst>
            </p:cNvPr>
            <p:cNvSpPr/>
            <p:nvPr/>
          </p:nvSpPr>
          <p:spPr>
            <a:xfrm>
              <a:off x="7525654" y="2382347"/>
              <a:ext cx="649881" cy="345213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rPr>
                <a:t>S</a:t>
              </a:r>
              <a:endParaRPr lang="en-CA" b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</a:endParaRPr>
            </a:p>
          </p:txBody>
        </p:sp>
        <p:cxnSp>
          <p:nvCxnSpPr>
            <p:cNvPr id="169" name="Gerade Verbindung mit Pfeil 29">
              <a:extLst>
                <a:ext uri="{FF2B5EF4-FFF2-40B4-BE49-F238E27FC236}">
                  <a16:creationId xmlns:a16="http://schemas.microsoft.com/office/drawing/2014/main" id="{4818E53A-B5A4-1F49-A872-3734F8647C3A}"/>
                </a:ext>
              </a:extLst>
            </p:cNvPr>
            <p:cNvCxnSpPr/>
            <p:nvPr/>
          </p:nvCxnSpPr>
          <p:spPr>
            <a:xfrm>
              <a:off x="6469768" y="2972862"/>
              <a:ext cx="294751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0" name="Textfeld 33">
                  <a:extLst>
                    <a:ext uri="{FF2B5EF4-FFF2-40B4-BE49-F238E27FC236}">
                      <a16:creationId xmlns:a16="http://schemas.microsoft.com/office/drawing/2014/main" id="{5307B568-DCE5-314F-BEB5-0F91F90C2DB0}"/>
                    </a:ext>
                  </a:extLst>
                </p:cNvPr>
                <p:cNvSpPr txBox="1"/>
                <p:nvPr/>
              </p:nvSpPr>
              <p:spPr>
                <a:xfrm>
                  <a:off x="6450446" y="2710639"/>
                  <a:ext cx="317639" cy="276532"/>
                </a:xfrm>
                <a:prstGeom prst="rect">
                  <a:avLst/>
                </a:prstGeom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de-DE" sz="1200" b="0" i="1" baseline="-25000" smtClean="0">
                            <a:latin typeface="Cambria Math"/>
                          </a:rPr>
                          <m:t>𝑒</m:t>
                        </m:r>
                      </m:oMath>
                    </m:oMathPara>
                  </a14:m>
                  <a:endParaRPr lang="en-US" sz="1200" b="0" i="1" baseline="-25000">
                    <a:latin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170" name="Textfeld 33">
                  <a:extLst>
                    <a:ext uri="{FF2B5EF4-FFF2-40B4-BE49-F238E27FC236}">
                      <a16:creationId xmlns:a16="http://schemas.microsoft.com/office/drawing/2014/main" id="{5307B568-DCE5-314F-BEB5-0F91F90C2DB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50446" y="2710639"/>
                  <a:ext cx="317639" cy="276532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20ED293C-C2D3-8149-AB0A-7BA938DFF3EC}"/>
              </a:ext>
            </a:extLst>
          </p:cNvPr>
          <p:cNvSpPr txBox="1"/>
          <p:nvPr/>
        </p:nvSpPr>
        <p:spPr>
          <a:xfrm>
            <a:off x="4765924" y="1130685"/>
            <a:ext cx="1525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Time Aware </a:t>
            </a:r>
            <a:r>
              <a:rPr lang="en-US" baseline="30000">
                <a:latin typeface="Calibri" panose="020F0502020204030204" pitchFamily="34" charset="0"/>
                <a:cs typeface="Calibri" panose="020F0502020204030204" pitchFamily="34" charset="0"/>
              </a:rPr>
              <a:t>[*]</a:t>
            </a: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2BD6B15F-34A0-B544-927C-9671A59ADB9B}"/>
              </a:ext>
            </a:extLst>
          </p:cNvPr>
          <p:cNvSpPr txBox="1"/>
          <p:nvPr/>
        </p:nvSpPr>
        <p:spPr>
          <a:xfrm>
            <a:off x="4765264" y="3717032"/>
            <a:ext cx="2165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Collision Recovery</a:t>
            </a:r>
            <a:r>
              <a:rPr lang="en-US" baseline="30000">
                <a:latin typeface="Calibri" panose="020F0502020204030204" pitchFamily="34" charset="0"/>
                <a:cs typeface="Calibri" panose="020F0502020204030204" pitchFamily="34" charset="0"/>
              </a:rPr>
              <a:t> [**]</a:t>
            </a:r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87" name="Group 9">
            <a:extLst>
              <a:ext uri="{FF2B5EF4-FFF2-40B4-BE49-F238E27FC236}">
                <a16:creationId xmlns:a16="http://schemas.microsoft.com/office/drawing/2014/main" id="{94FC9370-1998-5644-AD12-13C6E1B62AEE}"/>
              </a:ext>
            </a:extLst>
          </p:cNvPr>
          <p:cNvGrpSpPr/>
          <p:nvPr/>
        </p:nvGrpSpPr>
        <p:grpSpPr>
          <a:xfrm>
            <a:off x="4815115" y="4201597"/>
            <a:ext cx="3899284" cy="345213"/>
            <a:chOff x="5004048" y="1484784"/>
            <a:chExt cx="2160240" cy="360040"/>
          </a:xfrm>
        </p:grpSpPr>
        <p:sp>
          <p:nvSpPr>
            <p:cNvPr id="194" name="Rectangle 4">
              <a:extLst>
                <a:ext uri="{FF2B5EF4-FFF2-40B4-BE49-F238E27FC236}">
                  <a16:creationId xmlns:a16="http://schemas.microsoft.com/office/drawing/2014/main" id="{22229684-84E5-2246-9981-5597647A6CC9}"/>
                </a:ext>
              </a:extLst>
            </p:cNvPr>
            <p:cNvSpPr/>
            <p:nvPr/>
          </p:nvSpPr>
          <p:spPr>
            <a:xfrm>
              <a:off x="5004048" y="1484784"/>
              <a:ext cx="360040" cy="360040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rPr>
                <a:t>S</a:t>
              </a:r>
              <a:endParaRPr lang="en-CA" b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95" name="Rectangle 29">
              <a:extLst>
                <a:ext uri="{FF2B5EF4-FFF2-40B4-BE49-F238E27FC236}">
                  <a16:creationId xmlns:a16="http://schemas.microsoft.com/office/drawing/2014/main" id="{3590CC22-A93D-EA4E-A461-27AFC982839E}"/>
                </a:ext>
              </a:extLst>
            </p:cNvPr>
            <p:cNvSpPr/>
            <p:nvPr/>
          </p:nvSpPr>
          <p:spPr>
            <a:xfrm>
              <a:off x="5364088" y="1484784"/>
              <a:ext cx="360040" cy="360040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rPr>
                <a:t>C</a:t>
              </a:r>
              <a:endParaRPr lang="en-CA" b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96" name="Rectangle 30">
              <a:extLst>
                <a:ext uri="{FF2B5EF4-FFF2-40B4-BE49-F238E27FC236}">
                  <a16:creationId xmlns:a16="http://schemas.microsoft.com/office/drawing/2014/main" id="{AA55ADB4-642A-3446-A747-511A515B053A}"/>
                </a:ext>
              </a:extLst>
            </p:cNvPr>
            <p:cNvSpPr/>
            <p:nvPr/>
          </p:nvSpPr>
          <p:spPr>
            <a:xfrm>
              <a:off x="5724128" y="1484784"/>
              <a:ext cx="360040" cy="36004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rPr>
                <a:t>E</a:t>
              </a:r>
              <a:endParaRPr lang="en-CA" b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97" name="Rectangle 31">
              <a:extLst>
                <a:ext uri="{FF2B5EF4-FFF2-40B4-BE49-F238E27FC236}">
                  <a16:creationId xmlns:a16="http://schemas.microsoft.com/office/drawing/2014/main" id="{E575530F-0C89-E84F-A84F-43691507FF53}"/>
                </a:ext>
              </a:extLst>
            </p:cNvPr>
            <p:cNvSpPr/>
            <p:nvPr/>
          </p:nvSpPr>
          <p:spPr>
            <a:xfrm>
              <a:off x="6084168" y="1484784"/>
              <a:ext cx="360040" cy="360040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rPr>
                <a:t>C</a:t>
              </a:r>
              <a:endParaRPr lang="en-CA" b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98" name="Rectangle 32">
              <a:extLst>
                <a:ext uri="{FF2B5EF4-FFF2-40B4-BE49-F238E27FC236}">
                  <a16:creationId xmlns:a16="http://schemas.microsoft.com/office/drawing/2014/main" id="{24B34097-7BB2-5D42-B61F-1746F102B43C}"/>
                </a:ext>
              </a:extLst>
            </p:cNvPr>
            <p:cNvSpPr/>
            <p:nvPr/>
          </p:nvSpPr>
          <p:spPr>
            <a:xfrm>
              <a:off x="6444208" y="1484784"/>
              <a:ext cx="360040" cy="360040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rPr>
                <a:t>C</a:t>
              </a:r>
              <a:endParaRPr lang="en-CA" b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99" name="Rectangle 33">
              <a:extLst>
                <a:ext uri="{FF2B5EF4-FFF2-40B4-BE49-F238E27FC236}">
                  <a16:creationId xmlns:a16="http://schemas.microsoft.com/office/drawing/2014/main" id="{06CC1EB6-0F9A-494A-8F16-A995E6B0B195}"/>
                </a:ext>
              </a:extLst>
            </p:cNvPr>
            <p:cNvSpPr/>
            <p:nvPr/>
          </p:nvSpPr>
          <p:spPr>
            <a:xfrm>
              <a:off x="6804248" y="1484784"/>
              <a:ext cx="360040" cy="360040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rPr>
                <a:t>S</a:t>
              </a:r>
              <a:endParaRPr lang="en-CA" b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174" name="Pfeil nach unten 56">
            <a:extLst>
              <a:ext uri="{FF2B5EF4-FFF2-40B4-BE49-F238E27FC236}">
                <a16:creationId xmlns:a16="http://schemas.microsoft.com/office/drawing/2014/main" id="{06E1AE9C-9A89-A945-A318-84C9864C9B79}"/>
              </a:ext>
            </a:extLst>
          </p:cNvPr>
          <p:cNvSpPr/>
          <p:nvPr/>
        </p:nvSpPr>
        <p:spPr>
          <a:xfrm>
            <a:off x="7539955" y="4690386"/>
            <a:ext cx="399245" cy="238100"/>
          </a:xfrm>
          <a:prstGeom prst="down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0" name="Group 9">
            <a:extLst>
              <a:ext uri="{FF2B5EF4-FFF2-40B4-BE49-F238E27FC236}">
                <a16:creationId xmlns:a16="http://schemas.microsoft.com/office/drawing/2014/main" id="{DDCDABD1-3B30-E24D-8A12-614B2F56BFFD}"/>
              </a:ext>
            </a:extLst>
          </p:cNvPr>
          <p:cNvGrpSpPr/>
          <p:nvPr/>
        </p:nvGrpSpPr>
        <p:grpSpPr>
          <a:xfrm>
            <a:off x="4815115" y="5072063"/>
            <a:ext cx="3899284" cy="345213"/>
            <a:chOff x="5004048" y="1484784"/>
            <a:chExt cx="2160240" cy="360040"/>
          </a:xfrm>
        </p:grpSpPr>
        <p:sp>
          <p:nvSpPr>
            <p:cNvPr id="201" name="Rectangle 4">
              <a:extLst>
                <a:ext uri="{FF2B5EF4-FFF2-40B4-BE49-F238E27FC236}">
                  <a16:creationId xmlns:a16="http://schemas.microsoft.com/office/drawing/2014/main" id="{E6E6F511-A47D-B54E-A41E-189E8ECBE4D4}"/>
                </a:ext>
              </a:extLst>
            </p:cNvPr>
            <p:cNvSpPr/>
            <p:nvPr/>
          </p:nvSpPr>
          <p:spPr>
            <a:xfrm>
              <a:off x="5004048" y="1484784"/>
              <a:ext cx="360040" cy="360040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rPr>
                <a:t>S</a:t>
              </a:r>
              <a:endParaRPr lang="en-CA" b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02" name="Rectangle 29">
              <a:extLst>
                <a:ext uri="{FF2B5EF4-FFF2-40B4-BE49-F238E27FC236}">
                  <a16:creationId xmlns:a16="http://schemas.microsoft.com/office/drawing/2014/main" id="{43926B27-4DE9-B84F-B09C-ACDCFCB85835}"/>
                </a:ext>
              </a:extLst>
            </p:cNvPr>
            <p:cNvSpPr/>
            <p:nvPr/>
          </p:nvSpPr>
          <p:spPr>
            <a:xfrm>
              <a:off x="5364088" y="1484784"/>
              <a:ext cx="360040" cy="360040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rPr>
                <a:t>S</a:t>
              </a:r>
              <a:endParaRPr lang="en-CA" b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03" name="Rectangle 30">
              <a:extLst>
                <a:ext uri="{FF2B5EF4-FFF2-40B4-BE49-F238E27FC236}">
                  <a16:creationId xmlns:a16="http://schemas.microsoft.com/office/drawing/2014/main" id="{B75881F8-714A-0441-A97A-E0DEBB352DE1}"/>
                </a:ext>
              </a:extLst>
            </p:cNvPr>
            <p:cNvSpPr/>
            <p:nvPr/>
          </p:nvSpPr>
          <p:spPr>
            <a:xfrm>
              <a:off x="5724128" y="1484784"/>
              <a:ext cx="360040" cy="36004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rPr>
                <a:t>E</a:t>
              </a:r>
              <a:endParaRPr lang="en-CA" b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04" name="Rectangle 31">
              <a:extLst>
                <a:ext uri="{FF2B5EF4-FFF2-40B4-BE49-F238E27FC236}">
                  <a16:creationId xmlns:a16="http://schemas.microsoft.com/office/drawing/2014/main" id="{97EB879F-1726-2545-A5BD-6F6AA6B81EE2}"/>
                </a:ext>
              </a:extLst>
            </p:cNvPr>
            <p:cNvSpPr/>
            <p:nvPr/>
          </p:nvSpPr>
          <p:spPr>
            <a:xfrm>
              <a:off x="6084168" y="1484784"/>
              <a:ext cx="360040" cy="360040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rPr>
                <a:t>C</a:t>
              </a:r>
              <a:endParaRPr lang="en-CA" b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05" name="Rectangle 32">
              <a:extLst>
                <a:ext uri="{FF2B5EF4-FFF2-40B4-BE49-F238E27FC236}">
                  <a16:creationId xmlns:a16="http://schemas.microsoft.com/office/drawing/2014/main" id="{DA22EF17-72ED-0D4A-9F90-7C8B0C1326E9}"/>
                </a:ext>
              </a:extLst>
            </p:cNvPr>
            <p:cNvSpPr/>
            <p:nvPr/>
          </p:nvSpPr>
          <p:spPr>
            <a:xfrm>
              <a:off x="6444208" y="1484784"/>
              <a:ext cx="360040" cy="360040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rPr>
                <a:t>S</a:t>
              </a:r>
              <a:endParaRPr lang="en-CA" b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06" name="Rectangle 33">
              <a:extLst>
                <a:ext uri="{FF2B5EF4-FFF2-40B4-BE49-F238E27FC236}">
                  <a16:creationId xmlns:a16="http://schemas.microsoft.com/office/drawing/2014/main" id="{67DC28B8-8C28-664D-980B-AC86A0E9D1D0}"/>
                </a:ext>
              </a:extLst>
            </p:cNvPr>
            <p:cNvSpPr/>
            <p:nvPr/>
          </p:nvSpPr>
          <p:spPr>
            <a:xfrm>
              <a:off x="6804248" y="1484784"/>
              <a:ext cx="360040" cy="360040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rPr>
                <a:t>S</a:t>
              </a:r>
              <a:endParaRPr lang="en-CA" b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48BD57FC-E11C-2C48-9E62-899B5F00DC60}"/>
              </a:ext>
            </a:extLst>
          </p:cNvPr>
          <p:cNvSpPr txBox="1"/>
          <p:nvPr/>
        </p:nvSpPr>
        <p:spPr>
          <a:xfrm>
            <a:off x="1850519" y="4244828"/>
            <a:ext cx="876137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 b="1">
                <a:solidFill>
                  <a:srgbClr val="001E64"/>
                </a:solidFill>
                <a:latin typeface="Calibri" panose="020F0502020204030204" pitchFamily="34" charset="0"/>
                <a:cs typeface="Arial" pitchFamily="34" charset="0"/>
              </a:rPr>
              <a:t>PHY-Layer</a:t>
            </a:r>
            <a:endParaRPr lang="en-US" b="1"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38466F-20D2-FD4F-AB5B-EA205B7C5CB6}"/>
              </a:ext>
            </a:extLst>
          </p:cNvPr>
          <p:cNvSpPr txBox="1"/>
          <p:nvPr/>
        </p:nvSpPr>
        <p:spPr>
          <a:xfrm>
            <a:off x="2228874" y="4534716"/>
            <a:ext cx="1613134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 b="1">
                <a:solidFill>
                  <a:srgbClr val="001E64"/>
                </a:solidFill>
                <a:latin typeface="Calibri" panose="020F0502020204030204" pitchFamily="34" charset="0"/>
                <a:cs typeface="Arial" pitchFamily="34" charset="0"/>
              </a:rPr>
              <a:t>**Collision Recovery</a:t>
            </a:r>
            <a:endParaRPr lang="en-US" sz="1300" b="1">
              <a:latin typeface="+mj-lt"/>
            </a:endParaRPr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514935AF-2A44-6245-82CB-A0A36A0E278C}"/>
              </a:ext>
            </a:extLst>
          </p:cNvPr>
          <p:cNvSpPr txBox="1"/>
          <p:nvPr/>
        </p:nvSpPr>
        <p:spPr>
          <a:xfrm>
            <a:off x="904609" y="4509120"/>
            <a:ext cx="1094723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 b="1">
                <a:solidFill>
                  <a:srgbClr val="001E64"/>
                </a:solidFill>
                <a:latin typeface="Calibri" panose="020F0502020204030204" pitchFamily="34" charset="0"/>
                <a:cs typeface="Arial" pitchFamily="34" charset="0"/>
              </a:rPr>
              <a:t>*Time Aware</a:t>
            </a:r>
            <a:endParaRPr lang="en-US" sz="1300" b="1">
              <a:latin typeface="+mj-lt"/>
            </a:endParaRPr>
          </a:p>
        </p:txBody>
      </p:sp>
      <p:sp>
        <p:nvSpPr>
          <p:cNvPr id="12" name="Left Brace 11">
            <a:extLst>
              <a:ext uri="{FF2B5EF4-FFF2-40B4-BE49-F238E27FC236}">
                <a16:creationId xmlns:a16="http://schemas.microsoft.com/office/drawing/2014/main" id="{5853E932-DEE1-304D-BBB0-D674C45D9FB0}"/>
              </a:ext>
            </a:extLst>
          </p:cNvPr>
          <p:cNvSpPr/>
          <p:nvPr/>
        </p:nvSpPr>
        <p:spPr bwMode="auto">
          <a:xfrm rot="5400000">
            <a:off x="2243479" y="3692767"/>
            <a:ext cx="103974" cy="1672748"/>
          </a:xfrm>
          <a:prstGeom prst="leftBrace">
            <a:avLst/>
          </a:prstGeom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Frutiger LT Com 55 Roman" pitchFamily="34" charset="0"/>
            </a:endParaRPr>
          </a:p>
        </p:txBody>
      </p:sp>
      <p:sp>
        <p:nvSpPr>
          <p:cNvPr id="77" name="Pfeil nach unten 56">
            <a:extLst>
              <a:ext uri="{FF2B5EF4-FFF2-40B4-BE49-F238E27FC236}">
                <a16:creationId xmlns:a16="http://schemas.microsoft.com/office/drawing/2014/main" id="{244BE5A9-3B0E-FD47-A314-95B1772CBFA8}"/>
              </a:ext>
            </a:extLst>
          </p:cNvPr>
          <p:cNvSpPr/>
          <p:nvPr/>
        </p:nvSpPr>
        <p:spPr>
          <a:xfrm>
            <a:off x="5572609" y="4706841"/>
            <a:ext cx="399245" cy="238100"/>
          </a:xfrm>
          <a:prstGeom prst="down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itel 7">
            <a:extLst>
              <a:ext uri="{FF2B5EF4-FFF2-40B4-BE49-F238E27FC236}">
                <a16:creationId xmlns:a16="http://schemas.microsoft.com/office/drawing/2014/main" id="{011670B7-F85A-9344-98E5-D29FBF819D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707886"/>
          </a:xfrm>
        </p:spPr>
        <p:txBody>
          <a:bodyPr/>
          <a:lstStyle/>
          <a:p>
            <a:r>
              <a:rPr lang="en-US" sz="2600">
                <a:latin typeface="Calibri" panose="020F0502020204030204" pitchFamily="34" charset="0"/>
                <a:cs typeface="Calibri" panose="020F0502020204030204" pitchFamily="34" charset="0"/>
              </a:rPr>
              <a:t>RFID Reading Process:</a:t>
            </a:r>
            <a:br>
              <a:rPr lang="en-US"/>
            </a:br>
            <a:r>
              <a:rPr lang="en-US" sz="2000">
                <a:solidFill>
                  <a:srgbClr val="00406F"/>
                </a:solidFill>
                <a:latin typeface="Frutiger LT Com 45 Light" pitchFamily="34" charset="0"/>
              </a:rPr>
              <a:t>PHY-Layer Parameters</a:t>
            </a:r>
            <a:r>
              <a:rPr lang="en-US" sz="2000" baseline="30000">
                <a:solidFill>
                  <a:srgbClr val="00406F"/>
                </a:solidFill>
                <a:latin typeface="Frutiger LT Com 45 Light" pitchFamily="34" charset="0"/>
              </a:rPr>
              <a:t>[1, 2]</a:t>
            </a:r>
            <a:endParaRPr lang="en-US" sz="2000" baseline="30000">
              <a:solidFill>
                <a:srgbClr val="00406F"/>
              </a:solidFill>
              <a:latin typeface="Frutiger LT Com 45 Light" pitchFamily="34" charset="0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236E23-BB7D-EA43-8A8C-AF8F761D29BD}"/>
              </a:ext>
            </a:extLst>
          </p:cNvPr>
          <p:cNvSpPr txBox="1"/>
          <p:nvPr/>
        </p:nvSpPr>
        <p:spPr>
          <a:xfrm>
            <a:off x="9507794" y="417871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>
              <a:latin typeface="+mj-lt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2C3BD1A-4D81-784F-A821-648317A375A1}"/>
              </a:ext>
            </a:extLst>
          </p:cNvPr>
          <p:cNvGrpSpPr/>
          <p:nvPr/>
        </p:nvGrpSpPr>
        <p:grpSpPr>
          <a:xfrm>
            <a:off x="2600325" y="2206697"/>
            <a:ext cx="3612605" cy="2361309"/>
            <a:chOff x="2600325" y="2206697"/>
            <a:chExt cx="3612605" cy="236130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Oval 82">
                  <a:extLst>
                    <a:ext uri="{FF2B5EF4-FFF2-40B4-BE49-F238E27FC236}">
                      <a16:creationId xmlns:a16="http://schemas.microsoft.com/office/drawing/2014/main" id="{62BD8C50-948F-9843-A98F-7B4F1EDD00DC}"/>
                    </a:ext>
                  </a:extLst>
                </p:cNvPr>
                <p:cNvSpPr/>
                <p:nvPr/>
              </p:nvSpPr>
              <p:spPr bwMode="auto">
                <a:xfrm>
                  <a:off x="2600325" y="2206697"/>
                  <a:ext cx="3612605" cy="2361309"/>
                </a:xfrm>
                <a:prstGeom prst="ellipse">
                  <a:avLst/>
                </a:prstGeom>
                <a:solidFill>
                  <a:schemeClr val="accent5"/>
                </a:solidFill>
                <a:ln w="19050" cap="flat" cmpd="sng" algn="ctr">
                  <a:solidFill>
                    <a:schemeClr val="tx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>
                    <a:spcAft>
                      <a:spcPct val="400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5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5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𝜂</m:t>
                            </m:r>
                          </m:e>
                          <m:sub>
                            <m:r>
                              <a:rPr lang="de-DE" sz="25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𝑃𝐻𝑌</m:t>
                            </m:r>
                          </m:sub>
                        </m:sSub>
                        <m:r>
                          <a:rPr lang="de-DE" sz="25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DE" sz="25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≈</m:t>
                        </m:r>
                        <m:r>
                          <a:rPr lang="de-DE" sz="25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  <m:r>
                          <a:rPr lang="de-DE" sz="25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de-DE" sz="25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%</m:t>
                        </m:r>
                      </m:oMath>
                    </m:oMathPara>
                  </a14:m>
                  <a:endParaRPr kumimoji="0" lang="en-US" sz="2500" b="0" i="0" u="none" strike="noStrike" cap="none" normalizeH="0" baseline="0">
                    <a:ln>
                      <a:noFill/>
                    </a:ln>
                    <a:solidFill>
                      <a:srgbClr val="FF0000"/>
                    </a:solidFill>
                    <a:effectLst/>
                    <a:latin typeface="+mj-lt"/>
                  </a:endParaRPr>
                </a:p>
                <a:p>
                  <a:pPr>
                    <a:spcAft>
                      <a:spcPct val="40000"/>
                    </a:spcAft>
                  </a:pPr>
                  <a:endParaRPr kumimoji="0" lang="en-US" sz="2500" b="0" i="0" u="none" strike="noStrike" cap="none" normalizeH="0" baseline="0">
                    <a:ln>
                      <a:noFill/>
                    </a:ln>
                    <a:solidFill>
                      <a:srgbClr val="FF0000"/>
                    </a:solidFill>
                    <a:effectLst/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83" name="Oval 82">
                  <a:extLst>
                    <a:ext uri="{FF2B5EF4-FFF2-40B4-BE49-F238E27FC236}">
                      <a16:creationId xmlns:a16="http://schemas.microsoft.com/office/drawing/2014/main" id="{62BD8C50-948F-9843-A98F-7B4F1EDD00D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600325" y="2206697"/>
                  <a:ext cx="3612605" cy="2361309"/>
                </a:xfrm>
                <a:prstGeom prst="ellipse">
                  <a:avLst/>
                </a:prstGeom>
                <a:blipFill>
                  <a:blip r:embed="rId15"/>
                  <a:stretch>
                    <a:fillRect/>
                  </a:stretch>
                </a:blipFill>
                <a:ln w="19050" cap="flat" cmpd="sng" algn="ctr">
                  <a:solidFill>
                    <a:schemeClr val="tx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642F6DD6-0D46-124D-B53A-D53BE9D5EC91}"/>
                    </a:ext>
                  </a:extLst>
                </p:cNvPr>
                <p:cNvSpPr txBox="1"/>
                <p:nvPr/>
              </p:nvSpPr>
              <p:spPr>
                <a:xfrm>
                  <a:off x="2974473" y="3501602"/>
                  <a:ext cx="2959913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171450" indent="-171450"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2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200" b="1" i="1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  <m:sub>
                          <m:r>
                            <a:rPr lang="de-DE" sz="1200" b="1" i="1">
                              <a:latin typeface="Cambria Math" panose="02040503050406030204" pitchFamily="18" charset="0"/>
                            </a:rPr>
                            <m:t>𝒆</m:t>
                          </m:r>
                        </m:sub>
                      </m:sSub>
                      <m:r>
                        <a:rPr lang="de-DE" sz="12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1200" b="1" i="1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de-DE" sz="1200" b="1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de-DE" sz="1200" b="1" i="1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de-DE" sz="12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sz="12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200" b="1" i="1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  <m:sub>
                          <m:r>
                            <a:rPr lang="de-DE" sz="1200" b="1" i="1">
                              <a:latin typeface="Cambria Math" panose="02040503050406030204" pitchFamily="18" charset="0"/>
                            </a:rPr>
                            <m:t>𝒔𝒍𝒐𝒕</m:t>
                          </m:r>
                        </m:sub>
                      </m:sSub>
                    </m:oMath>
                  </a14:m>
                  <a:endParaRPr lang="en-US" sz="1200">
                    <a:latin typeface="+mj-lt"/>
                  </a:endParaRPr>
                </a:p>
                <a:p>
                  <a:pPr marL="171450" indent="-171450">
                    <a:buFont typeface="Arial" panose="020B0604020202020204" pitchFamily="34" charset="0"/>
                    <a:buChar char="•"/>
                  </a:pPr>
                  <a:r>
                    <a:rPr lang="en-US" sz="1200">
                      <a:latin typeface="+mj-lt"/>
                    </a:rPr>
                    <a:t>Average Collision recovery prob. = 0.7</a:t>
                  </a:r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642F6DD6-0D46-124D-B53A-D53BE9D5EC9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74473" y="3501602"/>
                  <a:ext cx="2959913" cy="461665"/>
                </a:xfrm>
                <a:prstGeom prst="rect">
                  <a:avLst/>
                </a:prstGeom>
                <a:blipFill>
                  <a:blip r:embed="rId16"/>
                  <a:stretch>
                    <a:fillRect b="-8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52146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mph" presetSubtype="0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indefinite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1" dur="indefinite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indefinite"/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4" dur="indefinite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indefinite"/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7" dur="indefinite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indefinite"/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0" dur="indefinite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indefinite"/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3" dur="indefinite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indefinite"/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6" dur="indefinite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indefinite"/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9" dur="indefinite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indefinite"/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62" dur="indefinite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indefinite"/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65" dur="indefinite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indefinite"/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68" dur="indefinite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indefinite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1" dur="indefinite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indefinite"/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4" dur="indefinite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indefinite"/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7" dur="indefinite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indefinite"/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80" dur="indefinite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indefinite"/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83" dur="indefinite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86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89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indefinite"/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92" dur="indefinite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indefinite"/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95" dur="indefinite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indefinite"/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98" dur="indefinite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indefinite"/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1" dur="indefinite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4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7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indefinite"/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10" dur="indefinite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indefinit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13" dur="indefinite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indefinite"/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16" dur="indefinite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  <p:bldP spid="87" grpId="0" animBg="1"/>
      <p:bldP spid="89" grpId="0" animBg="1"/>
      <p:bldP spid="90" grpId="0"/>
      <p:bldP spid="91" grpId="0"/>
      <p:bldP spid="93" grpId="0" animBg="1"/>
      <p:bldP spid="97" grpId="0" animBg="1"/>
      <p:bldP spid="100" grpId="0" animBg="1"/>
      <p:bldP spid="102" grpId="0"/>
      <p:bldP spid="6" grpId="0"/>
      <p:bldP spid="6" grpId="1"/>
      <p:bldP spid="171" grpId="0"/>
      <p:bldP spid="171" grpId="1"/>
      <p:bldP spid="174" grpId="0" animBg="1"/>
      <p:bldP spid="174" grpId="1" animBg="1"/>
      <p:bldP spid="9" grpId="0"/>
      <p:bldP spid="10" grpId="0"/>
      <p:bldP spid="10" grpId="1"/>
      <p:bldP spid="207" grpId="0"/>
      <p:bldP spid="207" grpId="1"/>
      <p:bldP spid="12" grpId="0" animBg="1"/>
      <p:bldP spid="12" grpId="1" animBg="1"/>
      <p:bldP spid="77" grpId="0" animBg="1"/>
      <p:bldP spid="77" grpId="1" animBg="1"/>
    </p:bldLst>
  </p:timing>
</p:sld>
</file>

<file path=ppt/theme/theme1.xml><?xml version="1.0" encoding="utf-8"?>
<a:theme xmlns:a="http://schemas.openxmlformats.org/drawingml/2006/main" name="2016-09_pptx_Master_LIKE_eng_4zu3">
  <a:themeElements>
    <a:clrScheme name="like">
      <a:dk1>
        <a:srgbClr val="000000"/>
      </a:dk1>
      <a:lt1>
        <a:srgbClr val="FFFFFF"/>
      </a:lt1>
      <a:dk2>
        <a:srgbClr val="00406F"/>
      </a:dk2>
      <a:lt2>
        <a:srgbClr val="C2C2C2"/>
      </a:lt2>
      <a:accent1>
        <a:srgbClr val="EB6A0A"/>
      </a:accent1>
      <a:accent2>
        <a:srgbClr val="006E92"/>
      </a:accent2>
      <a:accent3>
        <a:srgbClr val="25BAE2"/>
      </a:accent3>
      <a:accent4>
        <a:srgbClr val="B1C800"/>
      </a:accent4>
      <a:accent5>
        <a:srgbClr val="FEEFD6"/>
      </a:accent5>
      <a:accent6>
        <a:srgbClr val="E1E3E3"/>
      </a:accent6>
      <a:hlink>
        <a:srgbClr val="25BAE2"/>
      </a:hlink>
      <a:folHlink>
        <a:srgbClr val="B1C8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19050" cap="flat" cmpd="sng" algn="ctr">
          <a:solidFill>
            <a:schemeClr val="tx2"/>
          </a:solidFill>
          <a:prstDash val="solid"/>
          <a:round/>
          <a:headEnd type="none" w="med" len="med"/>
          <a:tailEnd type="none" w="med" len="med"/>
        </a:ln>
        <a:effectLst/>
        <a:extLst/>
      </a:spPr>
      <a:bodyPr vert="horz" wrap="square" lIns="0" tIns="0" rIns="0" bIns="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40000"/>
          </a:spcAft>
          <a:buClrTx/>
          <a:buSzTx/>
          <a:buFont typeface="Wingdings" pitchFamily="2" charset="2"/>
          <a:buNone/>
          <a:tabLst/>
          <a:defRPr kumimoji="0" sz="1800" b="0" i="0" u="none" strike="noStrike" cap="none" normalizeH="0" baseline="0" dirty="0" smtClean="0">
            <a:ln>
              <a:noFill/>
            </a:ln>
            <a:solidFill>
              <a:schemeClr val="tx1"/>
            </a:solidFill>
            <a:effectLst/>
            <a:latin typeface="+mj-lt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0" tIns="0" rIns="0" bIns="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40000"/>
          </a:spcAft>
          <a:buClrTx/>
          <a:buSzTx/>
          <a:buFont typeface="Wingdings" pitchFamily="2" charset="2"/>
          <a:buNone/>
          <a:tabLst/>
          <a:defRPr kumimoji="0" lang="de-DE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Frutiger LT Com 55 Roman" pitchFamily="34" charset="0"/>
          </a:defRPr>
        </a:defPPr>
      </a:lstStyle>
    </a:lnDef>
    <a:txDef>
      <a:spPr>
        <a:noFill/>
      </a:spPr>
      <a:bodyPr wrap="square" rtlCol="0">
        <a:spAutoFit/>
      </a:bodyPr>
      <a:lstStyle>
        <a:defPPr>
          <a:defRPr dirty="0">
            <a:latin typeface="+mj-lt"/>
          </a:defRPr>
        </a:defPPr>
      </a:lstStyle>
    </a:txDef>
  </a:objectDefaults>
  <a:extraClrSchemeLst>
    <a:extraClrScheme>
      <a:clrScheme name="Bullet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ullets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ullets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ullets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ullets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ullets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ullets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ullets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ullets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ullets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ullets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ullets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ullets 13">
        <a:dk1>
          <a:srgbClr val="000000"/>
        </a:dk1>
        <a:lt1>
          <a:srgbClr val="FFFFFF"/>
        </a:lt1>
        <a:dk2>
          <a:srgbClr val="000000"/>
        </a:dk2>
        <a:lt2>
          <a:srgbClr val="A8AFAF"/>
        </a:lt2>
        <a:accent1>
          <a:srgbClr val="009475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AAC8BD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ullets 14">
        <a:dk1>
          <a:srgbClr val="000000"/>
        </a:dk1>
        <a:lt1>
          <a:srgbClr val="FFFFFF"/>
        </a:lt1>
        <a:dk2>
          <a:srgbClr val="000000"/>
        </a:dk2>
        <a:lt2>
          <a:srgbClr val="A8AFAF"/>
        </a:lt2>
        <a:accent1>
          <a:srgbClr val="009475"/>
        </a:accent1>
        <a:accent2>
          <a:srgbClr val="009475"/>
        </a:accent2>
        <a:accent3>
          <a:srgbClr val="FFFFFF"/>
        </a:accent3>
        <a:accent4>
          <a:srgbClr val="000000"/>
        </a:accent4>
        <a:accent5>
          <a:srgbClr val="AAC8BD"/>
        </a:accent5>
        <a:accent6>
          <a:srgbClr val="008669"/>
        </a:accent6>
        <a:hlink>
          <a:srgbClr val="009475"/>
        </a:hlink>
        <a:folHlink>
          <a:srgbClr val="009475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ullets 15">
        <a:dk1>
          <a:srgbClr val="000000"/>
        </a:dk1>
        <a:lt1>
          <a:srgbClr val="FFFFFF"/>
        </a:lt1>
        <a:dk2>
          <a:srgbClr val="009475"/>
        </a:dk2>
        <a:lt2>
          <a:srgbClr val="A8AFAF"/>
        </a:lt2>
        <a:accent1>
          <a:srgbClr val="25BAE2"/>
        </a:accent1>
        <a:accent2>
          <a:srgbClr val="006E92"/>
        </a:accent2>
        <a:accent3>
          <a:srgbClr val="FFFFFF"/>
        </a:accent3>
        <a:accent4>
          <a:srgbClr val="000000"/>
        </a:accent4>
        <a:accent5>
          <a:srgbClr val="ACD9EE"/>
        </a:accent5>
        <a:accent6>
          <a:srgbClr val="006384"/>
        </a:accent6>
        <a:hlink>
          <a:srgbClr val="4C636F"/>
        </a:hlink>
        <a:folHlink>
          <a:srgbClr val="9E1C2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ullets 16">
        <a:dk1>
          <a:srgbClr val="000000"/>
        </a:dk1>
        <a:lt1>
          <a:srgbClr val="FFFFFF"/>
        </a:lt1>
        <a:dk2>
          <a:srgbClr val="009475"/>
        </a:dk2>
        <a:lt2>
          <a:srgbClr val="25BAE2"/>
        </a:lt2>
        <a:accent1>
          <a:srgbClr val="009475"/>
        </a:accent1>
        <a:accent2>
          <a:srgbClr val="006E92"/>
        </a:accent2>
        <a:accent3>
          <a:srgbClr val="FFFFFF"/>
        </a:accent3>
        <a:accent4>
          <a:srgbClr val="000000"/>
        </a:accent4>
        <a:accent5>
          <a:srgbClr val="AAC8BD"/>
        </a:accent5>
        <a:accent6>
          <a:srgbClr val="006384"/>
        </a:accent6>
        <a:hlink>
          <a:srgbClr val="4C636F"/>
        </a:hlink>
        <a:folHlink>
          <a:srgbClr val="9E1C2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">
  <a:themeElements>
    <a:clrScheme name="Fraunhofer Farbpalette">
      <a:dk1>
        <a:srgbClr val="000000"/>
      </a:dk1>
      <a:lt1>
        <a:srgbClr val="FFFFFF"/>
      </a:lt1>
      <a:dk2>
        <a:srgbClr val="179C7D"/>
      </a:dk2>
      <a:lt2>
        <a:srgbClr val="A8AFAF"/>
      </a:lt2>
      <a:accent1>
        <a:srgbClr val="EB6A0A"/>
      </a:accent1>
      <a:accent2>
        <a:srgbClr val="006E92"/>
      </a:accent2>
      <a:accent3>
        <a:srgbClr val="25BAE2"/>
      </a:accent3>
      <a:accent4>
        <a:srgbClr val="B1C800"/>
      </a:accent4>
      <a:accent5>
        <a:srgbClr val="FEEFD6"/>
      </a:accent5>
      <a:accent6>
        <a:srgbClr val="E1E3E3"/>
      </a:accent6>
      <a:hlink>
        <a:srgbClr val="25BAE2"/>
      </a:hlink>
      <a:folHlink>
        <a:srgbClr val="B1C8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P10_110616_ppt_Master_Ins_de_4zu3</Template>
  <TotalTime>7597</TotalTime>
  <Words>5066</Words>
  <Application>Microsoft Macintosh PowerPoint</Application>
  <PresentationFormat>On-screen Show (4:3)</PresentationFormat>
  <Paragraphs>2043</Paragraphs>
  <Slides>85</Slides>
  <Notes>13</Notes>
  <HiddenSlides>38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85</vt:i4>
      </vt:variant>
    </vt:vector>
  </HeadingPairs>
  <TitlesOfParts>
    <vt:vector size="98" baseType="lpstr">
      <vt:lpstr>Arial Unicode MS</vt:lpstr>
      <vt:lpstr>Batang</vt:lpstr>
      <vt:lpstr>ＭＳ Ｐゴシック</vt:lpstr>
      <vt:lpstr>Arial</vt:lpstr>
      <vt:lpstr>Calibri</vt:lpstr>
      <vt:lpstr>Cambria Math</vt:lpstr>
      <vt:lpstr>FontAwesome</vt:lpstr>
      <vt:lpstr>Frutiger LT Com 45 Light</vt:lpstr>
      <vt:lpstr>Frutiger LT Com 55 Roman</vt:lpstr>
      <vt:lpstr>Tahoma</vt:lpstr>
      <vt:lpstr>Times New Roman</vt:lpstr>
      <vt:lpstr>Wingdings</vt:lpstr>
      <vt:lpstr>2016-09_pptx_Master_LIKE_eng_4zu3</vt:lpstr>
      <vt:lpstr>PowerPoint Presentation</vt:lpstr>
      <vt:lpstr>Motivation</vt:lpstr>
      <vt:lpstr>Identification Systems</vt:lpstr>
      <vt:lpstr> Agenda</vt:lpstr>
      <vt:lpstr>RFID Reading Process: Frame Slotted ALOHA (FSA)[1, 2]</vt:lpstr>
      <vt:lpstr>RFID Reading Process: Frame Slotted ALOHA (FSA)[1, 2]</vt:lpstr>
      <vt:lpstr>RFID Reading Process: Frame Slotted ALOHA (FSA)[1, 2]</vt:lpstr>
      <vt:lpstr>RFID Reading Process: Frame Slotted ALOHA (FSA)[1, 2]</vt:lpstr>
      <vt:lpstr>RFID Reading Process: PHY-Layer Parameters[1, 2]</vt:lpstr>
      <vt:lpstr>FSA with PHY-Layer Improvement</vt:lpstr>
      <vt:lpstr> Agenda</vt:lpstr>
      <vt:lpstr>Tags Population Estimation</vt:lpstr>
      <vt:lpstr>Tags Population Estimation</vt:lpstr>
      <vt:lpstr>Tags Population Estimation</vt:lpstr>
      <vt:lpstr>Tags Population Estimation</vt:lpstr>
      <vt:lpstr>Tags Population Estimation</vt:lpstr>
      <vt:lpstr>Tags Population Estimation</vt:lpstr>
      <vt:lpstr>Tags Population Estimation</vt:lpstr>
      <vt:lpstr>FSA after Tags Population Estimation</vt:lpstr>
      <vt:lpstr> Agenda</vt:lpstr>
      <vt:lpstr>Frame Length Optimization </vt:lpstr>
      <vt:lpstr>Frame Length Optimization Conventional System[1-3]</vt:lpstr>
      <vt:lpstr>Frame Length Optimization Time Aware System</vt:lpstr>
      <vt:lpstr>Frame Length Optimization: Time Aware System</vt:lpstr>
      <vt:lpstr>Frame Length Optimization: Time Aware System</vt:lpstr>
      <vt:lpstr>Frame Length Optimization: Time and Collision Recovery Aware System</vt:lpstr>
      <vt:lpstr>Frame Length Optimization: Time and Collision Recovery Aware System</vt:lpstr>
      <vt:lpstr>Frame Length Optimization: Time and Collision Recovery Aware System</vt:lpstr>
      <vt:lpstr>Frame Length Optimization Multiple Collision Recovery Coefficients  Aware System</vt:lpstr>
      <vt:lpstr>Frame Length Optimization Multiple Collision Recovery Coefficients  Aware System</vt:lpstr>
      <vt:lpstr>Frame Length Optimization: Multiple Collision Recovery Coefficients Aware System</vt:lpstr>
      <vt:lpstr>Frame Length Optimization: Multiple Collision Recovery Coefficients Aware System</vt:lpstr>
      <vt:lpstr>Frame Length Optimization: Time and Multiple Collision Recovery Coefficients Aware System</vt:lpstr>
      <vt:lpstr>Frame Length Optimization: Time and Multiple Collision Recovery Coefficients Aware System</vt:lpstr>
      <vt:lpstr>Frame Length Optimization: Time and Multiple Collision Recovery Coefficients Aware System</vt:lpstr>
      <vt:lpstr>Frame Length Optimization: Comparison between the Proposed Algorithms [Simple Estimation] </vt:lpstr>
      <vt:lpstr>Frame Length Optimization: Comparison between the Proposed Algorithms [ML estimation] </vt:lpstr>
      <vt:lpstr>FSA after Frame Length Optimization</vt:lpstr>
      <vt:lpstr> Agenda</vt:lpstr>
      <vt:lpstr>Collided Slot in EPCglobal C1G2</vt:lpstr>
      <vt:lpstr>Proposed Improvements of the EPCglobal C1 G2 </vt:lpstr>
      <vt:lpstr>Proposed Reading Efficiency</vt:lpstr>
      <vt:lpstr>Simulation Results </vt:lpstr>
      <vt:lpstr>FSA after PHY-Layer Improvement</vt:lpstr>
      <vt:lpstr> Agenda</vt:lpstr>
      <vt:lpstr>Conclusion and Outlook </vt:lpstr>
      <vt:lpstr>PowerPoint Presentation</vt:lpstr>
      <vt:lpstr>PowerPoint Presentation</vt:lpstr>
      <vt:lpstr>Graphic elements Boxes, arrows, bonds and lines</vt:lpstr>
      <vt:lpstr>RFID Reading Efficiency</vt:lpstr>
      <vt:lpstr>Charts</vt:lpstr>
      <vt:lpstr>Name, Titel and Date</vt:lpstr>
      <vt:lpstr>Table sheets</vt:lpstr>
      <vt:lpstr>Colours</vt:lpstr>
      <vt:lpstr>Estimation of the RFID Tags Population</vt:lpstr>
      <vt:lpstr>Tags Population Estimation</vt:lpstr>
      <vt:lpstr>Tags Population Estimation</vt:lpstr>
      <vt:lpstr>Tags Population Estimation</vt:lpstr>
      <vt:lpstr>Tags Population Estimation</vt:lpstr>
      <vt:lpstr>Tags Population Estimation</vt:lpstr>
      <vt:lpstr>Tags Population Estimation</vt:lpstr>
      <vt:lpstr>Reading Process of the EPCglobal C1G2 </vt:lpstr>
      <vt:lpstr>EPCglobal C1G2 Conventional Reading Process </vt:lpstr>
      <vt:lpstr>Proposed EPCglobal C1G2 Reading Process </vt:lpstr>
      <vt:lpstr>Proposed EPCglobal C1G2 Reading Process </vt:lpstr>
      <vt:lpstr>RFID Reading Process</vt:lpstr>
      <vt:lpstr>Proposed EPCglobal C1G2 Reading Process </vt:lpstr>
      <vt:lpstr>Proposed EPCglobal C1G2 Reading Process </vt:lpstr>
      <vt:lpstr>Proposed EPCglobal C1G2 Reading Process </vt:lpstr>
      <vt:lpstr>Proposed EPCglobal C1G2 Reading Process </vt:lpstr>
      <vt:lpstr>Proposed Reading Efficiency</vt:lpstr>
      <vt:lpstr>RFID Reading Process</vt:lpstr>
      <vt:lpstr>RFID Reading Process</vt:lpstr>
      <vt:lpstr>Proposed System</vt:lpstr>
      <vt:lpstr>Tags Population Estimation</vt:lpstr>
      <vt:lpstr>Tags Population Estimation</vt:lpstr>
      <vt:lpstr>Design and Implementation of Anti-collision Algorithms for Dense RFID Systems  </vt:lpstr>
      <vt:lpstr>Design and Implementation of Anti-collision Algorithms for Dense RFID Systems</vt:lpstr>
      <vt:lpstr> Agenda</vt:lpstr>
      <vt:lpstr>PHY-Layer Parameters</vt:lpstr>
      <vt:lpstr>FSA with PHY-Layer Improvement</vt:lpstr>
      <vt:lpstr>Tags Population Estimation</vt:lpstr>
      <vt:lpstr>Frame Length Optimization</vt:lpstr>
      <vt:lpstr>Tags Population Estimation</vt:lpstr>
      <vt:lpstr>PHY-Layer Parameters</vt:lpstr>
    </vt:vector>
  </TitlesOfParts>
  <Company>Fraunhofer IIS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Titel mit logo/Titel durch Klicken hinzufügen</dc:title>
  <dc:creator>Stefanie Fuchs</dc:creator>
  <cp:lastModifiedBy>Hazem Ibrahim</cp:lastModifiedBy>
  <cp:revision>463</cp:revision>
  <cp:lastPrinted>2011-04-27T07:57:31Z</cp:lastPrinted>
  <dcterms:created xsi:type="dcterms:W3CDTF">2011-07-15T07:08:58Z</dcterms:created>
  <dcterms:modified xsi:type="dcterms:W3CDTF">2019-01-23T13:36:47Z</dcterms:modified>
</cp:coreProperties>
</file>